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omments/modernComment_100_2338FD6E.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6" r:id="rId6"/>
    <p:sldId id="1420" r:id="rId7"/>
    <p:sldId id="1421" r:id="rId8"/>
    <p:sldId id="1455" r:id="rId9"/>
    <p:sldId id="1511" r:id="rId10"/>
    <p:sldId id="1512" r:id="rId11"/>
    <p:sldId id="1513" r:id="rId12"/>
    <p:sldId id="1514" r:id="rId13"/>
    <p:sldId id="1515" r:id="rId14"/>
    <p:sldId id="1516" r:id="rId15"/>
    <p:sldId id="1517" r:id="rId16"/>
    <p:sldId id="1518" r:id="rId17"/>
    <p:sldId id="1519" r:id="rId18"/>
    <p:sldId id="1526" r:id="rId19"/>
    <p:sldId id="1520" r:id="rId20"/>
    <p:sldId id="1521" r:id="rId21"/>
    <p:sldId id="1522" r:id="rId22"/>
    <p:sldId id="1523" r:id="rId23"/>
    <p:sldId id="1524" r:id="rId24"/>
    <p:sldId id="1525" r:id="rId25"/>
    <p:sldId id="1527" r:id="rId26"/>
    <p:sldId id="1531" r:id="rId27"/>
    <p:sldId id="1528" r:id="rId28"/>
    <p:sldId id="1529" r:id="rId29"/>
    <p:sldId id="1510" r:id="rId30"/>
    <p:sldId id="1532" r:id="rId31"/>
    <p:sldId id="258" r:id="rId32"/>
    <p:sldId id="27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1B1F0F-ACED-7B65-FCF9-DDA56FDF9E77}" name="Brianna Sierra" initials="BS" userId="S::brianna@dynamicsusergroup.com::d7a06c09-ac69-423d-9f7d-3be874f58a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D4E"/>
    <a:srgbClr val="3B4598"/>
    <a:srgbClr val="42ABE3"/>
    <a:srgbClr val="9C3C9A"/>
    <a:srgbClr val="ED3F7B"/>
    <a:srgbClr val="57B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6FC8E-08E1-5068-10E7-146E9AD22E22}" v="2" dt="2025-04-09T13:09:44.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1" autoAdjust="0"/>
    <p:restoredTop sz="94660"/>
  </p:normalViewPr>
  <p:slideViewPr>
    <p:cSldViewPr snapToGrid="0">
      <p:cViewPr>
        <p:scale>
          <a:sx n="100" d="100"/>
          <a:sy n="100" d="100"/>
        </p:scale>
        <p:origin x="624" y="3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00_2338FD6E.xml><?xml version="1.0" encoding="utf-8"?>
<p188:cmLst xmlns:a="http://schemas.openxmlformats.org/drawingml/2006/main" xmlns:r="http://schemas.openxmlformats.org/officeDocument/2006/relationships" xmlns:p188="http://schemas.microsoft.com/office/powerpoint/2018/8/main">
  <p188:cm id="{3DEE0F74-0EB0-4B82-B2A0-DC2E2FA56EBC}" authorId="{7B1B1F0F-ACED-7B65-FCF9-DDA56FDF9E77}" created="2025-04-09T13:09:44.051">
    <pc:sldMkLst xmlns:pc="http://schemas.microsoft.com/office/powerpoint/2013/main/command">
      <pc:docMk/>
      <pc:sldMk cId="590937454" sldId="256"/>
    </pc:sldMkLst>
    <p188:txBody>
      <a:bodyPr/>
      <a:lstStyle/>
      <a:p>
        <a:r>
          <a:rPr lang="en-US"/>
          <a:t>Please click "File"- "Create A Copy" or download before you start adding your slides!! If you accidentally get info in this template, please email Jess or I and we can fix it. </a:t>
        </a:r>
      </a:p>
    </p188:txBody>
  </p188:cm>
</p188:cmLst>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9DBA28-4A88-8FEC-5975-51748A7C2B34}"/>
              </a:ext>
            </a:extLst>
          </p:cNvPr>
          <p:cNvSpPr/>
          <p:nvPr userDrawn="1"/>
        </p:nvSpPr>
        <p:spPr>
          <a:xfrm>
            <a:off x="0" y="1"/>
            <a:ext cx="12192000" cy="3840480"/>
          </a:xfrm>
          <a:prstGeom prst="rect">
            <a:avLst/>
          </a:prstGeom>
          <a:gradFill flip="none" rotWithShape="1">
            <a:gsLst>
              <a:gs pos="0">
                <a:srgbClr val="9C3C9A"/>
              </a:gs>
              <a:gs pos="40000">
                <a:srgbClr val="ED3F7B"/>
              </a:gs>
              <a:gs pos="80000">
                <a:srgbClr val="F9ED4E"/>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ity skyline with many blue lights&#10;&#10;AI-generated content may be incorrect.">
            <a:extLst>
              <a:ext uri="{FF2B5EF4-FFF2-40B4-BE49-F238E27FC236}">
                <a16:creationId xmlns:a16="http://schemas.microsoft.com/office/drawing/2014/main" id="{6A399047-29B9-4A00-1B29-747FCE260DCE}"/>
              </a:ext>
            </a:extLst>
          </p:cNvPr>
          <p:cNvPicPr>
            <a:picLocks noChangeAspect="1"/>
          </p:cNvPicPr>
          <p:nvPr userDrawn="1"/>
        </p:nvPicPr>
        <p:blipFill>
          <a:blip r:embed="rId2"/>
          <a:srcRect l="1808" r="1663"/>
          <a:stretch/>
        </p:blipFill>
        <p:spPr>
          <a:xfrm>
            <a:off x="-1" y="586839"/>
            <a:ext cx="12191999" cy="4238039"/>
          </a:xfrm>
          <a:prstGeom prst="rect">
            <a:avLst/>
          </a:prstGeom>
        </p:spPr>
      </p:pic>
      <p:pic>
        <p:nvPicPr>
          <p:cNvPr id="15" name="Picture 14" descr="A purple and yellow city skyline&#10;&#10;AI-generated content may be incorrect.">
            <a:extLst>
              <a:ext uri="{FF2B5EF4-FFF2-40B4-BE49-F238E27FC236}">
                <a16:creationId xmlns:a16="http://schemas.microsoft.com/office/drawing/2014/main" id="{261BE470-0F59-AC23-6494-86C4E29710A4}"/>
              </a:ext>
            </a:extLst>
          </p:cNvPr>
          <p:cNvPicPr>
            <a:picLocks noChangeAspect="1"/>
          </p:cNvPicPr>
          <p:nvPr userDrawn="1"/>
        </p:nvPicPr>
        <p:blipFill>
          <a:blip r:embed="rId3"/>
          <a:srcRect l="3124" r="5642"/>
          <a:stretch/>
        </p:blipFill>
        <p:spPr>
          <a:xfrm flipH="1">
            <a:off x="0" y="777698"/>
            <a:ext cx="12192000" cy="4484011"/>
          </a:xfrm>
          <a:prstGeom prst="rect">
            <a:avLst/>
          </a:prstGeom>
        </p:spPr>
      </p:pic>
      <p:pic>
        <p:nvPicPr>
          <p:cNvPr id="19" name="Picture 18" descr="A city skyline at night&#10;&#10;AI-generated content may be incorrect.">
            <a:extLst>
              <a:ext uri="{FF2B5EF4-FFF2-40B4-BE49-F238E27FC236}">
                <a16:creationId xmlns:a16="http://schemas.microsoft.com/office/drawing/2014/main" id="{00653E19-581D-5710-3AA1-6B3CF3917ED5}"/>
              </a:ext>
            </a:extLst>
          </p:cNvPr>
          <p:cNvPicPr>
            <a:picLocks noChangeAspect="1"/>
          </p:cNvPicPr>
          <p:nvPr userDrawn="1"/>
        </p:nvPicPr>
        <p:blipFill>
          <a:blip r:embed="rId4"/>
          <a:srcRect l="2867" t="22029" r="2494" b="5361"/>
          <a:stretch/>
        </p:blipFill>
        <p:spPr>
          <a:xfrm>
            <a:off x="0" y="1596290"/>
            <a:ext cx="12191998" cy="5261709"/>
          </a:xfrm>
          <a:prstGeom prst="rect">
            <a:avLst/>
          </a:prstGeom>
        </p:spPr>
      </p:pic>
      <p:sp>
        <p:nvSpPr>
          <p:cNvPr id="7" name="TextBox 6">
            <a:extLst>
              <a:ext uri="{FF2B5EF4-FFF2-40B4-BE49-F238E27FC236}">
                <a16:creationId xmlns:a16="http://schemas.microsoft.com/office/drawing/2014/main" id="{A2B1DF37-A950-0B8C-2DB0-35007DB17288}"/>
              </a:ext>
            </a:extLst>
          </p:cNvPr>
          <p:cNvSpPr txBox="1"/>
          <p:nvPr userDrawn="1"/>
        </p:nvSpPr>
        <p:spPr>
          <a:xfrm>
            <a:off x="94521" y="6369700"/>
            <a:ext cx="18389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sng" err="1">
                <a:solidFill>
                  <a:schemeClr val="bg1"/>
                </a:solidFill>
                <a:latin typeface="Open Sans ExtraBold" pitchFamily="2" charset="0"/>
                <a:ea typeface="Open Sans ExtraBold" pitchFamily="2" charset="0"/>
                <a:cs typeface="Open Sans ExtraBold" pitchFamily="2" charset="0"/>
              </a:rPr>
              <a:t>dynamicscon.com</a:t>
            </a:r>
            <a:endParaRPr lang="en-US" sz="1400" b="1" i="0" u="sng">
              <a:solidFill>
                <a:schemeClr val="bg1"/>
              </a:solid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0418F232-04F8-4E2E-F9AF-7253BF82138A}"/>
              </a:ext>
            </a:extLst>
          </p:cNvPr>
          <p:cNvGrpSpPr/>
          <p:nvPr userDrawn="1"/>
        </p:nvGrpSpPr>
        <p:grpSpPr>
          <a:xfrm>
            <a:off x="1601913" y="958184"/>
            <a:ext cx="8988174" cy="5443417"/>
            <a:chOff x="1601913" y="958184"/>
            <a:chExt cx="8988174" cy="5443417"/>
          </a:xfrm>
        </p:grpSpPr>
        <p:pic>
          <p:nvPicPr>
            <p:cNvPr id="3" name="Picture 2" descr="A logo of a city&#10;&#10;AI-generated content may be incorrect.">
              <a:extLst>
                <a:ext uri="{FF2B5EF4-FFF2-40B4-BE49-F238E27FC236}">
                  <a16:creationId xmlns:a16="http://schemas.microsoft.com/office/drawing/2014/main" id="{4772473F-1BC2-B356-662E-EAFC4C164EAF}"/>
                </a:ext>
              </a:extLst>
            </p:cNvPr>
            <p:cNvPicPr>
              <a:picLocks noChangeAspect="1"/>
            </p:cNvPicPr>
            <p:nvPr userDrawn="1"/>
          </p:nvPicPr>
          <p:blipFill>
            <a:blip r:embed="rId5"/>
            <a:stretch>
              <a:fillRect/>
            </a:stretch>
          </p:blipFill>
          <p:spPr>
            <a:xfrm>
              <a:off x="2028007" y="3847837"/>
              <a:ext cx="4224746" cy="2553764"/>
            </a:xfrm>
            <a:prstGeom prst="rect">
              <a:avLst/>
            </a:prstGeom>
          </p:spPr>
        </p:pic>
        <p:pic>
          <p:nvPicPr>
            <p:cNvPr id="6" name="Picture 5" descr="A yellow text on a black background&#10;&#10;AI-generated content may be incorrect.">
              <a:extLst>
                <a:ext uri="{FF2B5EF4-FFF2-40B4-BE49-F238E27FC236}">
                  <a16:creationId xmlns:a16="http://schemas.microsoft.com/office/drawing/2014/main" id="{6DFF3C90-20D3-7E53-F389-45BBC1E09FA2}"/>
                </a:ext>
              </a:extLst>
            </p:cNvPr>
            <p:cNvPicPr>
              <a:picLocks noChangeAspect="1"/>
            </p:cNvPicPr>
            <p:nvPr userDrawn="1"/>
          </p:nvPicPr>
          <p:blipFill>
            <a:blip r:embed="rId6"/>
            <a:stretch>
              <a:fillRect/>
            </a:stretch>
          </p:blipFill>
          <p:spPr>
            <a:xfrm>
              <a:off x="1601913" y="958184"/>
              <a:ext cx="8988174" cy="4644391"/>
            </a:xfrm>
            <a:prstGeom prst="rect">
              <a:avLst/>
            </a:prstGeom>
          </p:spPr>
        </p:pic>
      </p:grpSp>
      <p:pic>
        <p:nvPicPr>
          <p:cNvPr id="4" name="Picture 3">
            <a:extLst>
              <a:ext uri="{FF2B5EF4-FFF2-40B4-BE49-F238E27FC236}">
                <a16:creationId xmlns:a16="http://schemas.microsoft.com/office/drawing/2014/main" id="{8B9F7B16-B410-A365-F137-A120E7389A82}"/>
              </a:ext>
            </a:extLst>
          </p:cNvPr>
          <p:cNvPicPr>
            <a:picLocks noChangeAspect="1"/>
          </p:cNvPicPr>
          <p:nvPr userDrawn="1"/>
        </p:nvPicPr>
        <p:blipFill>
          <a:blip r:embed="rId7"/>
          <a:stretch>
            <a:fillRect/>
          </a:stretch>
        </p:blipFill>
        <p:spPr>
          <a:xfrm>
            <a:off x="-923279" y="616079"/>
            <a:ext cx="4433677" cy="342105"/>
          </a:xfrm>
          <a:prstGeom prst="rect">
            <a:avLst/>
          </a:prstGeom>
        </p:spPr>
      </p:pic>
      <p:pic>
        <p:nvPicPr>
          <p:cNvPr id="11" name="Picture 10" descr="A couple of superheroes sitting on a fountain&#10;&#10;AI-generated content may be incorrect.">
            <a:extLst>
              <a:ext uri="{FF2B5EF4-FFF2-40B4-BE49-F238E27FC236}">
                <a16:creationId xmlns:a16="http://schemas.microsoft.com/office/drawing/2014/main" id="{54F15541-A593-CDD9-2CC1-59DE0D0C70D4}"/>
              </a:ext>
            </a:extLst>
          </p:cNvPr>
          <p:cNvPicPr>
            <a:picLocks noChangeAspect="1"/>
          </p:cNvPicPr>
          <p:nvPr userDrawn="1"/>
        </p:nvPicPr>
        <p:blipFill>
          <a:blip r:embed="rId8"/>
          <a:stretch>
            <a:fillRect/>
          </a:stretch>
        </p:blipFill>
        <p:spPr>
          <a:xfrm>
            <a:off x="9036293" y="3881406"/>
            <a:ext cx="2986058" cy="2986058"/>
          </a:xfrm>
          <a:prstGeom prst="rect">
            <a:avLst/>
          </a:prstGeom>
        </p:spPr>
      </p:pic>
    </p:spTree>
    <p:extLst>
      <p:ext uri="{BB962C8B-B14F-4D97-AF65-F5344CB8AC3E}">
        <p14:creationId xmlns:p14="http://schemas.microsoft.com/office/powerpoint/2010/main" val="4038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Text, and 2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E02E582-579C-EFF5-3EDC-EEA3CCCC2678}"/>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5C038665-153F-0B31-B067-B0588C59361E}"/>
              </a:ext>
            </a:extLst>
          </p:cNvPr>
          <p:cNvSpPr>
            <a:spLocks noGrp="1"/>
          </p:cNvSpPr>
          <p:nvPr>
            <p:ph sz="half" idx="1" hasCustomPrompt="1"/>
          </p:nvPr>
        </p:nvSpPr>
        <p:spPr>
          <a:xfrm>
            <a:off x="394316"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2">
            <a:extLst>
              <a:ext uri="{FF2B5EF4-FFF2-40B4-BE49-F238E27FC236}">
                <a16:creationId xmlns:a16="http://schemas.microsoft.com/office/drawing/2014/main" id="{561709AC-2F2B-8B78-0EED-55EC063F156D}"/>
              </a:ext>
            </a:extLst>
          </p:cNvPr>
          <p:cNvSpPr>
            <a:spLocks noGrp="1"/>
          </p:cNvSpPr>
          <p:nvPr>
            <p:ph sz="half" idx="12" hasCustomPrompt="1"/>
          </p:nvPr>
        </p:nvSpPr>
        <p:spPr>
          <a:xfrm>
            <a:off x="4810926" y="1352141"/>
            <a:ext cx="2570148" cy="2176720"/>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2">
            <a:extLst>
              <a:ext uri="{FF2B5EF4-FFF2-40B4-BE49-F238E27FC236}">
                <a16:creationId xmlns:a16="http://schemas.microsoft.com/office/drawing/2014/main" id="{452E8B48-D665-6114-7498-7ACA53C41FB2}"/>
              </a:ext>
            </a:extLst>
          </p:cNvPr>
          <p:cNvSpPr>
            <a:spLocks noGrp="1"/>
          </p:cNvSpPr>
          <p:nvPr>
            <p:ph sz="half" idx="13" hasCustomPrompt="1"/>
          </p:nvPr>
        </p:nvSpPr>
        <p:spPr>
          <a:xfrm>
            <a:off x="4810926" y="3633699"/>
            <a:ext cx="2570148" cy="212607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2">
            <a:extLst>
              <a:ext uri="{FF2B5EF4-FFF2-40B4-BE49-F238E27FC236}">
                <a16:creationId xmlns:a16="http://schemas.microsoft.com/office/drawing/2014/main" id="{BD974744-3FE8-1ECB-F688-A8D96292CB4B}"/>
              </a:ext>
            </a:extLst>
          </p:cNvPr>
          <p:cNvSpPr>
            <a:spLocks noGrp="1"/>
          </p:cNvSpPr>
          <p:nvPr>
            <p:ph sz="half" idx="14" hasCustomPrompt="1"/>
          </p:nvPr>
        </p:nvSpPr>
        <p:spPr>
          <a:xfrm>
            <a:off x="7478697"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Tree>
    <p:extLst>
      <p:ext uri="{BB962C8B-B14F-4D97-AF65-F5344CB8AC3E}">
        <p14:creationId xmlns:p14="http://schemas.microsoft.com/office/powerpoint/2010/main" val="15167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0">
            <a:extLst>
              <a:ext uri="{FF2B5EF4-FFF2-40B4-BE49-F238E27FC236}">
                <a16:creationId xmlns:a16="http://schemas.microsoft.com/office/drawing/2014/main" id="{34E64832-2A5E-1A03-F2D8-77A19644A590}"/>
              </a:ext>
            </a:extLst>
          </p:cNvPr>
          <p:cNvSpPr>
            <a:spLocks noGrp="1"/>
          </p:cNvSpPr>
          <p:nvPr>
            <p:ph type="title" hasCustomPrompt="1"/>
          </p:nvPr>
        </p:nvSpPr>
        <p:spPr>
          <a:xfrm>
            <a:off x="831850" y="2024023"/>
            <a:ext cx="10515600" cy="1325563"/>
          </a:xfrm>
        </p:spPr>
        <p:txBody>
          <a:bodyPr>
            <a:noAutofit/>
          </a:bodyPr>
          <a:lstStyle>
            <a:lvl1pPr algn="ctr">
              <a:defRPr sz="72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15" name="Text Placeholder 2">
            <a:extLst>
              <a:ext uri="{FF2B5EF4-FFF2-40B4-BE49-F238E27FC236}">
                <a16:creationId xmlns:a16="http://schemas.microsoft.com/office/drawing/2014/main" id="{D18C36EB-5529-72B2-87F7-9801C49E1409}"/>
              </a:ext>
            </a:extLst>
          </p:cNvPr>
          <p:cNvSpPr>
            <a:spLocks noGrp="1"/>
          </p:cNvSpPr>
          <p:nvPr>
            <p:ph type="body" idx="1" hasCustomPrompt="1"/>
          </p:nvPr>
        </p:nvSpPr>
        <p:spPr>
          <a:xfrm>
            <a:off x="831850" y="3508415"/>
            <a:ext cx="10515600" cy="1500187"/>
          </a:xfrm>
        </p:spPr>
        <p:txBody>
          <a:bodyPr>
            <a:normAutofit/>
          </a:bodyPr>
          <a:lstStyle>
            <a:lvl1pPr marL="0" indent="0" algn="ctr">
              <a:buNone/>
              <a:defRPr sz="3200" b="1" i="0">
                <a:solidFill>
                  <a:srgbClr val="42ABE3"/>
                </a:solidFill>
                <a:latin typeface="Open Sans SemiBold" pitchFamily="2" charset="0"/>
                <a:ea typeface="Open Sans SemiBold" pitchFamily="2" charset="0"/>
                <a:cs typeface="Open Sans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Tree>
    <p:extLst>
      <p:ext uri="{BB962C8B-B14F-4D97-AF65-F5344CB8AC3E}">
        <p14:creationId xmlns:p14="http://schemas.microsoft.com/office/powerpoint/2010/main" val="419566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Content Placeholder 2">
            <a:extLst>
              <a:ext uri="{FF2B5EF4-FFF2-40B4-BE49-F238E27FC236}">
                <a16:creationId xmlns:a16="http://schemas.microsoft.com/office/drawing/2014/main" id="{D5D4767A-CB43-DDF1-3971-339148541C2B}"/>
              </a:ext>
            </a:extLst>
          </p:cNvPr>
          <p:cNvSpPr>
            <a:spLocks noGrp="1"/>
          </p:cNvSpPr>
          <p:nvPr>
            <p:ph idx="1"/>
          </p:nvPr>
        </p:nvSpPr>
        <p:spPr>
          <a:xfrm>
            <a:off x="394315" y="1357460"/>
            <a:ext cx="11381889" cy="4402317"/>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432706FC-B096-B52E-4615-7DC39DAD98F2}"/>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Tree>
    <p:extLst>
      <p:ext uri="{BB962C8B-B14F-4D97-AF65-F5344CB8AC3E}">
        <p14:creationId xmlns:p14="http://schemas.microsoft.com/office/powerpoint/2010/main" val="116092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49A06A9C-FB58-4491-3974-B1E6EA36892D}"/>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C7BC5458-4486-FE70-DBF3-3F5730396A06}"/>
              </a:ext>
            </a:extLst>
          </p:cNvPr>
          <p:cNvSpPr>
            <a:spLocks noGrp="1"/>
          </p:cNvSpPr>
          <p:nvPr>
            <p:ph sz="half" idx="1"/>
          </p:nvPr>
        </p:nvSpPr>
        <p:spPr>
          <a:xfrm>
            <a:off x="394316" y="1349603"/>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01EA29B-6DEB-BEA0-914D-B70BED13D1F3}"/>
              </a:ext>
            </a:extLst>
          </p:cNvPr>
          <p:cNvSpPr>
            <a:spLocks noGrp="1"/>
          </p:cNvSpPr>
          <p:nvPr>
            <p:ph sz="half" idx="10"/>
          </p:nvPr>
        </p:nvSpPr>
        <p:spPr>
          <a:xfrm>
            <a:off x="6150721" y="1347708"/>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75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2936479-8D30-0366-98A8-B1F99459F4AF}"/>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85F462C1-2CFF-D0A0-6B38-AB8AFBAE6F58}"/>
              </a:ext>
            </a:extLst>
          </p:cNvPr>
          <p:cNvSpPr>
            <a:spLocks noGrp="1"/>
          </p:cNvSpPr>
          <p:nvPr>
            <p:ph idx="10" hasCustomPrompt="1"/>
          </p:nvPr>
        </p:nvSpPr>
        <p:spPr>
          <a:xfrm>
            <a:off x="394316" y="3963177"/>
            <a:ext cx="11381889" cy="1796600"/>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89B68249-C779-95E6-8347-096090E8A8B2}"/>
              </a:ext>
            </a:extLst>
          </p:cNvPr>
          <p:cNvSpPr>
            <a:spLocks noGrp="1"/>
          </p:cNvSpPr>
          <p:nvPr>
            <p:ph sz="half" idx="2" hasCustomPrompt="1"/>
          </p:nvPr>
        </p:nvSpPr>
        <p:spPr>
          <a:xfrm>
            <a:off x="6151106"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5B8F2154-FAB8-6148-B867-71F96F377399}"/>
              </a:ext>
            </a:extLst>
          </p:cNvPr>
          <p:cNvSpPr>
            <a:spLocks noGrp="1"/>
          </p:cNvSpPr>
          <p:nvPr>
            <p:ph sz="half" idx="11" hasCustomPrompt="1"/>
          </p:nvPr>
        </p:nvSpPr>
        <p:spPr>
          <a:xfrm>
            <a:off x="406507"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65023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5D1443E7-83B6-9D9D-95B0-95C13945E4D7}"/>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D53D06AF-E740-17F1-FABD-186A5F24F6C3}"/>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9A4AA9F0-8950-9B11-B323-EB868A65E590}"/>
              </a:ext>
            </a:extLst>
          </p:cNvPr>
          <p:cNvSpPr>
            <a:spLocks noGrp="1"/>
          </p:cNvSpPr>
          <p:nvPr>
            <p:ph sz="half" idx="2" hasCustomPrompt="1"/>
          </p:nvPr>
        </p:nvSpPr>
        <p:spPr>
          <a:xfrm>
            <a:off x="6137983"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AA9AD557-FD79-25E6-091F-823A037D9039}"/>
              </a:ext>
            </a:extLst>
          </p:cNvPr>
          <p:cNvSpPr>
            <a:spLocks noGrp="1"/>
          </p:cNvSpPr>
          <p:nvPr>
            <p:ph sz="half" idx="11" hasCustomPrompt="1"/>
          </p:nvPr>
        </p:nvSpPr>
        <p:spPr>
          <a:xfrm>
            <a:off x="393384"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148731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E3C0A905-A4EE-CDDD-2A6B-C7475222E89C}"/>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8B915BCC-F1D1-C2EF-6928-13D7487A979E}"/>
              </a:ext>
            </a:extLst>
          </p:cNvPr>
          <p:cNvSpPr>
            <a:spLocks noGrp="1"/>
          </p:cNvSpPr>
          <p:nvPr>
            <p:ph idx="10" hasCustomPrompt="1"/>
          </p:nvPr>
        </p:nvSpPr>
        <p:spPr>
          <a:xfrm>
            <a:off x="394316" y="3963176"/>
            <a:ext cx="11381889" cy="18060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4EDDDE5A-0B5C-DE40-DB11-7ECFC3CB0C08}"/>
              </a:ext>
            </a:extLst>
          </p:cNvPr>
          <p:cNvSpPr>
            <a:spLocks noGrp="1"/>
          </p:cNvSpPr>
          <p:nvPr>
            <p:ph sz="half" idx="11" hasCustomPrompt="1"/>
          </p:nvPr>
        </p:nvSpPr>
        <p:spPr>
          <a:xfrm>
            <a:off x="392451" y="1358222"/>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986D1CA3-81B6-D575-9ADA-66E89436E03C}"/>
              </a:ext>
            </a:extLst>
          </p:cNvPr>
          <p:cNvSpPr>
            <a:spLocks noGrp="1"/>
          </p:cNvSpPr>
          <p:nvPr>
            <p:ph sz="half" idx="12" hasCustomPrompt="1"/>
          </p:nvPr>
        </p:nvSpPr>
        <p:spPr>
          <a:xfrm>
            <a:off x="8032426" y="1347708"/>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3">
            <a:extLst>
              <a:ext uri="{FF2B5EF4-FFF2-40B4-BE49-F238E27FC236}">
                <a16:creationId xmlns:a16="http://schemas.microsoft.com/office/drawing/2014/main" id="{15E11FC8-53E7-5FFB-404E-CC2FB9E2EB1E}"/>
              </a:ext>
            </a:extLst>
          </p:cNvPr>
          <p:cNvSpPr>
            <a:spLocks noGrp="1"/>
          </p:cNvSpPr>
          <p:nvPr>
            <p:ph sz="half" idx="13" hasCustomPrompt="1"/>
          </p:nvPr>
        </p:nvSpPr>
        <p:spPr>
          <a:xfrm>
            <a:off x="4212438" y="1356863"/>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156550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858BFC4-4E31-2888-F812-62A2B962DF7B}"/>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31F95820-6C20-4F94-DDD8-E825B362F339}"/>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E7187696-4112-ED8D-1C60-7ADC2672CE52}"/>
              </a:ext>
            </a:extLst>
          </p:cNvPr>
          <p:cNvSpPr>
            <a:spLocks noGrp="1"/>
          </p:cNvSpPr>
          <p:nvPr>
            <p:ph sz="half" idx="11" hasCustomPrompt="1"/>
          </p:nvPr>
        </p:nvSpPr>
        <p:spPr>
          <a:xfrm>
            <a:off x="392451" y="3209036"/>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233FA28F-BE9A-BE71-1D57-A205E28D420D}"/>
              </a:ext>
            </a:extLst>
          </p:cNvPr>
          <p:cNvSpPr>
            <a:spLocks noGrp="1"/>
          </p:cNvSpPr>
          <p:nvPr>
            <p:ph sz="half" idx="12" hasCustomPrompt="1"/>
          </p:nvPr>
        </p:nvSpPr>
        <p:spPr>
          <a:xfrm>
            <a:off x="8032426" y="3198522"/>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3">
            <a:extLst>
              <a:ext uri="{FF2B5EF4-FFF2-40B4-BE49-F238E27FC236}">
                <a16:creationId xmlns:a16="http://schemas.microsoft.com/office/drawing/2014/main" id="{6275704D-EFE8-1909-BFE1-CAC283341426}"/>
              </a:ext>
            </a:extLst>
          </p:cNvPr>
          <p:cNvSpPr>
            <a:spLocks noGrp="1"/>
          </p:cNvSpPr>
          <p:nvPr>
            <p:ph sz="half" idx="13" hasCustomPrompt="1"/>
          </p:nvPr>
        </p:nvSpPr>
        <p:spPr>
          <a:xfrm>
            <a:off x="4212438" y="3207677"/>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2265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Subtitle 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19DF1874-DFE4-A1C9-9DBD-34D1F411A50A}"/>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A70F513F-4F4E-BFBF-DE4B-21F592BBC76A}"/>
              </a:ext>
            </a:extLst>
          </p:cNvPr>
          <p:cNvSpPr>
            <a:spLocks noGrp="1"/>
          </p:cNvSpPr>
          <p:nvPr>
            <p:ph sz="half" idx="1" hasCustomPrompt="1"/>
          </p:nvPr>
        </p:nvSpPr>
        <p:spPr>
          <a:xfrm>
            <a:off x="3056199" y="1347708"/>
            <a:ext cx="6036643" cy="4421495"/>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2">
            <a:extLst>
              <a:ext uri="{FF2B5EF4-FFF2-40B4-BE49-F238E27FC236}">
                <a16:creationId xmlns:a16="http://schemas.microsoft.com/office/drawing/2014/main" id="{3B14CE42-4C50-3788-F472-3BF58358B155}"/>
              </a:ext>
            </a:extLst>
          </p:cNvPr>
          <p:cNvSpPr>
            <a:spLocks noGrp="1"/>
          </p:cNvSpPr>
          <p:nvPr>
            <p:ph sz="half" idx="10" hasCustomPrompt="1"/>
          </p:nvPr>
        </p:nvSpPr>
        <p:spPr>
          <a:xfrm>
            <a:off x="394316" y="1347708"/>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2">
            <a:extLst>
              <a:ext uri="{FF2B5EF4-FFF2-40B4-BE49-F238E27FC236}">
                <a16:creationId xmlns:a16="http://schemas.microsoft.com/office/drawing/2014/main" id="{D7433F95-E050-2FC7-892D-F468C8DB83D4}"/>
              </a:ext>
            </a:extLst>
          </p:cNvPr>
          <p:cNvSpPr>
            <a:spLocks noGrp="1"/>
          </p:cNvSpPr>
          <p:nvPr>
            <p:ph sz="half" idx="11" hasCustomPrompt="1"/>
          </p:nvPr>
        </p:nvSpPr>
        <p:spPr>
          <a:xfrm>
            <a:off x="394316" y="3578624"/>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2">
            <a:extLst>
              <a:ext uri="{FF2B5EF4-FFF2-40B4-BE49-F238E27FC236}">
                <a16:creationId xmlns:a16="http://schemas.microsoft.com/office/drawing/2014/main" id="{440198F9-6632-99BA-A505-76ECD1470727}"/>
              </a:ext>
            </a:extLst>
          </p:cNvPr>
          <p:cNvSpPr>
            <a:spLocks noGrp="1"/>
          </p:cNvSpPr>
          <p:nvPr>
            <p:ph sz="half" idx="12" hasCustomPrompt="1"/>
          </p:nvPr>
        </p:nvSpPr>
        <p:spPr>
          <a:xfrm>
            <a:off x="9206057" y="1347708"/>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8" name="Content Placeholder 2">
            <a:extLst>
              <a:ext uri="{FF2B5EF4-FFF2-40B4-BE49-F238E27FC236}">
                <a16:creationId xmlns:a16="http://schemas.microsoft.com/office/drawing/2014/main" id="{82610093-46F8-9D87-110A-7D7D72C35237}"/>
              </a:ext>
            </a:extLst>
          </p:cNvPr>
          <p:cNvSpPr>
            <a:spLocks noGrp="1"/>
          </p:cNvSpPr>
          <p:nvPr>
            <p:ph sz="half" idx="13" hasCustomPrompt="1"/>
          </p:nvPr>
        </p:nvSpPr>
        <p:spPr>
          <a:xfrm>
            <a:off x="9206057" y="3578624"/>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8843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582943D-7B16-B6C5-5304-D5B0ED879CBA}"/>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B2854EEB-977D-57C9-827F-0F27D4A454D3}"/>
              </a:ext>
            </a:extLst>
          </p:cNvPr>
          <p:cNvSpPr>
            <a:spLocks noGrp="1"/>
          </p:cNvSpPr>
          <p:nvPr>
            <p:ph sz="half" idx="1" hasCustomPrompt="1"/>
          </p:nvPr>
        </p:nvSpPr>
        <p:spPr>
          <a:xfrm>
            <a:off x="394316"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2">
            <a:extLst>
              <a:ext uri="{FF2B5EF4-FFF2-40B4-BE49-F238E27FC236}">
                <a16:creationId xmlns:a16="http://schemas.microsoft.com/office/drawing/2014/main" id="{4A482B45-889F-5142-BC0F-D45E525DF049}"/>
              </a:ext>
            </a:extLst>
          </p:cNvPr>
          <p:cNvSpPr>
            <a:spLocks noGrp="1"/>
          </p:cNvSpPr>
          <p:nvPr>
            <p:ph sz="half" idx="12" hasCustomPrompt="1"/>
          </p:nvPr>
        </p:nvSpPr>
        <p:spPr>
          <a:xfrm>
            <a:off x="4810926" y="1352141"/>
            <a:ext cx="2570148" cy="2176720"/>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2">
            <a:extLst>
              <a:ext uri="{FF2B5EF4-FFF2-40B4-BE49-F238E27FC236}">
                <a16:creationId xmlns:a16="http://schemas.microsoft.com/office/drawing/2014/main" id="{47CDB073-0680-7F55-1F46-B744F046286B}"/>
              </a:ext>
            </a:extLst>
          </p:cNvPr>
          <p:cNvSpPr>
            <a:spLocks noGrp="1"/>
          </p:cNvSpPr>
          <p:nvPr>
            <p:ph sz="half" idx="13" hasCustomPrompt="1"/>
          </p:nvPr>
        </p:nvSpPr>
        <p:spPr>
          <a:xfrm>
            <a:off x="4810926" y="3633699"/>
            <a:ext cx="2570148" cy="212607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2">
            <a:extLst>
              <a:ext uri="{FF2B5EF4-FFF2-40B4-BE49-F238E27FC236}">
                <a16:creationId xmlns:a16="http://schemas.microsoft.com/office/drawing/2014/main" id="{5525C6F3-1234-EE7F-022F-A09807F53B31}"/>
              </a:ext>
            </a:extLst>
          </p:cNvPr>
          <p:cNvSpPr>
            <a:spLocks noGrp="1"/>
          </p:cNvSpPr>
          <p:nvPr>
            <p:ph sz="half" idx="14" hasCustomPrompt="1"/>
          </p:nvPr>
        </p:nvSpPr>
        <p:spPr>
          <a:xfrm>
            <a:off x="7478697"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Tree>
    <p:extLst>
      <p:ext uri="{BB962C8B-B14F-4D97-AF65-F5344CB8AC3E}">
        <p14:creationId xmlns:p14="http://schemas.microsoft.com/office/powerpoint/2010/main" val="66147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0">
            <a:extLst>
              <a:ext uri="{FF2B5EF4-FFF2-40B4-BE49-F238E27FC236}">
                <a16:creationId xmlns:a16="http://schemas.microsoft.com/office/drawing/2014/main" id="{34E64832-2A5E-1A03-F2D8-77A19644A590}"/>
              </a:ext>
            </a:extLst>
          </p:cNvPr>
          <p:cNvSpPr>
            <a:spLocks noGrp="1"/>
          </p:cNvSpPr>
          <p:nvPr>
            <p:ph type="title" hasCustomPrompt="1"/>
          </p:nvPr>
        </p:nvSpPr>
        <p:spPr>
          <a:xfrm>
            <a:off x="831850" y="2024023"/>
            <a:ext cx="10515600" cy="1325563"/>
          </a:xfrm>
        </p:spPr>
        <p:txBody>
          <a:bodyPr>
            <a:noAutofit/>
          </a:bodyPr>
          <a:lstStyle>
            <a:lvl1pPr algn="ctr">
              <a:defRPr sz="72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15" name="Text Placeholder 2">
            <a:extLst>
              <a:ext uri="{FF2B5EF4-FFF2-40B4-BE49-F238E27FC236}">
                <a16:creationId xmlns:a16="http://schemas.microsoft.com/office/drawing/2014/main" id="{D18C36EB-5529-72B2-87F7-9801C49E1409}"/>
              </a:ext>
            </a:extLst>
          </p:cNvPr>
          <p:cNvSpPr>
            <a:spLocks noGrp="1"/>
          </p:cNvSpPr>
          <p:nvPr>
            <p:ph type="body" idx="1" hasCustomPrompt="1"/>
          </p:nvPr>
        </p:nvSpPr>
        <p:spPr>
          <a:xfrm>
            <a:off x="831850" y="3508415"/>
            <a:ext cx="10515600" cy="1500187"/>
          </a:xfrm>
        </p:spPr>
        <p:txBody>
          <a:bodyPr>
            <a:normAutofit/>
          </a:bodyPr>
          <a:lstStyle>
            <a:lvl1pPr marL="0" indent="0" algn="ctr">
              <a:buNone/>
              <a:defRPr sz="3200" b="1" i="0">
                <a:solidFill>
                  <a:srgbClr val="ED3F7B"/>
                </a:solidFill>
                <a:latin typeface="Open Sans SemiBold" pitchFamily="2" charset="0"/>
                <a:ea typeface="Open Sans SemiBold" pitchFamily="2" charset="0"/>
                <a:cs typeface="Open Sans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Tree>
    <p:extLst>
      <p:ext uri="{BB962C8B-B14F-4D97-AF65-F5344CB8AC3E}">
        <p14:creationId xmlns:p14="http://schemas.microsoft.com/office/powerpoint/2010/main" val="3374586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F4F6-A377-102F-21E4-65F710663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45FDF-F36E-1E86-88D7-F805B5A83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B2589-A922-4544-404A-A5703F7B89BC}"/>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5" name="Footer Placeholder 4">
            <a:extLst>
              <a:ext uri="{FF2B5EF4-FFF2-40B4-BE49-F238E27FC236}">
                <a16:creationId xmlns:a16="http://schemas.microsoft.com/office/drawing/2014/main" id="{9527BCE2-1626-CD37-772A-B152E2613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23B5B-D966-84C6-A3D9-951249CB4244}"/>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25238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3C7F-EE87-485B-467F-06692F726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E542E-DC40-CFC3-16BA-CADE736DC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B1641-5E9A-ADFA-3070-E42BCA5B8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CE8E95-6A05-5B6C-FFD0-0083B214A34D}"/>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6" name="Footer Placeholder 5">
            <a:extLst>
              <a:ext uri="{FF2B5EF4-FFF2-40B4-BE49-F238E27FC236}">
                <a16:creationId xmlns:a16="http://schemas.microsoft.com/office/drawing/2014/main" id="{4A18B8AE-4F5D-C434-057E-AAB644D00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FE0E1-414E-FFE8-C837-4DEE2CC0FE57}"/>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824789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FE54-3880-AA4C-F032-2D3D21FB7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458F92-0635-A403-EA30-92607F5B7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930E7-EAFB-9465-9872-D7CF1AA56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67C39-2BDC-C99B-F4D7-7DFC3791F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F93E6-2F44-E7A1-99A4-D82A692E7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C3099-B0E4-3DC2-6B63-B9D964FC8951}"/>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8" name="Footer Placeholder 7">
            <a:extLst>
              <a:ext uri="{FF2B5EF4-FFF2-40B4-BE49-F238E27FC236}">
                <a16:creationId xmlns:a16="http://schemas.microsoft.com/office/drawing/2014/main" id="{58E86309-1628-B814-C2FD-76AF47DF5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F44B4-C8B5-51DB-5307-0E7AE738A899}"/>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698458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7A67-8478-A358-5499-248DAD0DB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39709-B1B9-B59F-1F65-AEA8F5E3C65A}"/>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4" name="Footer Placeholder 3">
            <a:extLst>
              <a:ext uri="{FF2B5EF4-FFF2-40B4-BE49-F238E27FC236}">
                <a16:creationId xmlns:a16="http://schemas.microsoft.com/office/drawing/2014/main" id="{1526886E-3AEB-8E0B-421B-8F1888555D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EE027-F325-70E1-CE56-8D8EC1C9DD44}"/>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221069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4D02B-FAC9-3918-9CB5-CE8CE9CC8F1B}"/>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3" name="Footer Placeholder 2">
            <a:extLst>
              <a:ext uri="{FF2B5EF4-FFF2-40B4-BE49-F238E27FC236}">
                <a16:creationId xmlns:a16="http://schemas.microsoft.com/office/drawing/2014/main" id="{D6DB6D17-0A99-46F0-7353-6CAB6A949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2C6C87-2EE8-E13D-5C78-88F5BD5AF54D}"/>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945490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6B0B-A774-A488-FFE5-7C3FAB9F8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747E3-FCF2-B714-176D-EBE23725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505F0-740D-1966-EE8D-87BDD3932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F6CEA-0F88-E037-7A45-5FAB3008F29A}"/>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6" name="Footer Placeholder 5">
            <a:extLst>
              <a:ext uri="{FF2B5EF4-FFF2-40B4-BE49-F238E27FC236}">
                <a16:creationId xmlns:a16="http://schemas.microsoft.com/office/drawing/2014/main" id="{57B7324D-739C-A329-31D7-0754104E8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1A541-BD2E-AA13-06CB-49D937B5525E}"/>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268093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8B69-B14E-E370-0B98-73FDEA1D2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4CDCD-2995-3354-FC2F-6FB3A96D2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908B48-1FF4-DDEB-CE3B-17A5B4055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C1679-7946-EB79-6C8B-47AB5F6CA65C}"/>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6" name="Footer Placeholder 5">
            <a:extLst>
              <a:ext uri="{FF2B5EF4-FFF2-40B4-BE49-F238E27FC236}">
                <a16:creationId xmlns:a16="http://schemas.microsoft.com/office/drawing/2014/main" id="{40E7FBDF-C98E-8C97-BA0B-14CD65830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0114F-7C56-A33F-2D7F-663B25BCA46D}"/>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158283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A0BE-E6E1-DDB5-576A-6E1389D03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544BC-A011-19F6-5A94-37C13412D9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A6D42-E720-F2C2-0E6B-63D13F4E749E}"/>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5" name="Footer Placeholder 4">
            <a:extLst>
              <a:ext uri="{FF2B5EF4-FFF2-40B4-BE49-F238E27FC236}">
                <a16:creationId xmlns:a16="http://schemas.microsoft.com/office/drawing/2014/main" id="{FCE91BEC-D288-76D0-6302-126DD605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67C70-3296-899F-EFA8-146733509D50}"/>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90069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536A0-8893-DFB5-F3D9-BF93C292E7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DAB9BA-8C69-613C-DBE2-2A3A334950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681C4-FC08-6253-721C-406630474D7B}"/>
              </a:ext>
            </a:extLst>
          </p:cNvPr>
          <p:cNvSpPr>
            <a:spLocks noGrp="1"/>
          </p:cNvSpPr>
          <p:nvPr>
            <p:ph type="dt" sz="half" idx="10"/>
          </p:nvPr>
        </p:nvSpPr>
        <p:spPr/>
        <p:txBody>
          <a:bodyPr/>
          <a:lstStyle/>
          <a:p>
            <a:fld id="{16AF657A-ACF9-4E40-A2DA-3323CFDC064A}" type="datetimeFigureOut">
              <a:rPr lang="en-US" smtClean="0"/>
              <a:t>4/10/2025</a:t>
            </a:fld>
            <a:endParaRPr lang="en-US"/>
          </a:p>
        </p:txBody>
      </p:sp>
      <p:sp>
        <p:nvSpPr>
          <p:cNvPr id="5" name="Footer Placeholder 4">
            <a:extLst>
              <a:ext uri="{FF2B5EF4-FFF2-40B4-BE49-F238E27FC236}">
                <a16:creationId xmlns:a16="http://schemas.microsoft.com/office/drawing/2014/main" id="{575F6646-D7D1-5D3E-EFFE-D858528F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241F9-6864-9CFD-8B75-C903A3827F52}"/>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4282462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45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Content Placeholder 2">
            <a:extLst>
              <a:ext uri="{FF2B5EF4-FFF2-40B4-BE49-F238E27FC236}">
                <a16:creationId xmlns:a16="http://schemas.microsoft.com/office/drawing/2014/main" id="{0D67A401-534F-83F4-D0F0-DF35AB8A0B7B}"/>
              </a:ext>
            </a:extLst>
          </p:cNvPr>
          <p:cNvSpPr>
            <a:spLocks noGrp="1"/>
          </p:cNvSpPr>
          <p:nvPr>
            <p:ph idx="1"/>
          </p:nvPr>
        </p:nvSpPr>
        <p:spPr>
          <a:xfrm>
            <a:off x="394315" y="1357460"/>
            <a:ext cx="11381889" cy="4402317"/>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C6740080-3552-E965-5C4B-6B5AF93B8A6A}"/>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Tree>
    <p:extLst>
      <p:ext uri="{BB962C8B-B14F-4D97-AF65-F5344CB8AC3E}">
        <p14:creationId xmlns:p14="http://schemas.microsoft.com/office/powerpoint/2010/main" val="2616011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imary2 with bullets">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AB300-83A5-C8A6-8997-8AA97222B8F9}"/>
              </a:ext>
            </a:extLst>
          </p:cNvPr>
          <p:cNvSpPr>
            <a:spLocks noGrp="1"/>
          </p:cNvSpPr>
          <p:nvPr>
            <p:ph type="title"/>
          </p:nvPr>
        </p:nvSpPr>
        <p:spPr>
          <a:xfrm>
            <a:off x="717760" y="750768"/>
            <a:ext cx="10756788" cy="698347"/>
          </a:xfrm>
          <a:prstGeom prst="rect">
            <a:avLst/>
          </a:prstGeom>
        </p:spPr>
        <p:txBody>
          <a:bodyPr vert="horz" wrap="square" lIns="146304" tIns="91440" rIns="146304" bIns="91440" rtlCol="0" anchor="ctr">
            <a:noAutofit/>
          </a:bodyPr>
          <a:lstStyle>
            <a:lvl1pPr>
              <a:defRPr sz="4313" b="1" i="0" baseline="0">
                <a:solidFill>
                  <a:srgbClr val="1E275C"/>
                </a:solidFill>
                <a:latin typeface="Segoe" panose="020B0502040200020203" pitchFamily="34" charset="77"/>
              </a:defRPr>
            </a:lvl1pPr>
          </a:lstStyle>
          <a:p>
            <a:r>
              <a:rPr lang="en-US"/>
              <a:t>Click to edit Master title style</a:t>
            </a:r>
          </a:p>
        </p:txBody>
      </p:sp>
      <p:sp>
        <p:nvSpPr>
          <p:cNvPr id="3" name="Text Placeholder 3">
            <a:extLst>
              <a:ext uri="{FF2B5EF4-FFF2-40B4-BE49-F238E27FC236}">
                <a16:creationId xmlns:a16="http://schemas.microsoft.com/office/drawing/2014/main" id="{A79A92AF-199F-1976-F0A5-D1F4A01045FD}"/>
              </a:ext>
            </a:extLst>
          </p:cNvPr>
          <p:cNvSpPr>
            <a:spLocks noGrp="1"/>
          </p:cNvSpPr>
          <p:nvPr>
            <p:ph idx="1" hasCustomPrompt="1"/>
          </p:nvPr>
        </p:nvSpPr>
        <p:spPr>
          <a:xfrm>
            <a:off x="717450" y="1635896"/>
            <a:ext cx="10756789" cy="4109196"/>
          </a:xfrm>
          <a:prstGeom prst="rect">
            <a:avLst/>
          </a:prstGeom>
        </p:spPr>
        <p:txBody>
          <a:bodyPr vert="horz" wrap="square" lIns="146304" tIns="91440" rIns="146304" bIns="91440" rtlCol="0">
            <a:noAutofit/>
          </a:bodyPr>
          <a:lstStyle>
            <a:lvl1pPr>
              <a:defRPr baseline="0">
                <a:solidFill>
                  <a:srgbClr val="000000"/>
                </a:solidFill>
              </a:defRPr>
            </a:lvl1pPr>
            <a:lvl2pPr>
              <a:defRPr baseline="0">
                <a:solidFill>
                  <a:srgbClr val="000000"/>
                </a:solidFill>
              </a:defRPr>
            </a:lvl2pPr>
            <a:lvl3pPr>
              <a:defRPr baseline="0">
                <a:solidFill>
                  <a:srgbClr val="000000"/>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3246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with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7610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4" name="Title 1">
            <a:extLst>
              <a:ext uri="{FF2B5EF4-FFF2-40B4-BE49-F238E27FC236}">
                <a16:creationId xmlns:a16="http://schemas.microsoft.com/office/drawing/2014/main" id="{D7D6ECEB-EEAA-5121-61A6-4A2F0688054C}"/>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5" name="Content Placeholder 2">
            <a:extLst>
              <a:ext uri="{FF2B5EF4-FFF2-40B4-BE49-F238E27FC236}">
                <a16:creationId xmlns:a16="http://schemas.microsoft.com/office/drawing/2014/main" id="{352C302F-939E-5E71-CBFC-43FD0274D19C}"/>
              </a:ext>
            </a:extLst>
          </p:cNvPr>
          <p:cNvSpPr>
            <a:spLocks noGrp="1"/>
          </p:cNvSpPr>
          <p:nvPr>
            <p:ph sz="half" idx="1"/>
          </p:nvPr>
        </p:nvSpPr>
        <p:spPr>
          <a:xfrm>
            <a:off x="394316" y="1349603"/>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3E95EFA-C277-0DB3-1F35-091DEE00B28A}"/>
              </a:ext>
            </a:extLst>
          </p:cNvPr>
          <p:cNvSpPr>
            <a:spLocks noGrp="1"/>
          </p:cNvSpPr>
          <p:nvPr>
            <p:ph sz="half" idx="10"/>
          </p:nvPr>
        </p:nvSpPr>
        <p:spPr>
          <a:xfrm>
            <a:off x="6150721" y="1347708"/>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35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s, and Tex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57ABDAF7-7D88-44D0-BC27-CB75499A2B93}"/>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E59044C0-65DE-877D-FE31-0C379C882ED9}"/>
              </a:ext>
            </a:extLst>
          </p:cNvPr>
          <p:cNvSpPr>
            <a:spLocks noGrp="1"/>
          </p:cNvSpPr>
          <p:nvPr>
            <p:ph idx="10" hasCustomPrompt="1"/>
          </p:nvPr>
        </p:nvSpPr>
        <p:spPr>
          <a:xfrm>
            <a:off x="394316" y="3963177"/>
            <a:ext cx="11381889" cy="1796600"/>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CD3B1E3C-48F2-9EDD-568B-3257F7F03F2E}"/>
              </a:ext>
            </a:extLst>
          </p:cNvPr>
          <p:cNvSpPr>
            <a:spLocks noGrp="1"/>
          </p:cNvSpPr>
          <p:nvPr>
            <p:ph sz="half" idx="2" hasCustomPrompt="1"/>
          </p:nvPr>
        </p:nvSpPr>
        <p:spPr>
          <a:xfrm>
            <a:off x="6151106"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7AE59C2F-82FD-FF57-D52C-2AEC5B9B7A47}"/>
              </a:ext>
            </a:extLst>
          </p:cNvPr>
          <p:cNvSpPr>
            <a:spLocks noGrp="1"/>
          </p:cNvSpPr>
          <p:nvPr>
            <p:ph sz="half" idx="11" hasCustomPrompt="1"/>
          </p:nvPr>
        </p:nvSpPr>
        <p:spPr>
          <a:xfrm>
            <a:off x="406507"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33218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75D37107-7096-0614-CEF7-0D912343D16F}"/>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C296992B-24BA-732D-725C-7E0BED47CBE5}"/>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F9112EFE-81F5-14F1-1C1D-2681575C2102}"/>
              </a:ext>
            </a:extLst>
          </p:cNvPr>
          <p:cNvSpPr>
            <a:spLocks noGrp="1"/>
          </p:cNvSpPr>
          <p:nvPr>
            <p:ph sz="half" idx="2" hasCustomPrompt="1"/>
          </p:nvPr>
        </p:nvSpPr>
        <p:spPr>
          <a:xfrm>
            <a:off x="6137983"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16A787EF-7FEA-D30D-A9B7-EEED79B97893}"/>
              </a:ext>
            </a:extLst>
          </p:cNvPr>
          <p:cNvSpPr>
            <a:spLocks noGrp="1"/>
          </p:cNvSpPr>
          <p:nvPr>
            <p:ph sz="half" idx="11" hasCustomPrompt="1"/>
          </p:nvPr>
        </p:nvSpPr>
        <p:spPr>
          <a:xfrm>
            <a:off x="393384"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06657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Images, and Tex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958F9B1B-D84E-1657-0E32-A18DC98AC94E}"/>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E6C5BFDD-F131-538C-82BF-60AA8B957B28}"/>
              </a:ext>
            </a:extLst>
          </p:cNvPr>
          <p:cNvSpPr>
            <a:spLocks noGrp="1"/>
          </p:cNvSpPr>
          <p:nvPr>
            <p:ph idx="10" hasCustomPrompt="1"/>
          </p:nvPr>
        </p:nvSpPr>
        <p:spPr>
          <a:xfrm>
            <a:off x="394316" y="3963176"/>
            <a:ext cx="11381889" cy="18060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6DD7C7B0-5AB2-66CE-356D-80AB0118272A}"/>
              </a:ext>
            </a:extLst>
          </p:cNvPr>
          <p:cNvSpPr>
            <a:spLocks noGrp="1"/>
          </p:cNvSpPr>
          <p:nvPr>
            <p:ph sz="half" idx="11" hasCustomPrompt="1"/>
          </p:nvPr>
        </p:nvSpPr>
        <p:spPr>
          <a:xfrm>
            <a:off x="392451" y="1358222"/>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43DC631C-88B6-4BA4-B1AA-125C4ADE11AF}"/>
              </a:ext>
            </a:extLst>
          </p:cNvPr>
          <p:cNvSpPr>
            <a:spLocks noGrp="1"/>
          </p:cNvSpPr>
          <p:nvPr>
            <p:ph sz="half" idx="12" hasCustomPrompt="1"/>
          </p:nvPr>
        </p:nvSpPr>
        <p:spPr>
          <a:xfrm>
            <a:off x="8032426" y="1347708"/>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3">
            <a:extLst>
              <a:ext uri="{FF2B5EF4-FFF2-40B4-BE49-F238E27FC236}">
                <a16:creationId xmlns:a16="http://schemas.microsoft.com/office/drawing/2014/main" id="{30019110-3022-F1D1-B092-9611490C83EE}"/>
              </a:ext>
            </a:extLst>
          </p:cNvPr>
          <p:cNvSpPr>
            <a:spLocks noGrp="1"/>
          </p:cNvSpPr>
          <p:nvPr>
            <p:ph sz="half" idx="13" hasCustomPrompt="1"/>
          </p:nvPr>
        </p:nvSpPr>
        <p:spPr>
          <a:xfrm>
            <a:off x="4212438" y="1356863"/>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93509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3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8649AB42-CA9D-5E2C-ED3F-55D46A6AB021}"/>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F7E398D8-6201-A512-3F12-7ED26425DC73}"/>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5" name="Content Placeholder 3">
            <a:extLst>
              <a:ext uri="{FF2B5EF4-FFF2-40B4-BE49-F238E27FC236}">
                <a16:creationId xmlns:a16="http://schemas.microsoft.com/office/drawing/2014/main" id="{8532DE5C-A3E2-9779-9A27-45FFC0E8B66E}"/>
              </a:ext>
            </a:extLst>
          </p:cNvPr>
          <p:cNvSpPr>
            <a:spLocks noGrp="1"/>
          </p:cNvSpPr>
          <p:nvPr>
            <p:ph sz="half" idx="11" hasCustomPrompt="1"/>
          </p:nvPr>
        </p:nvSpPr>
        <p:spPr>
          <a:xfrm>
            <a:off x="392451" y="3209036"/>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3">
            <a:extLst>
              <a:ext uri="{FF2B5EF4-FFF2-40B4-BE49-F238E27FC236}">
                <a16:creationId xmlns:a16="http://schemas.microsoft.com/office/drawing/2014/main" id="{D6622280-39E4-F04A-3004-6BEB8C8CF1A1}"/>
              </a:ext>
            </a:extLst>
          </p:cNvPr>
          <p:cNvSpPr>
            <a:spLocks noGrp="1"/>
          </p:cNvSpPr>
          <p:nvPr>
            <p:ph sz="half" idx="12" hasCustomPrompt="1"/>
          </p:nvPr>
        </p:nvSpPr>
        <p:spPr>
          <a:xfrm>
            <a:off x="8032426" y="3198522"/>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7" name="Content Placeholder 3">
            <a:extLst>
              <a:ext uri="{FF2B5EF4-FFF2-40B4-BE49-F238E27FC236}">
                <a16:creationId xmlns:a16="http://schemas.microsoft.com/office/drawing/2014/main" id="{94305A9A-0B32-C7E3-CE1A-0604730CC5AB}"/>
              </a:ext>
            </a:extLst>
          </p:cNvPr>
          <p:cNvSpPr>
            <a:spLocks noGrp="1"/>
          </p:cNvSpPr>
          <p:nvPr>
            <p:ph sz="half" idx="13" hasCustomPrompt="1"/>
          </p:nvPr>
        </p:nvSpPr>
        <p:spPr>
          <a:xfrm>
            <a:off x="4212438" y="3207677"/>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1704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4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F30958D4-94C7-5B2D-F38C-6DE49E011335}"/>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17BBF2D8-7EFE-508F-4E6A-CD43C6C4D069}"/>
              </a:ext>
            </a:extLst>
          </p:cNvPr>
          <p:cNvSpPr>
            <a:spLocks noGrp="1"/>
          </p:cNvSpPr>
          <p:nvPr>
            <p:ph sz="half" idx="1" hasCustomPrompt="1"/>
          </p:nvPr>
        </p:nvSpPr>
        <p:spPr>
          <a:xfrm>
            <a:off x="3056199" y="1347708"/>
            <a:ext cx="6036643" cy="4421495"/>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2">
            <a:extLst>
              <a:ext uri="{FF2B5EF4-FFF2-40B4-BE49-F238E27FC236}">
                <a16:creationId xmlns:a16="http://schemas.microsoft.com/office/drawing/2014/main" id="{173F1AFD-3513-7DE6-31AF-11380D97A5CA}"/>
              </a:ext>
            </a:extLst>
          </p:cNvPr>
          <p:cNvSpPr>
            <a:spLocks noGrp="1"/>
          </p:cNvSpPr>
          <p:nvPr>
            <p:ph sz="half" idx="10" hasCustomPrompt="1"/>
          </p:nvPr>
        </p:nvSpPr>
        <p:spPr>
          <a:xfrm>
            <a:off x="394316" y="1347708"/>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2">
            <a:extLst>
              <a:ext uri="{FF2B5EF4-FFF2-40B4-BE49-F238E27FC236}">
                <a16:creationId xmlns:a16="http://schemas.microsoft.com/office/drawing/2014/main" id="{CDE99042-B944-D3E3-48CE-0BA44DD378ED}"/>
              </a:ext>
            </a:extLst>
          </p:cNvPr>
          <p:cNvSpPr>
            <a:spLocks noGrp="1"/>
          </p:cNvSpPr>
          <p:nvPr>
            <p:ph sz="half" idx="11" hasCustomPrompt="1"/>
          </p:nvPr>
        </p:nvSpPr>
        <p:spPr>
          <a:xfrm>
            <a:off x="394316" y="3578624"/>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2">
            <a:extLst>
              <a:ext uri="{FF2B5EF4-FFF2-40B4-BE49-F238E27FC236}">
                <a16:creationId xmlns:a16="http://schemas.microsoft.com/office/drawing/2014/main" id="{3536DF96-D18C-05A4-89C3-BD28375FB943}"/>
              </a:ext>
            </a:extLst>
          </p:cNvPr>
          <p:cNvSpPr>
            <a:spLocks noGrp="1"/>
          </p:cNvSpPr>
          <p:nvPr>
            <p:ph sz="half" idx="12" hasCustomPrompt="1"/>
          </p:nvPr>
        </p:nvSpPr>
        <p:spPr>
          <a:xfrm>
            <a:off x="9206057" y="1347708"/>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7" name="Content Placeholder 2">
            <a:extLst>
              <a:ext uri="{FF2B5EF4-FFF2-40B4-BE49-F238E27FC236}">
                <a16:creationId xmlns:a16="http://schemas.microsoft.com/office/drawing/2014/main" id="{225803C7-0B27-D664-4217-93EA10297177}"/>
              </a:ext>
            </a:extLst>
          </p:cNvPr>
          <p:cNvSpPr>
            <a:spLocks noGrp="1"/>
          </p:cNvSpPr>
          <p:nvPr>
            <p:ph sz="half" idx="13" hasCustomPrompt="1"/>
          </p:nvPr>
        </p:nvSpPr>
        <p:spPr>
          <a:xfrm>
            <a:off x="9206057" y="3578624"/>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3673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5B7E9-8EA7-88AC-CDDC-5E81BBB88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3C6FC-51FE-80FC-BA42-121E4A268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28646-EEDB-4412-5DEC-0955445A6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F657A-ACF9-4E40-A2DA-3323CFDC064A}" type="datetimeFigureOut">
              <a:rPr lang="en-US" smtClean="0"/>
              <a:t>4/10/2025</a:t>
            </a:fld>
            <a:endParaRPr lang="en-US"/>
          </a:p>
        </p:txBody>
      </p:sp>
      <p:sp>
        <p:nvSpPr>
          <p:cNvPr id="5" name="Footer Placeholder 4">
            <a:extLst>
              <a:ext uri="{FF2B5EF4-FFF2-40B4-BE49-F238E27FC236}">
                <a16:creationId xmlns:a16="http://schemas.microsoft.com/office/drawing/2014/main" id="{CD04D493-2110-A893-929D-F273EB9DB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C08D4F-B5C1-966A-1FDE-A22812AF2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0DF7C2-04DF-C149-BAB4-89733FA27B6E}" type="slidenum">
              <a:rPr lang="en-US" smtClean="0"/>
              <a:t>‹#›</a:t>
            </a:fld>
            <a:endParaRPr lang="en-US"/>
          </a:p>
        </p:txBody>
      </p:sp>
    </p:spTree>
    <p:extLst>
      <p:ext uri="{BB962C8B-B14F-4D97-AF65-F5344CB8AC3E}">
        <p14:creationId xmlns:p14="http://schemas.microsoft.com/office/powerpoint/2010/main" val="123178289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79" r:id="rId29"/>
    <p:sldLayoutId id="2147483680" r:id="rId30"/>
    <p:sldLayoutId id="214748368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2338FD6E.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microsoft.com/en-us/dynamics365/business-central/admin-data-retention-policies" TargetMode="External"/><Relationship Id="rId2" Type="http://schemas.openxmlformats.org/officeDocument/2006/relationships/hyperlink" Target="https://learn.microsoft.com/en-us/dynamics365/business-central/admin-manage-documents"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dwiser@tigunia.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937454"/>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Allows removal of quotes to remove the clutter.</a:t>
            </a:r>
          </a:p>
          <a:p>
            <a:r>
              <a:rPr lang="en-US" dirty="0"/>
              <a:t>Based on “Quote Valid To Date” field.</a:t>
            </a:r>
          </a:p>
          <a:p>
            <a:r>
              <a:rPr lang="en-US" dirty="0"/>
              <a:t>Filter by quote number or customer.</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Delete Expired Sales Quotes</a:t>
            </a:r>
          </a:p>
        </p:txBody>
      </p:sp>
    </p:spTree>
    <p:extLst>
      <p:ext uri="{BB962C8B-B14F-4D97-AF65-F5344CB8AC3E}">
        <p14:creationId xmlns:p14="http://schemas.microsoft.com/office/powerpoint/2010/main" val="18208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Blanket Sales Orders</a:t>
            </a:r>
          </a:p>
          <a:p>
            <a:pPr lvl="1"/>
            <a:r>
              <a:rPr lang="en-US" dirty="0"/>
              <a:t>Not normally removed when fully used.</a:t>
            </a:r>
          </a:p>
          <a:p>
            <a:r>
              <a:rPr lang="en-US" dirty="0"/>
              <a:t>Sales Orders</a:t>
            </a:r>
          </a:p>
          <a:p>
            <a:pPr lvl="1"/>
            <a:r>
              <a:rPr lang="en-US" dirty="0"/>
              <a:t>Not removed when invoiced using Sales Invoice page.</a:t>
            </a:r>
          </a:p>
          <a:p>
            <a:pPr lvl="1"/>
            <a:r>
              <a:rPr lang="en-US" dirty="0"/>
              <a:t>Must have Outstanding Quantity = 0</a:t>
            </a:r>
          </a:p>
          <a:p>
            <a:pPr lvl="1"/>
            <a:r>
              <a:rPr lang="en-US" dirty="0"/>
              <a:t>Must be fully shipped and invoiced.</a:t>
            </a:r>
          </a:p>
          <a:p>
            <a:pPr lvl="1"/>
            <a:endParaRPr lang="en-US" dirty="0"/>
          </a:p>
          <a:p>
            <a:pPr marL="0" indent="0">
              <a:buNone/>
            </a:pPr>
            <a:r>
              <a:rPr lang="en-US" sz="3137" i="1" dirty="0"/>
              <a:t>Works for purchase documents also.</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Delete Sales Orders</a:t>
            </a:r>
          </a:p>
        </p:txBody>
      </p:sp>
    </p:spTree>
    <p:extLst>
      <p:ext uri="{BB962C8B-B14F-4D97-AF65-F5344CB8AC3E}">
        <p14:creationId xmlns:p14="http://schemas.microsoft.com/office/powerpoint/2010/main" val="132399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Used on Production BOMs when replacing component items.</a:t>
            </a:r>
          </a:p>
          <a:p>
            <a:r>
              <a:rPr lang="en-US" dirty="0"/>
              <a:t>Triggered by Ending Date on BOM lines.</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Delete Expired Components</a:t>
            </a:r>
          </a:p>
        </p:txBody>
      </p:sp>
    </p:spTree>
    <p:extLst>
      <p:ext uri="{BB962C8B-B14F-4D97-AF65-F5344CB8AC3E}">
        <p14:creationId xmlns:p14="http://schemas.microsoft.com/office/powerpoint/2010/main" val="172353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Tools used to compress the number of entries in various ledger entry tables:</a:t>
            </a:r>
          </a:p>
          <a:p>
            <a:pPr lvl="1"/>
            <a:r>
              <a:rPr lang="en-US" dirty="0"/>
              <a:t>G/L Entries</a:t>
            </a:r>
          </a:p>
          <a:p>
            <a:pPr lvl="1"/>
            <a:r>
              <a:rPr lang="en-US" dirty="0"/>
              <a:t>Bank Account Ledger Entries</a:t>
            </a:r>
          </a:p>
          <a:p>
            <a:pPr lvl="1"/>
            <a:r>
              <a:rPr lang="en-US" dirty="0"/>
              <a:t>Customer Ledger Entries</a:t>
            </a:r>
          </a:p>
          <a:p>
            <a:pPr lvl="1"/>
            <a:r>
              <a:rPr lang="en-US" dirty="0"/>
              <a:t>Vendor Ledger Entries</a:t>
            </a:r>
          </a:p>
          <a:p>
            <a:pPr lvl="1"/>
            <a:r>
              <a:rPr lang="en-US" dirty="0"/>
              <a:t>Resource Ledger Entries</a:t>
            </a:r>
          </a:p>
          <a:p>
            <a:pPr lvl="1"/>
            <a:r>
              <a:rPr lang="en-US" dirty="0"/>
              <a:t>FA Ledger Entries</a:t>
            </a:r>
          </a:p>
          <a:p>
            <a:pPr lvl="1"/>
            <a:r>
              <a:rPr lang="en-US" dirty="0"/>
              <a:t>Others</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Date Compression</a:t>
            </a:r>
          </a:p>
        </p:txBody>
      </p:sp>
    </p:spTree>
    <p:extLst>
      <p:ext uri="{BB962C8B-B14F-4D97-AF65-F5344CB8AC3E}">
        <p14:creationId xmlns:p14="http://schemas.microsoft.com/office/powerpoint/2010/main" val="303925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Accessed through Data Administration page</a:t>
            </a:r>
          </a:p>
          <a:p>
            <a:r>
              <a:rPr lang="en-US" dirty="0"/>
              <a:t>Test first in sandbox</a:t>
            </a:r>
          </a:p>
          <a:p>
            <a:r>
              <a:rPr lang="en-US" dirty="0"/>
              <a:t>Can be done in various levels with decreasing level of details</a:t>
            </a:r>
          </a:p>
          <a:p>
            <a:r>
              <a:rPr lang="en-US" dirty="0"/>
              <a:t>The more data points you compress by, the less compression is available.</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Date Compression</a:t>
            </a:r>
          </a:p>
        </p:txBody>
      </p:sp>
    </p:spTree>
    <p:extLst>
      <p:ext uri="{BB962C8B-B14F-4D97-AF65-F5344CB8AC3E}">
        <p14:creationId xmlns:p14="http://schemas.microsoft.com/office/powerpoint/2010/main" val="211172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Must leave latest 5 years uncompressed</a:t>
            </a:r>
          </a:p>
          <a:p>
            <a:r>
              <a:rPr lang="en-US" dirty="0"/>
              <a:t>Fiscal year must be closed</a:t>
            </a:r>
          </a:p>
          <a:p>
            <a:r>
              <a:rPr lang="en-US" dirty="0"/>
              <a:t>Close Income Statement to Retained Earnings must be run</a:t>
            </a:r>
          </a:p>
          <a:p>
            <a:r>
              <a:rPr lang="en-US" dirty="0"/>
              <a:t>Entries must have Open = No</a:t>
            </a:r>
          </a:p>
          <a:p>
            <a:r>
              <a:rPr lang="en-US" dirty="0"/>
              <a:t>Analysis Views must be updated</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Compress Requirements</a:t>
            </a:r>
          </a:p>
        </p:txBody>
      </p:sp>
    </p:spTree>
    <p:extLst>
      <p:ext uri="{BB962C8B-B14F-4D97-AF65-F5344CB8AC3E}">
        <p14:creationId xmlns:p14="http://schemas.microsoft.com/office/powerpoint/2010/main" val="61765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Tool to help users step through the cleanup and compression process.</a:t>
            </a:r>
          </a:p>
          <a:p>
            <a:r>
              <a:rPr lang="en-US" dirty="0"/>
              <a:t>Limited in the number of data points you can compress by.</a:t>
            </a:r>
          </a:p>
          <a:p>
            <a:r>
              <a:rPr lang="en-US" dirty="0"/>
              <a:t>Preference is to run the processes individually.</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Data Administration Guide</a:t>
            </a:r>
          </a:p>
        </p:txBody>
      </p:sp>
    </p:spTree>
    <p:extLst>
      <p:ext uri="{BB962C8B-B14F-4D97-AF65-F5344CB8AC3E}">
        <p14:creationId xmlns:p14="http://schemas.microsoft.com/office/powerpoint/2010/main" val="15804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Used to compress many entries into fewer entries based on the following:</a:t>
            </a:r>
          </a:p>
          <a:p>
            <a:pPr lvl="1"/>
            <a:r>
              <a:rPr lang="en-US" dirty="0"/>
              <a:t>Period Length</a:t>
            </a:r>
          </a:p>
          <a:p>
            <a:pPr lvl="1"/>
            <a:r>
              <a:rPr lang="en-US" dirty="0"/>
              <a:t>Document Type and/or No.</a:t>
            </a:r>
          </a:p>
          <a:p>
            <a:pPr lvl="1"/>
            <a:r>
              <a:rPr lang="en-US" dirty="0"/>
              <a:t>Project No.</a:t>
            </a:r>
          </a:p>
          <a:p>
            <a:pPr lvl="1"/>
            <a:r>
              <a:rPr lang="en-US" dirty="0"/>
              <a:t>Business Unit Code</a:t>
            </a:r>
          </a:p>
          <a:p>
            <a:pPr lvl="1"/>
            <a:r>
              <a:rPr lang="en-US" dirty="0"/>
              <a:t>Journal Template</a:t>
            </a:r>
          </a:p>
          <a:p>
            <a:pPr lvl="1"/>
            <a:r>
              <a:rPr lang="en-US" dirty="0"/>
              <a:t>Dimensions</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Compress G/L Entries</a:t>
            </a:r>
          </a:p>
        </p:txBody>
      </p:sp>
    </p:spTree>
    <p:extLst>
      <p:ext uri="{BB962C8B-B14F-4D97-AF65-F5344CB8AC3E}">
        <p14:creationId xmlns:p14="http://schemas.microsoft.com/office/powerpoint/2010/main" val="345703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Original Data Table</a:t>
            </a:r>
          </a:p>
        </p:txBody>
      </p:sp>
      <p:pic>
        <p:nvPicPr>
          <p:cNvPr id="3" name="Picture 2">
            <a:extLst>
              <a:ext uri="{FF2B5EF4-FFF2-40B4-BE49-F238E27FC236}">
                <a16:creationId xmlns:a16="http://schemas.microsoft.com/office/drawing/2014/main" id="{0886AB74-2A13-192F-8DC4-229BB8C54CF1}"/>
              </a:ext>
            </a:extLst>
          </p:cNvPr>
          <p:cNvPicPr>
            <a:picLocks noChangeAspect="1"/>
          </p:cNvPicPr>
          <p:nvPr/>
        </p:nvPicPr>
        <p:blipFill>
          <a:blip r:embed="rId2"/>
          <a:stretch>
            <a:fillRect/>
          </a:stretch>
        </p:blipFill>
        <p:spPr>
          <a:xfrm>
            <a:off x="2170489" y="1150128"/>
            <a:ext cx="7851022" cy="5104924"/>
          </a:xfrm>
          <a:prstGeom prst="rect">
            <a:avLst/>
          </a:prstGeom>
          <a:ln w="19050">
            <a:solidFill>
              <a:schemeClr val="accent1"/>
            </a:solidFill>
          </a:ln>
        </p:spPr>
      </p:pic>
    </p:spTree>
    <p:extLst>
      <p:ext uri="{BB962C8B-B14F-4D97-AF65-F5344CB8AC3E}">
        <p14:creationId xmlns:p14="http://schemas.microsoft.com/office/powerpoint/2010/main" val="76307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a:xfrm>
            <a:off x="394316" y="1357460"/>
            <a:ext cx="6180656" cy="4402317"/>
          </a:xfrm>
        </p:spPr>
        <p:txBody>
          <a:bodyPr/>
          <a:lstStyle/>
          <a:p>
            <a:r>
              <a:rPr lang="en-US" dirty="0"/>
              <a:t>Set options for how much you want to compress.</a:t>
            </a:r>
          </a:p>
          <a:p>
            <a:r>
              <a:rPr lang="en-US" dirty="0"/>
              <a:t>The more options selected, the less the compression.</a:t>
            </a:r>
          </a:p>
          <a:p>
            <a:r>
              <a:rPr lang="en-US" dirty="0"/>
              <a:t>Can run various different compression based on the dates being compressed.</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Compression Options</a:t>
            </a:r>
          </a:p>
        </p:txBody>
      </p:sp>
      <p:pic>
        <p:nvPicPr>
          <p:cNvPr id="7" name="Picture 6">
            <a:extLst>
              <a:ext uri="{FF2B5EF4-FFF2-40B4-BE49-F238E27FC236}">
                <a16:creationId xmlns:a16="http://schemas.microsoft.com/office/drawing/2014/main" id="{12FF54BE-E65A-5104-FC57-B18D1164FD05}"/>
              </a:ext>
            </a:extLst>
          </p:cNvPr>
          <p:cNvPicPr>
            <a:picLocks noChangeAspect="1"/>
          </p:cNvPicPr>
          <p:nvPr/>
        </p:nvPicPr>
        <p:blipFill>
          <a:blip r:embed="rId2"/>
          <a:stretch>
            <a:fillRect/>
          </a:stretch>
        </p:blipFill>
        <p:spPr>
          <a:xfrm>
            <a:off x="6938467" y="1064638"/>
            <a:ext cx="4112558" cy="4728724"/>
          </a:xfrm>
          <a:prstGeom prst="rect">
            <a:avLst/>
          </a:prstGeom>
          <a:ln w="19050">
            <a:solidFill>
              <a:schemeClr val="accent1"/>
            </a:solidFill>
          </a:ln>
        </p:spPr>
      </p:pic>
    </p:spTree>
    <p:extLst>
      <p:ext uri="{BB962C8B-B14F-4D97-AF65-F5344CB8AC3E}">
        <p14:creationId xmlns:p14="http://schemas.microsoft.com/office/powerpoint/2010/main" val="2075778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73C8-EC0A-5002-6DBC-E09A298A81EF}"/>
              </a:ext>
            </a:extLst>
          </p:cNvPr>
          <p:cNvSpPr>
            <a:spLocks noGrp="1"/>
          </p:cNvSpPr>
          <p:nvPr>
            <p:ph type="title"/>
          </p:nvPr>
        </p:nvSpPr>
        <p:spPr>
          <a:xfrm>
            <a:off x="831850" y="2024023"/>
            <a:ext cx="10515600" cy="2578056"/>
          </a:xfrm>
        </p:spPr>
        <p:txBody>
          <a:bodyPr/>
          <a:lstStyle/>
          <a:p>
            <a:r>
              <a:rPr lang="en-US" dirty="0"/>
              <a:t>Administering Data and Documents in Business Central</a:t>
            </a:r>
          </a:p>
        </p:txBody>
      </p:sp>
    </p:spTree>
    <p:extLst>
      <p:ext uri="{BB962C8B-B14F-4D97-AF65-F5344CB8AC3E}">
        <p14:creationId xmlns:p14="http://schemas.microsoft.com/office/powerpoint/2010/main" val="21887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sz="3137" i="1" dirty="0"/>
              <a:t>Note:  No document type or no.</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After Compression </a:t>
            </a:r>
            <a:r>
              <a:rPr lang="en-US" sz="2745" dirty="0"/>
              <a:t>(retaining dimensions)</a:t>
            </a:r>
            <a:endParaRPr lang="en-US" dirty="0"/>
          </a:p>
        </p:txBody>
      </p:sp>
      <p:pic>
        <p:nvPicPr>
          <p:cNvPr id="3" name="Picture 2">
            <a:extLst>
              <a:ext uri="{FF2B5EF4-FFF2-40B4-BE49-F238E27FC236}">
                <a16:creationId xmlns:a16="http://schemas.microsoft.com/office/drawing/2014/main" id="{3199DA49-7CAD-3AB5-63E4-77C12FCFDD86}"/>
              </a:ext>
            </a:extLst>
          </p:cNvPr>
          <p:cNvPicPr>
            <a:picLocks noChangeAspect="1"/>
          </p:cNvPicPr>
          <p:nvPr/>
        </p:nvPicPr>
        <p:blipFill>
          <a:blip r:embed="rId2"/>
          <a:stretch>
            <a:fillRect/>
          </a:stretch>
        </p:blipFill>
        <p:spPr>
          <a:xfrm>
            <a:off x="1385913" y="1856662"/>
            <a:ext cx="9419863" cy="3144676"/>
          </a:xfrm>
          <a:prstGeom prst="rect">
            <a:avLst/>
          </a:prstGeom>
          <a:ln w="19050">
            <a:solidFill>
              <a:schemeClr val="accent1"/>
            </a:solidFill>
          </a:ln>
        </p:spPr>
      </p:pic>
    </p:spTree>
    <p:extLst>
      <p:ext uri="{BB962C8B-B14F-4D97-AF65-F5344CB8AC3E}">
        <p14:creationId xmlns:p14="http://schemas.microsoft.com/office/powerpoint/2010/main" val="1534715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Compression bypasses dimension requirements for accounts.</a:t>
            </a:r>
          </a:p>
          <a:p>
            <a:r>
              <a:rPr lang="en-US" dirty="0"/>
              <a:t>Dimensions used in Analysis Views must be retained.</a:t>
            </a:r>
          </a:p>
          <a:p>
            <a:r>
              <a:rPr lang="en-US" dirty="0"/>
              <a:t>Can have levels of compression based on how far past the periods are. For example:</a:t>
            </a:r>
          </a:p>
          <a:p>
            <a:pPr lvl="1"/>
            <a:r>
              <a:rPr lang="en-US" dirty="0"/>
              <a:t>Compress with dimensions if 6 years out.</a:t>
            </a:r>
          </a:p>
          <a:p>
            <a:pPr lvl="1"/>
            <a:r>
              <a:rPr lang="en-US" dirty="0"/>
              <a:t>Compress without dimensions if 10 years out.</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Compression #2 </a:t>
            </a:r>
            <a:r>
              <a:rPr lang="en-US" sz="3137" dirty="0"/>
              <a:t>– Remove Dimensions</a:t>
            </a:r>
            <a:endParaRPr lang="en-US" dirty="0"/>
          </a:p>
        </p:txBody>
      </p:sp>
    </p:spTree>
    <p:extLst>
      <p:ext uri="{BB962C8B-B14F-4D97-AF65-F5344CB8AC3E}">
        <p14:creationId xmlns:p14="http://schemas.microsoft.com/office/powerpoint/2010/main" val="105354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a:xfrm>
            <a:off x="1178087" y="1335688"/>
            <a:ext cx="4395399" cy="4402317"/>
          </a:xfrm>
        </p:spPr>
        <p:txBody>
          <a:bodyPr/>
          <a:lstStyle/>
          <a:p>
            <a:r>
              <a:rPr lang="en-US" dirty="0"/>
              <a:t>Remove dimensions on this run.</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Compression Option #2</a:t>
            </a:r>
          </a:p>
        </p:txBody>
      </p:sp>
      <p:pic>
        <p:nvPicPr>
          <p:cNvPr id="3" name="Picture 2">
            <a:extLst>
              <a:ext uri="{FF2B5EF4-FFF2-40B4-BE49-F238E27FC236}">
                <a16:creationId xmlns:a16="http://schemas.microsoft.com/office/drawing/2014/main" id="{DA298426-94DD-84C7-53EA-97DCA566FC98}"/>
              </a:ext>
            </a:extLst>
          </p:cNvPr>
          <p:cNvPicPr>
            <a:picLocks noChangeAspect="1"/>
          </p:cNvPicPr>
          <p:nvPr/>
        </p:nvPicPr>
        <p:blipFill>
          <a:blip r:embed="rId2"/>
          <a:stretch>
            <a:fillRect/>
          </a:stretch>
        </p:blipFill>
        <p:spPr>
          <a:xfrm>
            <a:off x="6096000" y="1220089"/>
            <a:ext cx="4331087" cy="5229423"/>
          </a:xfrm>
          <a:prstGeom prst="rect">
            <a:avLst/>
          </a:prstGeom>
          <a:ln w="19050">
            <a:solidFill>
              <a:schemeClr val="accent1"/>
            </a:solidFill>
          </a:ln>
        </p:spPr>
      </p:pic>
    </p:spTree>
    <p:extLst>
      <p:ext uri="{BB962C8B-B14F-4D97-AF65-F5344CB8AC3E}">
        <p14:creationId xmlns:p14="http://schemas.microsoft.com/office/powerpoint/2010/main" val="4094230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sz="3137" i="1" dirty="0"/>
              <a:t>Note:  No dimensions</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After Compression </a:t>
            </a:r>
            <a:r>
              <a:rPr lang="en-US" sz="2745" dirty="0"/>
              <a:t>(removing dimensions)</a:t>
            </a:r>
            <a:endParaRPr lang="en-US" dirty="0"/>
          </a:p>
        </p:txBody>
      </p:sp>
      <p:pic>
        <p:nvPicPr>
          <p:cNvPr id="6" name="Picture 5">
            <a:extLst>
              <a:ext uri="{FF2B5EF4-FFF2-40B4-BE49-F238E27FC236}">
                <a16:creationId xmlns:a16="http://schemas.microsoft.com/office/drawing/2014/main" id="{D4F43DBF-E2A5-8A99-7525-29BE500E427F}"/>
              </a:ext>
            </a:extLst>
          </p:cNvPr>
          <p:cNvPicPr>
            <a:picLocks noChangeAspect="1"/>
          </p:cNvPicPr>
          <p:nvPr/>
        </p:nvPicPr>
        <p:blipFill>
          <a:blip r:embed="rId2"/>
          <a:stretch>
            <a:fillRect/>
          </a:stretch>
        </p:blipFill>
        <p:spPr>
          <a:xfrm>
            <a:off x="1390856" y="1931007"/>
            <a:ext cx="9410287" cy="3711757"/>
          </a:xfrm>
          <a:prstGeom prst="rect">
            <a:avLst/>
          </a:prstGeom>
          <a:ln w="19050">
            <a:solidFill>
              <a:schemeClr val="accent1"/>
            </a:solidFill>
          </a:ln>
        </p:spPr>
      </p:pic>
    </p:spTree>
    <p:extLst>
      <p:ext uri="{BB962C8B-B14F-4D97-AF65-F5344CB8AC3E}">
        <p14:creationId xmlns:p14="http://schemas.microsoft.com/office/powerpoint/2010/main" val="132656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Policies can specify how often to delete outdated data in tables that contain </a:t>
            </a:r>
            <a:r>
              <a:rPr lang="en-US" b="1" dirty="0">
                <a:solidFill>
                  <a:srgbClr val="FF0000"/>
                </a:solidFill>
              </a:rPr>
              <a:t>log entries </a:t>
            </a:r>
            <a:r>
              <a:rPr lang="en-US" dirty="0"/>
              <a:t>and </a:t>
            </a:r>
            <a:r>
              <a:rPr lang="en-US" b="1" dirty="0">
                <a:solidFill>
                  <a:srgbClr val="FF0000"/>
                </a:solidFill>
              </a:rPr>
              <a:t>archived records</a:t>
            </a:r>
            <a:r>
              <a:rPr lang="en-US" dirty="0"/>
              <a:t>. For example, cleaning up log entries can make it easier to work with the more relevant data. Policies can delete data based on an expiration date, or you can add filters to include only certain expired data.</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Retention Policies</a:t>
            </a:r>
          </a:p>
        </p:txBody>
      </p:sp>
    </p:spTree>
    <p:extLst>
      <p:ext uri="{BB962C8B-B14F-4D97-AF65-F5344CB8AC3E}">
        <p14:creationId xmlns:p14="http://schemas.microsoft.com/office/powerpoint/2010/main" val="239172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Only available for certain tables (log entries and archives)</a:t>
            </a:r>
          </a:p>
          <a:p>
            <a:r>
              <a:rPr lang="en-US" dirty="0"/>
              <a:t>Control how long to keep records</a:t>
            </a:r>
          </a:p>
          <a:p>
            <a:r>
              <a:rPr lang="en-US" dirty="0"/>
              <a:t>Job Queue running frequently can keep tables clear</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Retention Info</a:t>
            </a:r>
          </a:p>
        </p:txBody>
      </p:sp>
    </p:spTree>
    <p:extLst>
      <p:ext uri="{BB962C8B-B14F-4D97-AF65-F5344CB8AC3E}">
        <p14:creationId xmlns:p14="http://schemas.microsoft.com/office/powerpoint/2010/main" val="289831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hlinkClick r:id="rId2"/>
              </a:rPr>
              <a:t>https://learn.microsoft.com/en-us/dynamics365/business-central/admin-manage-documents</a:t>
            </a:r>
            <a:endParaRPr lang="en-US" dirty="0"/>
          </a:p>
          <a:p>
            <a:r>
              <a:rPr lang="en-US" dirty="0">
                <a:hlinkClick r:id="rId3"/>
              </a:rPr>
              <a:t>https://learn.microsoft.com/en-us/dynamics365/business-central/admin-data-retention-policies</a:t>
            </a:r>
            <a:endParaRPr lang="en-US" dirty="0"/>
          </a:p>
          <a:p>
            <a:endParaRPr lang="en-US" dirty="0"/>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Related Links</a:t>
            </a:r>
          </a:p>
        </p:txBody>
      </p:sp>
    </p:spTree>
    <p:extLst>
      <p:ext uri="{BB962C8B-B14F-4D97-AF65-F5344CB8AC3E}">
        <p14:creationId xmlns:p14="http://schemas.microsoft.com/office/powerpoint/2010/main" val="304264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Business Central provides tools to cleaning up stray documents and compressing data to save on disk space.</a:t>
            </a:r>
          </a:p>
          <a:p>
            <a:r>
              <a:rPr lang="en-US" dirty="0"/>
              <a:t>Retention Policies can be used to removed outdated log entries and archived records.</a:t>
            </a:r>
          </a:p>
          <a:p>
            <a:endParaRPr lang="en-US" dirty="0"/>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3534471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4315" y="3045541"/>
            <a:ext cx="11381889" cy="2714235"/>
          </a:xfrm>
        </p:spPr>
        <p:txBody>
          <a:bodyPr/>
          <a:lstStyle/>
          <a:p>
            <a:pPr marL="0" indent="0" algn="ctr">
              <a:buNone/>
            </a:pPr>
            <a:r>
              <a:rPr lang="en-US" dirty="0"/>
              <a:t>Dave Wiser</a:t>
            </a:r>
          </a:p>
          <a:p>
            <a:pPr marL="0" indent="0" algn="ctr">
              <a:buNone/>
            </a:pPr>
            <a:r>
              <a:rPr lang="en-US" dirty="0">
                <a:hlinkClick r:id="rId2"/>
              </a:rPr>
              <a:t>dwiser@tigunia.com</a:t>
            </a:r>
            <a:endParaRPr lang="en-US" dirty="0"/>
          </a:p>
          <a:p>
            <a:pPr marL="0" indent="0" algn="ctr">
              <a:buNone/>
            </a:pPr>
            <a:r>
              <a:rPr lang="en-US" dirty="0"/>
              <a:t>253-235-4760</a:t>
            </a:r>
          </a:p>
        </p:txBody>
      </p:sp>
      <p:sp>
        <p:nvSpPr>
          <p:cNvPr id="4" name="Title 3"/>
          <p:cNvSpPr>
            <a:spLocks noGrp="1"/>
          </p:cNvSpPr>
          <p:nvPr>
            <p:ph type="title"/>
          </p:nvPr>
        </p:nvSpPr>
        <p:spPr>
          <a:xfrm>
            <a:off x="394316" y="685799"/>
            <a:ext cx="11381889" cy="2168013"/>
          </a:xfrm>
        </p:spPr>
        <p:txBody>
          <a:bodyPr>
            <a:normAutofit fontScale="90000"/>
          </a:bodyPr>
          <a:lstStyle/>
          <a:p>
            <a:pPr algn="ctr"/>
            <a:r>
              <a:rPr lang="en-US" dirty="0"/>
              <a:t>Thank You!</a:t>
            </a:r>
            <a:br>
              <a:rPr lang="en-US" dirty="0"/>
            </a:br>
            <a:br>
              <a:rPr lang="en-US" dirty="0"/>
            </a:br>
            <a:r>
              <a:rPr lang="en-US" dirty="0"/>
              <a:t>Please remember to complete your surveys</a:t>
            </a:r>
          </a:p>
        </p:txBody>
      </p:sp>
      <p:pic>
        <p:nvPicPr>
          <p:cNvPr id="3" name="Picture 2" descr="A qr code with a person's face&#10;&#10;AI-generated content may be incorrect.">
            <a:extLst>
              <a:ext uri="{FF2B5EF4-FFF2-40B4-BE49-F238E27FC236}">
                <a16:creationId xmlns:a16="http://schemas.microsoft.com/office/drawing/2014/main" id="{9F8923AC-DBEE-F05A-8F0B-0155DA2C96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2718" y="4532981"/>
            <a:ext cx="1946564" cy="1946564"/>
          </a:xfrm>
          <a:prstGeom prst="rect">
            <a:avLst/>
          </a:prstGeom>
        </p:spPr>
      </p:pic>
    </p:spTree>
    <p:extLst>
      <p:ext uri="{BB962C8B-B14F-4D97-AF65-F5344CB8AC3E}">
        <p14:creationId xmlns:p14="http://schemas.microsoft.com/office/powerpoint/2010/main" val="243053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comic book character&#10;&#10;AI-generated content may be incorrect.">
            <a:extLst>
              <a:ext uri="{FF2B5EF4-FFF2-40B4-BE49-F238E27FC236}">
                <a16:creationId xmlns:a16="http://schemas.microsoft.com/office/drawing/2014/main" id="{FD4D2E3D-79F7-A44D-0E0C-4CE8426B67A0}"/>
              </a:ext>
            </a:extLst>
          </p:cNvPr>
          <p:cNvPicPr>
            <a:picLocks noChangeAspect="1"/>
          </p:cNvPicPr>
          <p:nvPr/>
        </p:nvPicPr>
        <p:blipFill>
          <a:blip r:embed="rId2"/>
          <a:stretch>
            <a:fillRect/>
          </a:stretch>
        </p:blipFill>
        <p:spPr>
          <a:xfrm>
            <a:off x="2467" y="0"/>
            <a:ext cx="12187066" cy="6858000"/>
          </a:xfrm>
          <a:prstGeom prst="rect">
            <a:avLst/>
          </a:prstGeom>
        </p:spPr>
      </p:pic>
    </p:spTree>
    <p:extLst>
      <p:ext uri="{BB962C8B-B14F-4D97-AF65-F5344CB8AC3E}">
        <p14:creationId xmlns:p14="http://schemas.microsoft.com/office/powerpoint/2010/main" val="408728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6DA52-585F-4F06-93B7-8B54C5589416}"/>
              </a:ext>
            </a:extLst>
          </p:cNvPr>
          <p:cNvSpPr>
            <a:spLocks noGrp="1"/>
          </p:cNvSpPr>
          <p:nvPr>
            <p:ph type="title"/>
          </p:nvPr>
        </p:nvSpPr>
        <p:spPr/>
        <p:txBody>
          <a:bodyPr/>
          <a:lstStyle/>
          <a:p>
            <a:r>
              <a:rPr lang="en-US" b="1" dirty="0"/>
              <a:t>Your speaker</a:t>
            </a:r>
          </a:p>
        </p:txBody>
      </p:sp>
      <p:sp>
        <p:nvSpPr>
          <p:cNvPr id="8" name="Text Placeholder 3">
            <a:extLst>
              <a:ext uri="{FF2B5EF4-FFF2-40B4-BE49-F238E27FC236}">
                <a16:creationId xmlns:a16="http://schemas.microsoft.com/office/drawing/2014/main" id="{C2F32277-1449-49C8-9078-E8A3610DACDE}"/>
              </a:ext>
            </a:extLst>
          </p:cNvPr>
          <p:cNvSpPr txBox="1">
            <a:spLocks/>
          </p:cNvSpPr>
          <p:nvPr/>
        </p:nvSpPr>
        <p:spPr>
          <a:xfrm>
            <a:off x="5562796" y="2149780"/>
            <a:ext cx="4881328" cy="2414846"/>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353" dirty="0">
                <a:solidFill>
                  <a:schemeClr val="tx1"/>
                </a:solidFill>
                <a:latin typeface="+mj-lt"/>
              </a:rPr>
              <a:t>Dave Wiser</a:t>
            </a:r>
          </a:p>
          <a:p>
            <a:pPr marL="0" indent="0" algn="ctr">
              <a:buNone/>
            </a:pPr>
            <a:r>
              <a:rPr lang="en-US" sz="1765" dirty="0"/>
              <a:t>Solution Architect &amp; Functional Consultant</a:t>
            </a:r>
          </a:p>
          <a:p>
            <a:pPr marL="0" indent="0" algn="ctr">
              <a:buNone/>
            </a:pPr>
            <a:r>
              <a:rPr lang="en-US" sz="1765" dirty="0"/>
              <a:t>Tigunia LLC</a:t>
            </a:r>
          </a:p>
          <a:p>
            <a:pPr marL="0" indent="0" algn="ctr">
              <a:buNone/>
            </a:pPr>
            <a:r>
              <a:rPr lang="en-US" sz="1765" dirty="0"/>
              <a:t>Raised as an Accountant &amp; Controller</a:t>
            </a:r>
          </a:p>
          <a:p>
            <a:pPr marL="0" indent="0" algn="ctr">
              <a:buNone/>
            </a:pPr>
            <a:r>
              <a:rPr lang="en-US" sz="1765" dirty="0"/>
              <a:t>BCUG Legend and All Star</a:t>
            </a:r>
          </a:p>
          <a:p>
            <a:pPr marL="0" indent="0" algn="ctr">
              <a:buNone/>
            </a:pPr>
            <a:r>
              <a:rPr lang="en-US" sz="1765" dirty="0"/>
              <a:t>Active in the user group communities</a:t>
            </a:r>
          </a:p>
          <a:p>
            <a:pPr marL="0" indent="0" algn="ctr">
              <a:buNone/>
            </a:pPr>
            <a:r>
              <a:rPr lang="en-US" sz="1765" dirty="0"/>
              <a:t>Using NAV/BC for almost 20 years</a:t>
            </a:r>
          </a:p>
        </p:txBody>
      </p:sp>
      <p:sp>
        <p:nvSpPr>
          <p:cNvPr id="9" name="Oval 8">
            <a:extLst>
              <a:ext uri="{FF2B5EF4-FFF2-40B4-BE49-F238E27FC236}">
                <a16:creationId xmlns:a16="http://schemas.microsoft.com/office/drawing/2014/main" id="{36655DD9-08D7-4398-82C0-160752F35548}"/>
              </a:ext>
            </a:extLst>
          </p:cNvPr>
          <p:cNvSpPr/>
          <p:nvPr/>
        </p:nvSpPr>
        <p:spPr bwMode="auto">
          <a:xfrm>
            <a:off x="2385246" y="1884971"/>
            <a:ext cx="2636580" cy="270915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 </a:t>
            </a:r>
          </a:p>
        </p:txBody>
      </p:sp>
    </p:spTree>
    <p:extLst>
      <p:ext uri="{BB962C8B-B14F-4D97-AF65-F5344CB8AC3E}">
        <p14:creationId xmlns:p14="http://schemas.microsoft.com/office/powerpoint/2010/main" val="212531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E706FF3-4088-45A1-B03E-3F45C98C1284}"/>
              </a:ext>
            </a:extLst>
          </p:cNvPr>
          <p:cNvSpPr>
            <a:spLocks noGrp="1"/>
          </p:cNvSpPr>
          <p:nvPr>
            <p:ph idx="1"/>
          </p:nvPr>
        </p:nvSpPr>
        <p:spPr/>
        <p:txBody>
          <a:bodyPr/>
          <a:lstStyle/>
          <a:p>
            <a:pPr marL="0" indent="0">
              <a:buNone/>
            </a:pPr>
            <a:r>
              <a:rPr lang="en-US" sz="2745" dirty="0">
                <a:latin typeface="Verdana" panose="020B0604030504040204" pitchFamily="34" charset="0"/>
                <a:ea typeface="Verdana" panose="020B0604030504040204" pitchFamily="34" charset="0"/>
                <a:cs typeface="Verdana" panose="020B0604030504040204" pitchFamily="34" charset="0"/>
              </a:rPr>
              <a:t>What will you learn today?</a:t>
            </a:r>
          </a:p>
          <a:p>
            <a:pPr marL="728314" indent="-728314">
              <a:buFont typeface="+mj-lt"/>
              <a:buAutoNum type="arabicPeriod"/>
            </a:pPr>
            <a:r>
              <a:rPr lang="en-US" sz="2745" dirty="0">
                <a:latin typeface="Verdana" panose="020B0604030504040204" pitchFamily="34" charset="0"/>
                <a:ea typeface="Verdana" panose="020B0604030504040204" pitchFamily="34" charset="0"/>
                <a:cs typeface="Verdana" panose="020B0604030504040204" pitchFamily="34" charset="0"/>
              </a:rPr>
              <a:t>Learn how to safely condense ledger entry transactions to free up needed database space.</a:t>
            </a:r>
          </a:p>
          <a:p>
            <a:pPr marL="728314" indent="-728314">
              <a:buFont typeface="+mj-lt"/>
              <a:buAutoNum type="arabicPeriod"/>
            </a:pPr>
            <a:r>
              <a:rPr lang="en-US" sz="2745" dirty="0">
                <a:latin typeface="Verdana" panose="020B0604030504040204" pitchFamily="34" charset="0"/>
                <a:ea typeface="Verdana" panose="020B0604030504040204" pitchFamily="34" charset="0"/>
                <a:cs typeface="Verdana" panose="020B0604030504040204" pitchFamily="34" charset="0"/>
              </a:rPr>
              <a:t>Learn how to clean up old purchase and sales documents, and master records.</a:t>
            </a:r>
          </a:p>
          <a:p>
            <a:pPr marL="728314" indent="-728314">
              <a:buFont typeface="+mj-lt"/>
              <a:buAutoNum type="arabicPeriod"/>
            </a:pPr>
            <a:r>
              <a:rPr lang="en-US" sz="2745" dirty="0">
                <a:latin typeface="Verdana" panose="020B0604030504040204" pitchFamily="34" charset="0"/>
                <a:ea typeface="Verdana" panose="020B0604030504040204" pitchFamily="34" charset="0"/>
                <a:cs typeface="Verdana" panose="020B0604030504040204" pitchFamily="34" charset="0"/>
              </a:rPr>
              <a:t>Learn how to use retention policies to maintain your data.</a:t>
            </a:r>
          </a:p>
          <a:p>
            <a:endParaRPr lang="en-US" sz="1765"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DA33E29E-D8B6-40B2-8AD4-237CEB8B93FD}"/>
              </a:ext>
            </a:extLst>
          </p:cNvPr>
          <p:cNvSpPr>
            <a:spLocks noGrp="1"/>
          </p:cNvSpPr>
          <p:nvPr>
            <p:ph type="title"/>
          </p:nvPr>
        </p:nvSpPr>
        <p:spPr/>
        <p:txBody>
          <a:bodyPr>
            <a:normAutofit/>
          </a:bodyPr>
          <a:lstStyle/>
          <a:p>
            <a:r>
              <a:rPr lang="en-US" b="1" dirty="0"/>
              <a:t>Session Objectives</a:t>
            </a:r>
          </a:p>
        </p:txBody>
      </p:sp>
    </p:spTree>
    <p:extLst>
      <p:ext uri="{BB962C8B-B14F-4D97-AF65-F5344CB8AC3E}">
        <p14:creationId xmlns:p14="http://schemas.microsoft.com/office/powerpoint/2010/main" val="217674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Ability to see tables size and number of records:</a:t>
            </a:r>
          </a:p>
          <a:p>
            <a:pPr lvl="1"/>
            <a:r>
              <a:rPr lang="en-US" dirty="0"/>
              <a:t>Admin Center</a:t>
            </a:r>
          </a:p>
          <a:p>
            <a:pPr lvl="1"/>
            <a:r>
              <a:rPr lang="en-US" dirty="0"/>
              <a:t>Table Information (link to Data Administration)</a:t>
            </a:r>
          </a:p>
          <a:p>
            <a:pPr lvl="1"/>
            <a:r>
              <a:rPr lang="en-US" dirty="0"/>
              <a:t>Dat Administration</a:t>
            </a:r>
          </a:p>
          <a:p>
            <a:pPr lvl="1"/>
            <a:endParaRPr lang="en-US" dirty="0"/>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Table Information</a:t>
            </a:r>
          </a:p>
        </p:txBody>
      </p:sp>
    </p:spTree>
    <p:extLst>
      <p:ext uri="{BB962C8B-B14F-4D97-AF65-F5344CB8AC3E}">
        <p14:creationId xmlns:p14="http://schemas.microsoft.com/office/powerpoint/2010/main" val="2122435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Admin Center</a:t>
            </a:r>
          </a:p>
        </p:txBody>
      </p:sp>
      <p:pic>
        <p:nvPicPr>
          <p:cNvPr id="3" name="Picture 2">
            <a:extLst>
              <a:ext uri="{FF2B5EF4-FFF2-40B4-BE49-F238E27FC236}">
                <a16:creationId xmlns:a16="http://schemas.microsoft.com/office/drawing/2014/main" id="{4EE846BA-C250-3053-CBF6-151C796C0E11}"/>
              </a:ext>
            </a:extLst>
          </p:cNvPr>
          <p:cNvPicPr>
            <a:picLocks noChangeAspect="1"/>
          </p:cNvPicPr>
          <p:nvPr/>
        </p:nvPicPr>
        <p:blipFill>
          <a:blip r:embed="rId2"/>
          <a:stretch>
            <a:fillRect/>
          </a:stretch>
        </p:blipFill>
        <p:spPr>
          <a:xfrm>
            <a:off x="5163361" y="649296"/>
            <a:ext cx="5152453" cy="5049227"/>
          </a:xfrm>
          <a:prstGeom prst="rect">
            <a:avLst/>
          </a:prstGeom>
          <a:ln w="19050">
            <a:solidFill>
              <a:schemeClr val="accent1"/>
            </a:solidFill>
          </a:ln>
        </p:spPr>
      </p:pic>
    </p:spTree>
    <p:extLst>
      <p:ext uri="{BB962C8B-B14F-4D97-AF65-F5344CB8AC3E}">
        <p14:creationId xmlns:p14="http://schemas.microsoft.com/office/powerpoint/2010/main" val="162617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Table Information</a:t>
            </a:r>
          </a:p>
        </p:txBody>
      </p:sp>
      <p:pic>
        <p:nvPicPr>
          <p:cNvPr id="3" name="Picture 2">
            <a:extLst>
              <a:ext uri="{FF2B5EF4-FFF2-40B4-BE49-F238E27FC236}">
                <a16:creationId xmlns:a16="http://schemas.microsoft.com/office/drawing/2014/main" id="{6A0F2EBA-E521-CE17-CB38-F0B72E6F39D5}"/>
              </a:ext>
            </a:extLst>
          </p:cNvPr>
          <p:cNvPicPr>
            <a:picLocks noChangeAspect="1"/>
          </p:cNvPicPr>
          <p:nvPr/>
        </p:nvPicPr>
        <p:blipFill>
          <a:blip r:embed="rId2"/>
          <a:stretch>
            <a:fillRect/>
          </a:stretch>
        </p:blipFill>
        <p:spPr>
          <a:xfrm>
            <a:off x="1848631" y="1357460"/>
            <a:ext cx="7872312" cy="4740563"/>
          </a:xfrm>
          <a:prstGeom prst="rect">
            <a:avLst/>
          </a:prstGeom>
          <a:ln w="15875">
            <a:solidFill>
              <a:schemeClr val="accent1"/>
            </a:solidFill>
          </a:ln>
        </p:spPr>
      </p:pic>
    </p:spTree>
    <p:extLst>
      <p:ext uri="{BB962C8B-B14F-4D97-AF65-F5344CB8AC3E}">
        <p14:creationId xmlns:p14="http://schemas.microsoft.com/office/powerpoint/2010/main" val="258811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Data Administration Actions</a:t>
            </a:r>
          </a:p>
        </p:txBody>
      </p:sp>
      <p:pic>
        <p:nvPicPr>
          <p:cNvPr id="3" name="Picture 2">
            <a:extLst>
              <a:ext uri="{FF2B5EF4-FFF2-40B4-BE49-F238E27FC236}">
                <a16:creationId xmlns:a16="http://schemas.microsoft.com/office/drawing/2014/main" id="{7102092B-6AE0-ACA7-23DD-1466E06EA41F}"/>
              </a:ext>
            </a:extLst>
          </p:cNvPr>
          <p:cNvPicPr>
            <a:picLocks noChangeAspect="1"/>
          </p:cNvPicPr>
          <p:nvPr/>
        </p:nvPicPr>
        <p:blipFill>
          <a:blip r:embed="rId2"/>
          <a:stretch>
            <a:fillRect/>
          </a:stretch>
        </p:blipFill>
        <p:spPr>
          <a:xfrm>
            <a:off x="3217095" y="1155482"/>
            <a:ext cx="5736329" cy="5124608"/>
          </a:xfrm>
          <a:prstGeom prst="rect">
            <a:avLst/>
          </a:prstGeom>
        </p:spPr>
      </p:pic>
    </p:spTree>
    <p:extLst>
      <p:ext uri="{BB962C8B-B14F-4D97-AF65-F5344CB8AC3E}">
        <p14:creationId xmlns:p14="http://schemas.microsoft.com/office/powerpoint/2010/main" val="82439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8E74ED-CA90-9092-3247-4DEDC5CA8C51}"/>
              </a:ext>
            </a:extLst>
          </p:cNvPr>
          <p:cNvSpPr>
            <a:spLocks noGrp="1"/>
          </p:cNvSpPr>
          <p:nvPr>
            <p:ph idx="1"/>
          </p:nvPr>
        </p:nvSpPr>
        <p:spPr/>
        <p:txBody>
          <a:bodyPr/>
          <a:lstStyle/>
          <a:p>
            <a:r>
              <a:rPr lang="en-US" dirty="0"/>
              <a:t>Tools to clean up stranded documents.</a:t>
            </a:r>
          </a:p>
          <a:p>
            <a:pPr lvl="1"/>
            <a:r>
              <a:rPr lang="en-US" dirty="0"/>
              <a:t>Processed Blanket Orders</a:t>
            </a:r>
          </a:p>
          <a:p>
            <a:pPr lvl="1"/>
            <a:r>
              <a:rPr lang="en-US" dirty="0"/>
              <a:t>Invoices Orders</a:t>
            </a:r>
          </a:p>
          <a:p>
            <a:pPr lvl="1"/>
            <a:r>
              <a:rPr lang="en-US" dirty="0"/>
              <a:t>Expired Quotes</a:t>
            </a:r>
          </a:p>
          <a:p>
            <a:pPr lvl="1"/>
            <a:r>
              <a:rPr lang="en-US" dirty="0"/>
              <a:t>Cost Entries</a:t>
            </a:r>
          </a:p>
          <a:p>
            <a:pPr lvl="1"/>
            <a:r>
              <a:rPr lang="en-US" dirty="0"/>
              <a:t>Expired Components</a:t>
            </a:r>
          </a:p>
          <a:p>
            <a:pPr lvl="1"/>
            <a:r>
              <a:rPr lang="en-US" dirty="0"/>
              <a:t>Others</a:t>
            </a:r>
          </a:p>
          <a:p>
            <a:pPr lvl="1"/>
            <a:endParaRPr lang="en-US" dirty="0"/>
          </a:p>
          <a:p>
            <a:pPr marL="0" indent="0">
              <a:buNone/>
            </a:pPr>
            <a:r>
              <a:rPr lang="en-US" sz="3137" i="1" dirty="0"/>
              <a:t>We’ll focus on just a few during this session.</a:t>
            </a:r>
          </a:p>
        </p:txBody>
      </p:sp>
      <p:sp>
        <p:nvSpPr>
          <p:cNvPr id="4" name="Title 3">
            <a:extLst>
              <a:ext uri="{FF2B5EF4-FFF2-40B4-BE49-F238E27FC236}">
                <a16:creationId xmlns:a16="http://schemas.microsoft.com/office/drawing/2014/main" id="{2F741FC7-C335-833F-9535-8C2CBA9E0DC3}"/>
              </a:ext>
            </a:extLst>
          </p:cNvPr>
          <p:cNvSpPr>
            <a:spLocks noGrp="1"/>
          </p:cNvSpPr>
          <p:nvPr>
            <p:ph type="title"/>
          </p:nvPr>
        </p:nvSpPr>
        <p:spPr/>
        <p:txBody>
          <a:bodyPr/>
          <a:lstStyle/>
          <a:p>
            <a:r>
              <a:rPr lang="en-US" dirty="0"/>
              <a:t>Data Cleanup</a:t>
            </a:r>
          </a:p>
        </p:txBody>
      </p:sp>
    </p:spTree>
    <p:extLst>
      <p:ext uri="{BB962C8B-B14F-4D97-AF65-F5344CB8AC3E}">
        <p14:creationId xmlns:p14="http://schemas.microsoft.com/office/powerpoint/2010/main" val="3130312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FDC198DA1424AA2DE7340ED8C291E" ma:contentTypeVersion="20" ma:contentTypeDescription="Create a new document." ma:contentTypeScope="" ma:versionID="e17e278717a8b3a9d1b0341905e9f118">
  <xsd:schema xmlns:xsd="http://www.w3.org/2001/XMLSchema" xmlns:xs="http://www.w3.org/2001/XMLSchema" xmlns:p="http://schemas.microsoft.com/office/2006/metadata/properties" xmlns:ns2="6fe25bdf-ae0e-48a7-b6e5-bc8a1849b98e" xmlns:ns3="518ec24c-f428-4057-9a36-4cb948a7b407" targetNamespace="http://schemas.microsoft.com/office/2006/metadata/properties" ma:root="true" ma:fieldsID="64d06730524467017972f768cafcd2f5" ns2:_="" ns3:_="">
    <xsd:import namespace="6fe25bdf-ae0e-48a7-b6e5-bc8a1849b98e"/>
    <xsd:import namespace="518ec24c-f428-4057-9a36-4cb948a7b4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25bdf-ae0e-48a7-b6e5-bc8a1849b9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419aa8-21d6-4bea-8eac-28a8efdd9d04}" ma:internalName="TaxCatchAll" ma:showField="CatchAllData" ma:web="6fe25bdf-ae0e-48a7-b6e5-bc8a1849b9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8ec24c-f428-4057-9a36-4cb948a7b4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c3b37-2320-48ce-b319-ec387555f3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8ec24c-f428-4057-9a36-4cb948a7b407">
      <Terms xmlns="http://schemas.microsoft.com/office/infopath/2007/PartnerControls"/>
    </lcf76f155ced4ddcb4097134ff3c332f>
    <TaxCatchAll xmlns="6fe25bdf-ae0e-48a7-b6e5-bc8a1849b98e" xsi:nil="true"/>
  </documentManagement>
</p:properties>
</file>

<file path=customXml/itemProps1.xml><?xml version="1.0" encoding="utf-8"?>
<ds:datastoreItem xmlns:ds="http://schemas.openxmlformats.org/officeDocument/2006/customXml" ds:itemID="{CCCC9168-1AF7-4F22-A7E1-AA5CA9871E6C}">
  <ds:schemaRefs>
    <ds:schemaRef ds:uri="http://schemas.microsoft.com/sharepoint/v3/contenttype/forms"/>
  </ds:schemaRefs>
</ds:datastoreItem>
</file>

<file path=customXml/itemProps2.xml><?xml version="1.0" encoding="utf-8"?>
<ds:datastoreItem xmlns:ds="http://schemas.openxmlformats.org/officeDocument/2006/customXml" ds:itemID="{ED04DCF2-D9D4-4703-8D0D-9BA35C49A00B}">
  <ds:schemaRefs>
    <ds:schemaRef ds:uri="518ec24c-f428-4057-9a36-4cb948a7b407"/>
    <ds:schemaRef ds:uri="6fe25bdf-ae0e-48a7-b6e5-bc8a1849b9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7B75BE-6E85-4BC9-B65E-BA5D0420B3C8}">
  <ds:schemaRefs>
    <ds:schemaRef ds:uri="518ec24c-f428-4057-9a36-4cb948a7b407"/>
    <ds:schemaRef ds:uri="6fe25bdf-ae0e-48a7-b6e5-bc8a1849b98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TotalTime>
  <Words>724</Words>
  <Application>Microsoft Office PowerPoint</Application>
  <PresentationFormat>Widescreen</PresentationFormat>
  <Paragraphs>114</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Aptos Display</vt:lpstr>
      <vt:lpstr>Arial</vt:lpstr>
      <vt:lpstr>Open Sans ExtraBold</vt:lpstr>
      <vt:lpstr>Open Sans Light</vt:lpstr>
      <vt:lpstr>Open Sans SemiBold</vt:lpstr>
      <vt:lpstr>Segoe</vt:lpstr>
      <vt:lpstr>Segoe UI</vt:lpstr>
      <vt:lpstr>Verdana</vt:lpstr>
      <vt:lpstr>Office Theme</vt:lpstr>
      <vt:lpstr>PowerPoint Presentation</vt:lpstr>
      <vt:lpstr>Administering Data and Documents in Business Central</vt:lpstr>
      <vt:lpstr>Your speaker</vt:lpstr>
      <vt:lpstr>Session Objectives</vt:lpstr>
      <vt:lpstr>Table Information</vt:lpstr>
      <vt:lpstr>Admin Center</vt:lpstr>
      <vt:lpstr>Table Information</vt:lpstr>
      <vt:lpstr>Data Administration Actions</vt:lpstr>
      <vt:lpstr>Data Cleanup</vt:lpstr>
      <vt:lpstr>Delete Expired Sales Quotes</vt:lpstr>
      <vt:lpstr>Delete Sales Orders</vt:lpstr>
      <vt:lpstr>Delete Expired Components</vt:lpstr>
      <vt:lpstr>Date Compression</vt:lpstr>
      <vt:lpstr>Date Compression</vt:lpstr>
      <vt:lpstr>Compress Requirements</vt:lpstr>
      <vt:lpstr>Data Administration Guide</vt:lpstr>
      <vt:lpstr>Compress G/L Entries</vt:lpstr>
      <vt:lpstr>Original Data Table</vt:lpstr>
      <vt:lpstr>Compression Options</vt:lpstr>
      <vt:lpstr>After Compression (retaining dimensions)</vt:lpstr>
      <vt:lpstr>Compression #2 – Remove Dimensions</vt:lpstr>
      <vt:lpstr>Compression Option #2</vt:lpstr>
      <vt:lpstr>After Compression (removing dimensions)</vt:lpstr>
      <vt:lpstr>Retention Policies</vt:lpstr>
      <vt:lpstr>Retention Info</vt:lpstr>
      <vt:lpstr>Related Links</vt:lpstr>
      <vt:lpstr>Summary</vt:lpstr>
      <vt:lpstr>Thank You!  Please remember to complete your surveys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Bishop</dc:creator>
  <cp:lastModifiedBy>Dave Wiser</cp:lastModifiedBy>
  <cp:revision>6</cp:revision>
  <dcterms:created xsi:type="dcterms:W3CDTF">2025-01-23T18:40:19Z</dcterms:created>
  <dcterms:modified xsi:type="dcterms:W3CDTF">2025-04-11T04:33:01Z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0x01010040EFDC198DA1424AA2DE7340ED8C291E</vt:lpwstr>
  </property>
  <property fmtid="{D5CDD505-2E9C-101B-9397-08002B2CF9AE}" pid="3" name="MediaServiceImageTags">
    <vt:lpwstr/>
  </property>
</Properties>
</file>