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80" r:id="rId8"/>
    <p:sldId id="281" r:id="rId9"/>
    <p:sldId id="282" r:id="rId10"/>
    <p:sldId id="283" r:id="rId11"/>
    <p:sldId id="289" r:id="rId12"/>
    <p:sldId id="290" r:id="rId13"/>
    <p:sldId id="279" r:id="rId14"/>
    <p:sldId id="284" r:id="rId15"/>
    <p:sldId id="285" r:id="rId16"/>
    <p:sldId id="286" r:id="rId17"/>
    <p:sldId id="287" r:id="rId18"/>
    <p:sldId id="288" r:id="rId19"/>
    <p:sldId id="293" r:id="rId20"/>
    <p:sldId id="294" r:id="rId21"/>
    <p:sldId id="292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535"/>
    <a:srgbClr val="F9ED4E"/>
    <a:srgbClr val="ED3F7B"/>
    <a:srgbClr val="3B4598"/>
    <a:srgbClr val="42ABE3"/>
    <a:srgbClr val="9C3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1"/>
            <a:ext cx="12192000" cy="3840480"/>
          </a:xfrm>
          <a:prstGeom prst="rect">
            <a:avLst/>
          </a:prstGeom>
          <a:gradFill flip="none" rotWithShape="1">
            <a:gsLst>
              <a:gs pos="0">
                <a:srgbClr val="9C3C9A"/>
              </a:gs>
              <a:gs pos="40000">
                <a:srgbClr val="ED3F7B"/>
              </a:gs>
              <a:gs pos="80000">
                <a:srgbClr val="F9ED4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6A399047-29B9-4A00-1B29-747FCE26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08" r="1663"/>
          <a:stretch/>
        </p:blipFill>
        <p:spPr>
          <a:xfrm>
            <a:off x="-1" y="586839"/>
            <a:ext cx="12191999" cy="4238039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94521" y="636970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endParaRPr lang="en-US" sz="1400" b="1" i="0" u="sng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8F232-04F8-4E2E-F9AF-7253BF82138A}"/>
              </a:ext>
            </a:extLst>
          </p:cNvPr>
          <p:cNvGrpSpPr/>
          <p:nvPr userDrawn="1"/>
        </p:nvGrpSpPr>
        <p:grpSpPr>
          <a:xfrm>
            <a:off x="1601913" y="958184"/>
            <a:ext cx="8988174" cy="5443417"/>
            <a:chOff x="1601913" y="958184"/>
            <a:chExt cx="8988174" cy="5443417"/>
          </a:xfrm>
        </p:grpSpPr>
        <p:pic>
          <p:nvPicPr>
            <p:cNvPr id="3" name="Picture 2" descr="A logo of a city&#10;&#10;AI-generated content may be incorrect.">
              <a:extLst>
                <a:ext uri="{FF2B5EF4-FFF2-40B4-BE49-F238E27FC236}">
                  <a16:creationId xmlns:a16="http://schemas.microsoft.com/office/drawing/2014/main" id="{4772473F-1BC2-B356-662E-EAFC4C16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028007" y="3847837"/>
              <a:ext cx="4224746" cy="2553764"/>
            </a:xfrm>
            <a:prstGeom prst="rect">
              <a:avLst/>
            </a:prstGeom>
          </p:spPr>
        </p:pic>
        <p:pic>
          <p:nvPicPr>
            <p:cNvPr id="6" name="Picture 5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6DFF3C90-20D3-7E53-F389-45BBC1E09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01913" y="958184"/>
              <a:ext cx="8988174" cy="46443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9F7B16-B410-A365-F137-A120E7389A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23279" y="616079"/>
            <a:ext cx="4433677" cy="342105"/>
          </a:xfrm>
          <a:prstGeom prst="rect">
            <a:avLst/>
          </a:prstGeom>
        </p:spPr>
      </p:pic>
      <p:pic>
        <p:nvPicPr>
          <p:cNvPr id="11" name="Picture 10" descr="A couple of superheroes sitting on a fountain&#10;&#10;AI-generated content may be incorrect.">
            <a:extLst>
              <a:ext uri="{FF2B5EF4-FFF2-40B4-BE49-F238E27FC236}">
                <a16:creationId xmlns:a16="http://schemas.microsoft.com/office/drawing/2014/main" id="{54F15541-A593-CDD9-2CC1-59DE0D0C7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293" y="3881406"/>
            <a:ext cx="2986058" cy="2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, and 2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2E582-579C-EFF5-3EDC-EEA3CCCC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8665-153F-0B31-B067-B0588C5936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709AC-2F2B-8B78-0EED-55EC063F156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E8B48-D665-6114-7498-7ACA53C41F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74744-3FE8-1ECB-F688-A8D96292CB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16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42ABE3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56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D4767A-CB43-DDF1-3971-33914854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706FC-B096-B52E-4615-7DC39DAD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9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06A9C-FB58-4491-3974-B1E6EA36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C5458-4486-FE70-DBF3-3F573039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1EA29B-6DEB-BEA0-914D-B70BED13D1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36479-8D30-0366-98A8-B1F99459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462C1-2CFF-D0A0-6B38-AB8AFBAE6F5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B68249-C779-95E6-8347-096090E8A8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8F2154-FAB8-6148-B867-71F96F37739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02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443E7-83B6-9D9D-95B0-95C13945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D06AF-E740-17F1-FABD-186A5F24F6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A4AA9F0-8950-9B11-B323-EB868A65E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9AD557-FD79-25E6-091F-823A037D90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873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0A905-A4EE-CDDD-2A6B-C7475222E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915BCC-F1D1-C2EF-6928-13D7487A9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DDDE5A-0B5C-DE40-DB11-7ECFC3CB0C0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6D1CA3-81B6-D575-9ADA-66E89436E0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E11FC8-53E7-5FFB-404E-CC2FB9E2EB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655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8BFC4-4E31-2888-F812-62A2B962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95820-6C20-4F94-DDD8-E825B362F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7187696-4112-ED8D-1C60-7ADC2672CE5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3FA28F-BE9A-BE71-1D57-A205E28D42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75704D-EFE8-1909-BFE1-CAC28334142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2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F1874-DFE4-A1C9-9DBD-34D1F411A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F513F-4F4E-BFBF-DE4B-21F592BBC7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CE42-4C50-3788-F472-3BF58358B15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433F95-E050-2FC7-892D-F468C8DB83D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198F9-6632-99BA-A505-76ECD14707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610093-46F8-9D87-110A-7D7D72C352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84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2943D-7B16-B6C5-5304-D5B0ED879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54EEB-977D-57C9-827F-0F27D4A454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82B45-889F-5142-BC0F-D45E525DF04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CDB073-0680-7F55-1F46-B744F046286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5C6F3-1234-EE7F-022F-A09807F53B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1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4F6-A377-102F-21E4-65F71066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5FDF-F36E-1E86-88D7-F805B5A8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2589-A922-4544-404A-A5703F7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CE2-1626-CD37-772A-B152E261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3B5B-D966-84C6-A3D9-951249C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C7F-EE87-485B-467F-06692F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42E-DC40-CFC3-16BA-CADE736D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1641-5E9A-ADFA-3070-E42BCA5B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8E95-6A05-5B6C-FFD0-0083B214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8AE-4F5D-C434-057E-AAB644D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E0E1-414E-FFE8-C837-4DEE2CC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FE54-3880-AA4C-F032-2D3D21F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8F92-0635-A403-EA30-92607F5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30E7-EAFB-9465-9872-D7CF1AA5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67C39-2BDC-C99B-F4D7-7DFC3791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F93E6-2F44-E7A1-99A4-D82A692E7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3099-B0E4-3DC2-6B63-B9D964F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6309-1628-B814-C2FD-76AF47D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44B4-C8B5-51DB-5307-0E7AE73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A67-8478-A358-5499-248DAD0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39709-B1B9-B59F-1F65-AEA8F5E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886E-3AEB-8E0B-421B-8F18885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E027-F325-70E1-CE56-8D8EC1C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67A401-534F-83F4-D0F0-DF35AB8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740080-3552-E965-5C4B-6B5AF93B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0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D6ECEB-EEAA-5121-61A6-4A2F06880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C302F-939E-5E71-CBFC-43FD0274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95EFA-C277-0DB3-1F35-091DEE00B2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DAF7-7D88-44D0-BC27-CB75499A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44C0-65DE-877D-FE31-0C379C882E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B1E3C-48F2-9EDD-568B-3257F7F03F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E59C2F-82FD-FF57-D52C-2AEC5B9B7A4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321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37107-7096-0614-CEF7-0D912343D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992B-24BA-732D-725C-7E0BED47CB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2EFE-81F5-14F1-1C1D-2681575C21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A787EF-7FEA-D30D-A9B7-EEED79B9789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665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9B1B-D84E-1657-0E32-A18DC98A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BFDD-F131-538C-82BF-60AA8B957B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C7B0-5AB2-66CE-356D-80AB0118272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DC631C-88B6-4BA4-B1AA-125C4ADE11A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019110-3022-F1D1-B092-9611490C83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350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3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9AB42-CA9D-5E2C-ED3F-55D46A6A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98D8-6201-A512-3F12-7ED26425DC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32DE5C-A3E2-9779-9A27-45FFC0E8B66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622280-39E4-F04A-3004-6BEB8C8CF1A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05A9A-0B32-C7E3-CE1A-0604730CC5A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70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4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8D4-94C7-5B2D-F38C-6DE49E01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F2D8-7EFE-508F-4E6A-CD43C6C4D0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F1AFD-3513-7DE6-31AF-11380D97A5C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99042-B944-D3E3-48CE-0BA44DD378E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36DF96-D18C-05A4-89C3-BD28375FB9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803C7-0B27-D664-4217-93EA1029717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ty skyline with clouds&#10;&#10;AI-generated content may be incorrect.">
            <a:extLst>
              <a:ext uri="{FF2B5EF4-FFF2-40B4-BE49-F238E27FC236}">
                <a16:creationId xmlns:a16="http://schemas.microsoft.com/office/drawing/2014/main" id="{23E9776D-7019-E00D-EA84-84FF19D91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7" y="-19985"/>
            <a:ext cx="12265895" cy="689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0D578-312E-E547-994D-DC46EFA0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48" y="526920"/>
            <a:ext cx="10887199" cy="840061"/>
          </a:xfrm>
          <a:prstGeom prst="rect">
            <a:avLst/>
          </a:prstGeom>
        </p:spPr>
      </p:pic>
      <p:pic>
        <p:nvPicPr>
          <p:cNvPr id="2" name="Picture 1" descr="A white billboard with blue trim&#10;&#10;AI-generated content may be incorrect.">
            <a:extLst>
              <a:ext uri="{FF2B5EF4-FFF2-40B4-BE49-F238E27FC236}">
                <a16:creationId xmlns:a16="http://schemas.microsoft.com/office/drawing/2014/main" id="{75B56A3B-A039-182C-3D73-71565FAC0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070" y="2965706"/>
            <a:ext cx="4359277" cy="4359277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B2232E2E-2616-B528-752C-D76826DFCBCF}"/>
              </a:ext>
            </a:extLst>
          </p:cNvPr>
          <p:cNvSpPr txBox="1">
            <a:spLocks/>
          </p:cNvSpPr>
          <p:nvPr/>
        </p:nvSpPr>
        <p:spPr>
          <a:xfrm>
            <a:off x="528307" y="4040986"/>
            <a:ext cx="3030521" cy="8800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57B5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ExtraBold"/>
              </a:rPr>
              <a:t>Q&amp;A</a:t>
            </a:r>
            <a:endParaRPr lang="en-US" sz="6600" b="1" dirty="0">
              <a:solidFill>
                <a:srgbClr val="57B535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53876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FA553-69D6-B04A-26BB-263972F6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FBDF9-6321-1117-EE01-89C75A8AF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FDEB37-5F03-C690-4164-9F623564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Use Cases: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3314F-39E5-2C49-5551-244F15876A67}"/>
              </a:ext>
            </a:extLst>
          </p:cNvPr>
          <p:cNvSpPr txBox="1"/>
          <p:nvPr/>
        </p:nvSpPr>
        <p:spPr>
          <a:xfrm>
            <a:off x="679010" y="1466661"/>
            <a:ext cx="10833980" cy="260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Product delivery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Build versus buy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Customer service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Outside of work</a:t>
            </a:r>
          </a:p>
        </p:txBody>
      </p:sp>
    </p:spTree>
    <p:extLst>
      <p:ext uri="{BB962C8B-B14F-4D97-AF65-F5344CB8AC3E}">
        <p14:creationId xmlns:p14="http://schemas.microsoft.com/office/powerpoint/2010/main" val="19386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2BC2C-C973-0EDF-F1C5-51C3A0015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FA91B-C59A-AD0E-08E1-AA05285C5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76FAE3-F68D-B95F-3AEC-DF386C7E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Use Case: Product Delivery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7845D-D3C9-C854-E459-7A5C6EC689F6}"/>
              </a:ext>
            </a:extLst>
          </p:cNvPr>
          <p:cNvSpPr txBox="1"/>
          <p:nvPr/>
        </p:nvSpPr>
        <p:spPr>
          <a:xfrm>
            <a:off x="679009" y="1466661"/>
            <a:ext cx="10823179" cy="390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People: communication the change(s); upskilling on new or improved platform/data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Process: new or improved workflows and automations; deprecation of manual efforts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Technology: bringing in new vendors or new capabilities from existing vendors</a:t>
            </a:r>
          </a:p>
        </p:txBody>
      </p:sp>
    </p:spTree>
    <p:extLst>
      <p:ext uri="{BB962C8B-B14F-4D97-AF65-F5344CB8AC3E}">
        <p14:creationId xmlns:p14="http://schemas.microsoft.com/office/powerpoint/2010/main" val="12450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A73B7-E74C-8B9C-67B6-4122A1A69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0DD03-6C9F-C56E-FB62-82090E4C5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44A3AD-F335-1DAA-838F-F6C9DAB9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Use Case: Build versus Buy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25C59-7506-02E0-8ADA-11F5FD3EAE7D}"/>
              </a:ext>
            </a:extLst>
          </p:cNvPr>
          <p:cNvSpPr txBox="1"/>
          <p:nvPr/>
        </p:nvSpPr>
        <p:spPr>
          <a:xfrm>
            <a:off x="679010" y="1466661"/>
            <a:ext cx="10833980" cy="390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People: insourcing or outsourcing resources and associated costs; upskilling/training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Process: vendor management and/or onboarding; internal ability to support growing business need and scale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Technology: costs associated with implementation, development/</a:t>
            </a:r>
            <a:b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customizations, licenses, training for support/maintenance staff</a:t>
            </a:r>
          </a:p>
        </p:txBody>
      </p:sp>
    </p:spTree>
    <p:extLst>
      <p:ext uri="{BB962C8B-B14F-4D97-AF65-F5344CB8AC3E}">
        <p14:creationId xmlns:p14="http://schemas.microsoft.com/office/powerpoint/2010/main" val="14591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C97FF-E144-0FE1-CB7F-2AF4BF844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14B2-13B8-3B8A-FAA2-0BC313AF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DE1854-EE99-13D8-473E-3FCEBDE4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Use Case: Corporate 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6A401F-E4EF-9612-ABAB-BC3FD797365B}"/>
              </a:ext>
            </a:extLst>
          </p:cNvPr>
          <p:cNvSpPr txBox="1"/>
          <p:nvPr/>
        </p:nvSpPr>
        <p:spPr>
          <a:xfrm>
            <a:off x="679010" y="1466661"/>
            <a:ext cx="10833980" cy="196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People: Job loss or change; decreased productivity; low morale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Process: Disruptions or lags; manual processes exacerbated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Technology: High focus on automations and efficiencies</a:t>
            </a:r>
          </a:p>
        </p:txBody>
      </p:sp>
    </p:spTree>
    <p:extLst>
      <p:ext uri="{BB962C8B-B14F-4D97-AF65-F5344CB8AC3E}">
        <p14:creationId xmlns:p14="http://schemas.microsoft.com/office/powerpoint/2010/main" val="8256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C752-AE4C-2921-CCDA-D623BF462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8040-C25E-D48D-EDE5-56587CE86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BE5E88-2A70-2FA6-3565-83DDAAF3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Use Case: Outside of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465FD8-3B83-FA04-0AB7-08A14877F995}"/>
              </a:ext>
            </a:extLst>
          </p:cNvPr>
          <p:cNvSpPr txBox="1"/>
          <p:nvPr/>
        </p:nvSpPr>
        <p:spPr>
          <a:xfrm>
            <a:off x="679010" y="1466661"/>
            <a:ext cx="10833980" cy="196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New role and/or organization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Family and caregiving obligations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Personal growth goals</a:t>
            </a:r>
          </a:p>
        </p:txBody>
      </p:sp>
    </p:spTree>
    <p:extLst>
      <p:ext uri="{BB962C8B-B14F-4D97-AF65-F5344CB8AC3E}">
        <p14:creationId xmlns:p14="http://schemas.microsoft.com/office/powerpoint/2010/main" val="4960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4EE6B-550C-2E55-DC79-F0F6EC5EF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F3286-40A5-9045-1DF7-AF58529F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B0742F-0425-94B8-FB9A-D86C8AF3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What We Covered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FCCBD-5AAA-9D21-1C67-47FB4BEBC5CA}"/>
              </a:ext>
            </a:extLst>
          </p:cNvPr>
          <p:cNvSpPr txBox="1"/>
          <p:nvPr/>
        </p:nvSpPr>
        <p:spPr>
          <a:xfrm>
            <a:off x="679010" y="1466661"/>
            <a:ext cx="10833980" cy="325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Understand change management as a proactive approach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we can balance people, process, and technology to be effective and efficient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Prepare ourselves to make decisions from a place of courage instead of fear</a:t>
            </a:r>
          </a:p>
        </p:txBody>
      </p:sp>
    </p:spTree>
    <p:extLst>
      <p:ext uri="{BB962C8B-B14F-4D97-AF65-F5344CB8AC3E}">
        <p14:creationId xmlns:p14="http://schemas.microsoft.com/office/powerpoint/2010/main" val="1381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41C4D-61DB-35E5-03C7-C27E5FE6E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ircle">
            <a:extLst>
              <a:ext uri="{FF2B5EF4-FFF2-40B4-BE49-F238E27FC236}">
                <a16:creationId xmlns:a16="http://schemas.microsoft.com/office/drawing/2014/main" id="{C1FB8375-7E83-A788-61F7-C785A6FE994B}"/>
              </a:ext>
            </a:extLst>
          </p:cNvPr>
          <p:cNvSpPr/>
          <p:nvPr/>
        </p:nvSpPr>
        <p:spPr>
          <a:xfrm>
            <a:off x="4608039" y="2431517"/>
            <a:ext cx="2969434" cy="2969434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D4BE0678-536E-9C03-5FB3-9A29768CEBE2}"/>
              </a:ext>
            </a:extLst>
          </p:cNvPr>
          <p:cNvSpPr/>
          <p:nvPr/>
        </p:nvSpPr>
        <p:spPr>
          <a:xfrm>
            <a:off x="5855593" y="453571"/>
            <a:ext cx="2969434" cy="2969434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35FAA-F11D-7036-6196-BE836139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2382938B-48D9-5679-53AD-AB65D83927E5}"/>
              </a:ext>
            </a:extLst>
          </p:cNvPr>
          <p:cNvSpPr/>
          <p:nvPr/>
        </p:nvSpPr>
        <p:spPr>
          <a:xfrm>
            <a:off x="3402804" y="453571"/>
            <a:ext cx="2969434" cy="2969434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People">
            <a:extLst>
              <a:ext uri="{FF2B5EF4-FFF2-40B4-BE49-F238E27FC236}">
                <a16:creationId xmlns:a16="http://schemas.microsoft.com/office/drawing/2014/main" id="{DB518317-14C5-23C5-5379-F6CEAE14BD8E}"/>
              </a:ext>
            </a:extLst>
          </p:cNvPr>
          <p:cNvSpPr txBox="1"/>
          <p:nvPr/>
        </p:nvSpPr>
        <p:spPr>
          <a:xfrm>
            <a:off x="3456892" y="1713977"/>
            <a:ext cx="2915346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pPr algn="ctr"/>
            <a:r>
              <a:rPr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People</a:t>
            </a:r>
          </a:p>
        </p:txBody>
      </p:sp>
      <p:sp>
        <p:nvSpPr>
          <p:cNvPr id="18" name="Processes">
            <a:extLst>
              <a:ext uri="{FF2B5EF4-FFF2-40B4-BE49-F238E27FC236}">
                <a16:creationId xmlns:a16="http://schemas.microsoft.com/office/drawing/2014/main" id="{D5391333-6088-1663-2C33-B659EC8E45D9}"/>
              </a:ext>
            </a:extLst>
          </p:cNvPr>
          <p:cNvSpPr txBox="1"/>
          <p:nvPr/>
        </p:nvSpPr>
        <p:spPr>
          <a:xfrm>
            <a:off x="5909681" y="1713977"/>
            <a:ext cx="2915346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 algn="ctr"/>
            <a:r>
              <a:rPr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</a:t>
            </a:r>
          </a:p>
        </p:txBody>
      </p:sp>
      <p:sp>
        <p:nvSpPr>
          <p:cNvPr id="20" name="Technology">
            <a:extLst>
              <a:ext uri="{FF2B5EF4-FFF2-40B4-BE49-F238E27FC236}">
                <a16:creationId xmlns:a16="http://schemas.microsoft.com/office/drawing/2014/main" id="{F5655613-A63C-1E9C-7290-BB204A8CC324}"/>
              </a:ext>
            </a:extLst>
          </p:cNvPr>
          <p:cNvSpPr txBox="1"/>
          <p:nvPr/>
        </p:nvSpPr>
        <p:spPr>
          <a:xfrm>
            <a:off x="4608039" y="3691923"/>
            <a:ext cx="2969434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 algn="ctr"/>
            <a:r>
              <a:rPr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42324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47AE5-8B0E-65CB-E66D-4F6B8969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ty skyline with clouds&#10;&#10;AI-generated content may be incorrect.">
            <a:extLst>
              <a:ext uri="{FF2B5EF4-FFF2-40B4-BE49-F238E27FC236}">
                <a16:creationId xmlns:a16="http://schemas.microsoft.com/office/drawing/2014/main" id="{67B04CA4-1ECE-F033-6223-FB0215F39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7" y="-19985"/>
            <a:ext cx="12265895" cy="689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23D54-10DE-EC00-4B52-BD2BC6D0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48" y="526920"/>
            <a:ext cx="10887199" cy="840061"/>
          </a:xfrm>
          <a:prstGeom prst="rect">
            <a:avLst/>
          </a:prstGeom>
        </p:spPr>
      </p:pic>
      <p:pic>
        <p:nvPicPr>
          <p:cNvPr id="2" name="Picture 1" descr="A white billboard with blue trim&#10;&#10;AI-generated content may be incorrect.">
            <a:extLst>
              <a:ext uri="{FF2B5EF4-FFF2-40B4-BE49-F238E27FC236}">
                <a16:creationId xmlns:a16="http://schemas.microsoft.com/office/drawing/2014/main" id="{080A473F-8F7B-A79D-D1EC-EF0924571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070" y="2965706"/>
            <a:ext cx="4359277" cy="4359277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5D93ADFE-4A30-170B-D183-62FE96076A24}"/>
              </a:ext>
            </a:extLst>
          </p:cNvPr>
          <p:cNvSpPr txBox="1">
            <a:spLocks/>
          </p:cNvSpPr>
          <p:nvPr/>
        </p:nvSpPr>
        <p:spPr>
          <a:xfrm>
            <a:off x="528307" y="4040986"/>
            <a:ext cx="3030521" cy="8800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57B53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ExtraBold"/>
              </a:rPr>
              <a:t>Q&amp;A</a:t>
            </a:r>
            <a:endParaRPr lang="en-US" sz="6600" b="1" dirty="0">
              <a:solidFill>
                <a:srgbClr val="57B535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01799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nch in front of a city&#10;&#10;AI-generated content may be incorrect.">
            <a:extLst>
              <a:ext uri="{FF2B5EF4-FFF2-40B4-BE49-F238E27FC236}">
                <a16:creationId xmlns:a16="http://schemas.microsoft.com/office/drawing/2014/main" id="{747EF6E4-E7DA-DE4D-6F15-5B7EED2B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37BEEB-C645-058E-4658-BF75302E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3603"/>
            <a:ext cx="7772386" cy="599721"/>
          </a:xfrm>
          <a:prstGeom prst="rect">
            <a:avLst/>
          </a:prstGeom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A370744A-1556-C007-94F5-50F6F44451BF}"/>
              </a:ext>
            </a:extLst>
          </p:cNvPr>
          <p:cNvSpPr/>
          <p:nvPr/>
        </p:nvSpPr>
        <p:spPr>
          <a:xfrm>
            <a:off x="2088137" y="3491338"/>
            <a:ext cx="2778592" cy="28038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" name="The One with the Girl Who Hits Joey.jpeg" descr="The One with the Girl Who Hits Joey.jpeg">
            <a:extLst>
              <a:ext uri="{FF2B5EF4-FFF2-40B4-BE49-F238E27FC236}">
                <a16:creationId xmlns:a16="http://schemas.microsoft.com/office/drawing/2014/main" id="{6D41586A-4B50-800E-72A8-1811CCC851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23" t="3239" r="3867" b="1802"/>
          <a:stretch>
            <a:fillRect/>
          </a:stretch>
        </p:blipFill>
        <p:spPr>
          <a:xfrm>
            <a:off x="2296639" y="3699639"/>
            <a:ext cx="2368914" cy="237475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289D9-5B27-4D1F-F73F-17AEBB4B22ED}"/>
              </a:ext>
            </a:extLst>
          </p:cNvPr>
          <p:cNvSpPr txBox="1"/>
          <p:nvPr/>
        </p:nvSpPr>
        <p:spPr>
          <a:xfrm>
            <a:off x="1322708" y="2647879"/>
            <a:ext cx="4309449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Let’s Connect!</a:t>
            </a:r>
          </a:p>
        </p:txBody>
      </p:sp>
    </p:spTree>
    <p:extLst>
      <p:ext uri="{BB962C8B-B14F-4D97-AF65-F5344CB8AC3E}">
        <p14:creationId xmlns:p14="http://schemas.microsoft.com/office/powerpoint/2010/main" val="39774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E1922-02B1-5A2D-D14D-06E9A76FC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4E6AEE-2211-044D-84DF-54508008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Readiness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829331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ic book character&#10;&#10;AI-generated content may be incorrect.">
            <a:extLst>
              <a:ext uri="{FF2B5EF4-FFF2-40B4-BE49-F238E27FC236}">
                <a16:creationId xmlns:a16="http://schemas.microsoft.com/office/drawing/2014/main" id="{FD4D2E3D-79F7-A44D-0E0C-4CE8426B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8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6CC3-47DC-2359-2773-C5BE072B3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F6E878-D4D7-4259-2134-1A1CBA3F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Our Session Takeaways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6F02BE-BB3A-2203-1F5E-E6B80FE9F6DF}"/>
              </a:ext>
            </a:extLst>
          </p:cNvPr>
          <p:cNvSpPr txBox="1"/>
          <p:nvPr/>
        </p:nvSpPr>
        <p:spPr>
          <a:xfrm>
            <a:off x="679010" y="1466661"/>
            <a:ext cx="10833980" cy="325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Understand change management as a proactive approach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we can balance people, process, and technology to be effective and efficient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Prepare ourselves to make decisions from a place of courage instead of fear</a:t>
            </a:r>
          </a:p>
        </p:txBody>
      </p:sp>
    </p:spTree>
    <p:extLst>
      <p:ext uri="{BB962C8B-B14F-4D97-AF65-F5344CB8AC3E}">
        <p14:creationId xmlns:p14="http://schemas.microsoft.com/office/powerpoint/2010/main" val="24095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2A0C6-93E2-167E-27CE-1E7C35C55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FD83A-0001-F84D-1FFD-DCE10705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D6D3CF-0DFE-E5BD-C60A-9105508B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433" y="2548956"/>
            <a:ext cx="1701763" cy="880044"/>
          </a:xfrm>
        </p:spPr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Hello!</a:t>
            </a:r>
          </a:p>
        </p:txBody>
      </p:sp>
      <p:pic>
        <p:nvPicPr>
          <p:cNvPr id="4" name="Sarah.Wimberley.JPG" descr="Sarah.Wimberley.JPG">
            <a:extLst>
              <a:ext uri="{FF2B5EF4-FFF2-40B4-BE49-F238E27FC236}">
                <a16:creationId xmlns:a16="http://schemas.microsoft.com/office/drawing/2014/main" id="{1219EC7F-FC74-1085-FBE1-8E96038AA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68" b="13491"/>
          <a:stretch>
            <a:fillRect/>
          </a:stretch>
        </p:blipFill>
        <p:spPr>
          <a:xfrm>
            <a:off x="6404313" y="661022"/>
            <a:ext cx="4031820" cy="48395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23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44131-18F8-1325-16B0-D4630B0C5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86D3C-5E8D-E77C-6DFB-1910EE55D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688631-F901-CAFD-E9BF-DCF26164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What is Change Management?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68892-BAD4-1409-3E9C-62559B2B5587}"/>
              </a:ext>
            </a:extLst>
          </p:cNvPr>
          <p:cNvSpPr txBox="1"/>
          <p:nvPr/>
        </p:nvSpPr>
        <p:spPr>
          <a:xfrm>
            <a:off x="679010" y="1466661"/>
            <a:ext cx="10833980" cy="390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SzTx/>
              <a:buNone/>
            </a:pPr>
            <a:r>
              <a:rPr lang="en-US" sz="2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“Fear is a reaction. Courage is a decision.” </a:t>
            </a:r>
            <a:br>
              <a:rPr lang="en-US" sz="2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-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Winston Churchill</a:t>
            </a:r>
            <a:b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Proactive approach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Outcome can minimize confusion, boost morale, maintain business continuity of operations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Takes into account impacts, dependencies and all stakeholders</a:t>
            </a:r>
          </a:p>
        </p:txBody>
      </p:sp>
    </p:spTree>
    <p:extLst>
      <p:ext uri="{BB962C8B-B14F-4D97-AF65-F5344CB8AC3E}">
        <p14:creationId xmlns:p14="http://schemas.microsoft.com/office/powerpoint/2010/main" val="19657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6EDD4-3A45-9F38-9449-E999C4247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ircle">
            <a:extLst>
              <a:ext uri="{FF2B5EF4-FFF2-40B4-BE49-F238E27FC236}">
                <a16:creationId xmlns:a16="http://schemas.microsoft.com/office/drawing/2014/main" id="{F10DC6C3-B221-AE18-6FB3-6B802B45C068}"/>
              </a:ext>
            </a:extLst>
          </p:cNvPr>
          <p:cNvSpPr/>
          <p:nvPr/>
        </p:nvSpPr>
        <p:spPr>
          <a:xfrm>
            <a:off x="4608039" y="2431517"/>
            <a:ext cx="2969434" cy="2969434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C7615AD5-76AB-C21C-1389-3D169B2E7D5E}"/>
              </a:ext>
            </a:extLst>
          </p:cNvPr>
          <p:cNvSpPr/>
          <p:nvPr/>
        </p:nvSpPr>
        <p:spPr>
          <a:xfrm>
            <a:off x="5855593" y="453571"/>
            <a:ext cx="2969434" cy="2969434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BAD0-9EB7-9507-96DA-66BAD0A19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370D0080-3DF9-EE12-610A-9A5EE0B81B50}"/>
              </a:ext>
            </a:extLst>
          </p:cNvPr>
          <p:cNvSpPr/>
          <p:nvPr/>
        </p:nvSpPr>
        <p:spPr>
          <a:xfrm>
            <a:off x="3402804" y="453571"/>
            <a:ext cx="2969434" cy="2969434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People">
            <a:extLst>
              <a:ext uri="{FF2B5EF4-FFF2-40B4-BE49-F238E27FC236}">
                <a16:creationId xmlns:a16="http://schemas.microsoft.com/office/drawing/2014/main" id="{80947AC6-E55C-3D49-1B57-BE7B7A09B871}"/>
              </a:ext>
            </a:extLst>
          </p:cNvPr>
          <p:cNvSpPr txBox="1"/>
          <p:nvPr/>
        </p:nvSpPr>
        <p:spPr>
          <a:xfrm>
            <a:off x="3456892" y="1713977"/>
            <a:ext cx="2915346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pPr algn="ctr"/>
            <a:r>
              <a:rPr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People</a:t>
            </a:r>
          </a:p>
        </p:txBody>
      </p:sp>
      <p:sp>
        <p:nvSpPr>
          <p:cNvPr id="18" name="Processes">
            <a:extLst>
              <a:ext uri="{FF2B5EF4-FFF2-40B4-BE49-F238E27FC236}">
                <a16:creationId xmlns:a16="http://schemas.microsoft.com/office/drawing/2014/main" id="{99A1F2BE-7142-0C93-4412-DAD5277AA332}"/>
              </a:ext>
            </a:extLst>
          </p:cNvPr>
          <p:cNvSpPr txBox="1"/>
          <p:nvPr/>
        </p:nvSpPr>
        <p:spPr>
          <a:xfrm>
            <a:off x="5909681" y="1713977"/>
            <a:ext cx="2915346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 algn="ctr"/>
            <a:r>
              <a:rPr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</a:t>
            </a:r>
          </a:p>
        </p:txBody>
      </p:sp>
      <p:sp>
        <p:nvSpPr>
          <p:cNvPr id="20" name="Technology">
            <a:extLst>
              <a:ext uri="{FF2B5EF4-FFF2-40B4-BE49-F238E27FC236}">
                <a16:creationId xmlns:a16="http://schemas.microsoft.com/office/drawing/2014/main" id="{E0B52F23-E064-2319-82DC-C1C9DBEB36F4}"/>
              </a:ext>
            </a:extLst>
          </p:cNvPr>
          <p:cNvSpPr txBox="1"/>
          <p:nvPr/>
        </p:nvSpPr>
        <p:spPr>
          <a:xfrm>
            <a:off x="4608039" y="3691923"/>
            <a:ext cx="2969434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 algn="ctr"/>
            <a:r>
              <a:rPr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8901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1199B-0361-74C0-9896-3872260C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F0176-C480-323C-7A2D-08DBC3906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9A8319-F14D-5E73-C4DF-3B953235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The Delicate Balance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2A0DD-F58F-6FD1-3514-49D31A40B776}"/>
              </a:ext>
            </a:extLst>
          </p:cNvPr>
          <p:cNvSpPr txBox="1"/>
          <p:nvPr/>
        </p:nvSpPr>
        <p:spPr>
          <a:xfrm>
            <a:off x="679010" y="1466661"/>
            <a:ext cx="5866645" cy="4548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Managing change is about managing expectations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Transparent, proactive communication builds your brand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Acknowledging the fear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Consider the end user</a:t>
            </a:r>
          </a:p>
          <a:p>
            <a:pPr marL="502708" indent="-50270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6A79E5A7-277D-A8F3-28BE-162A412BBA99}"/>
              </a:ext>
            </a:extLst>
          </p:cNvPr>
          <p:cNvSpPr/>
          <p:nvPr/>
        </p:nvSpPr>
        <p:spPr>
          <a:xfrm>
            <a:off x="7559216" y="2531106"/>
            <a:ext cx="2969434" cy="29694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EADC4BF5-8157-08E5-4F07-8F9E98107CE5}"/>
              </a:ext>
            </a:extLst>
          </p:cNvPr>
          <p:cNvSpPr/>
          <p:nvPr/>
        </p:nvSpPr>
        <p:spPr>
          <a:xfrm>
            <a:off x="8806770" y="553160"/>
            <a:ext cx="2969434" cy="2969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1C868C8F-4FEB-C509-1954-B81873FB4508}"/>
              </a:ext>
            </a:extLst>
          </p:cNvPr>
          <p:cNvSpPr/>
          <p:nvPr/>
        </p:nvSpPr>
        <p:spPr>
          <a:xfrm>
            <a:off x="6353981" y="553160"/>
            <a:ext cx="2969434" cy="2969434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People">
            <a:extLst>
              <a:ext uri="{FF2B5EF4-FFF2-40B4-BE49-F238E27FC236}">
                <a16:creationId xmlns:a16="http://schemas.microsoft.com/office/drawing/2014/main" id="{6242AC9C-CC35-755F-76C2-BB78412C79C2}"/>
              </a:ext>
            </a:extLst>
          </p:cNvPr>
          <p:cNvSpPr txBox="1"/>
          <p:nvPr/>
        </p:nvSpPr>
        <p:spPr>
          <a:xfrm>
            <a:off x="6408069" y="1813566"/>
            <a:ext cx="2915346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pPr algn="ctr"/>
            <a:r>
              <a:rPr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People</a:t>
            </a:r>
          </a:p>
        </p:txBody>
      </p:sp>
      <p:sp>
        <p:nvSpPr>
          <p:cNvPr id="9" name="Processes">
            <a:extLst>
              <a:ext uri="{FF2B5EF4-FFF2-40B4-BE49-F238E27FC236}">
                <a16:creationId xmlns:a16="http://schemas.microsoft.com/office/drawing/2014/main" id="{DFD244F2-A0F7-BE15-2540-6CCFE0819AA9}"/>
              </a:ext>
            </a:extLst>
          </p:cNvPr>
          <p:cNvSpPr txBox="1"/>
          <p:nvPr/>
        </p:nvSpPr>
        <p:spPr>
          <a:xfrm>
            <a:off x="8860858" y="1813566"/>
            <a:ext cx="2915346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 algn="ctr"/>
            <a:r>
              <a:rPr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</a:t>
            </a:r>
          </a:p>
        </p:txBody>
      </p:sp>
      <p:sp>
        <p:nvSpPr>
          <p:cNvPr id="10" name="Technology">
            <a:extLst>
              <a:ext uri="{FF2B5EF4-FFF2-40B4-BE49-F238E27FC236}">
                <a16:creationId xmlns:a16="http://schemas.microsoft.com/office/drawing/2014/main" id="{3D5FA90B-A025-E26E-017E-1DDB770A1197}"/>
              </a:ext>
            </a:extLst>
          </p:cNvPr>
          <p:cNvSpPr txBox="1"/>
          <p:nvPr/>
        </p:nvSpPr>
        <p:spPr>
          <a:xfrm>
            <a:off x="7559216" y="3791512"/>
            <a:ext cx="2969434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 algn="ctr"/>
            <a:r>
              <a:rPr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1150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112C4-AD48-4FC5-E24B-72641B3A0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4FCC-BD89-FE75-AB3B-8524C013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41BE71-1106-D035-3FAC-DF06BA6B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The Delicate Balance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7D09E0-3AD0-F263-B1EE-D150B46F1218}"/>
              </a:ext>
            </a:extLst>
          </p:cNvPr>
          <p:cNvSpPr txBox="1"/>
          <p:nvPr/>
        </p:nvSpPr>
        <p:spPr>
          <a:xfrm>
            <a:off x="679010" y="1466661"/>
            <a:ext cx="5866645" cy="260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Fix processes, not people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Document, share, learn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Take in feedback and act on it; give feedback with tact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423E5C28-A4FD-BC4E-E9F2-5D81CFCC39F6}"/>
              </a:ext>
            </a:extLst>
          </p:cNvPr>
          <p:cNvSpPr/>
          <p:nvPr/>
        </p:nvSpPr>
        <p:spPr>
          <a:xfrm>
            <a:off x="7559216" y="2531106"/>
            <a:ext cx="2969434" cy="29694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50047B88-586F-B83E-4661-CAF28CAD043F}"/>
              </a:ext>
            </a:extLst>
          </p:cNvPr>
          <p:cNvSpPr/>
          <p:nvPr/>
        </p:nvSpPr>
        <p:spPr>
          <a:xfrm>
            <a:off x="8806770" y="553160"/>
            <a:ext cx="2969434" cy="2969434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FD205583-794E-9594-C729-46BD9BF4EC61}"/>
              </a:ext>
            </a:extLst>
          </p:cNvPr>
          <p:cNvSpPr/>
          <p:nvPr/>
        </p:nvSpPr>
        <p:spPr>
          <a:xfrm>
            <a:off x="6353981" y="553160"/>
            <a:ext cx="2969434" cy="29694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People">
            <a:extLst>
              <a:ext uri="{FF2B5EF4-FFF2-40B4-BE49-F238E27FC236}">
                <a16:creationId xmlns:a16="http://schemas.microsoft.com/office/drawing/2014/main" id="{72C8C983-F55A-67B0-D0C4-7A68A99A2033}"/>
              </a:ext>
            </a:extLst>
          </p:cNvPr>
          <p:cNvSpPr txBox="1"/>
          <p:nvPr/>
        </p:nvSpPr>
        <p:spPr>
          <a:xfrm>
            <a:off x="6408069" y="1813566"/>
            <a:ext cx="2915346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pPr algn="ctr"/>
            <a:r>
              <a:rPr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People</a:t>
            </a:r>
          </a:p>
        </p:txBody>
      </p:sp>
      <p:sp>
        <p:nvSpPr>
          <p:cNvPr id="9" name="Processes">
            <a:extLst>
              <a:ext uri="{FF2B5EF4-FFF2-40B4-BE49-F238E27FC236}">
                <a16:creationId xmlns:a16="http://schemas.microsoft.com/office/drawing/2014/main" id="{8AC10FE7-88D9-92F9-206A-D1C8C96E3FC0}"/>
              </a:ext>
            </a:extLst>
          </p:cNvPr>
          <p:cNvSpPr txBox="1"/>
          <p:nvPr/>
        </p:nvSpPr>
        <p:spPr>
          <a:xfrm>
            <a:off x="8860858" y="1813566"/>
            <a:ext cx="2915346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 algn="ctr"/>
            <a:r>
              <a:rPr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</a:t>
            </a:r>
          </a:p>
        </p:txBody>
      </p:sp>
      <p:sp>
        <p:nvSpPr>
          <p:cNvPr id="10" name="Technology">
            <a:extLst>
              <a:ext uri="{FF2B5EF4-FFF2-40B4-BE49-F238E27FC236}">
                <a16:creationId xmlns:a16="http://schemas.microsoft.com/office/drawing/2014/main" id="{927ACA07-6F38-819C-4DD7-0DA74757A847}"/>
              </a:ext>
            </a:extLst>
          </p:cNvPr>
          <p:cNvSpPr txBox="1"/>
          <p:nvPr/>
        </p:nvSpPr>
        <p:spPr>
          <a:xfrm>
            <a:off x="7559216" y="3791512"/>
            <a:ext cx="2969434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 algn="ctr"/>
            <a:r>
              <a:rPr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5029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C4CCB-974C-42FA-560A-B85CBA36A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91A6-1C5B-44BF-87FD-3DF9A963A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Source Sans Pro Light"/>
              <a:ea typeface="Source Sans Pro Light"/>
              <a:cs typeface="Open Sans Light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AA2FD9-1A0A-7EAC-7F50-9A9953AC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B535"/>
                </a:solidFill>
                <a:latin typeface="Source Sans Pro"/>
                <a:ea typeface="Source Sans Pro"/>
                <a:cs typeface="Open Sans ExtraBold"/>
              </a:rPr>
              <a:t>The Delicate Balance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02953-19F1-7D39-B74B-F33A6A981D47}"/>
              </a:ext>
            </a:extLst>
          </p:cNvPr>
          <p:cNvSpPr txBox="1"/>
          <p:nvPr/>
        </p:nvSpPr>
        <p:spPr>
          <a:xfrm>
            <a:off x="679010" y="1466661"/>
            <a:ext cx="5866645" cy="325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Good tools make processes work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Make it easy for internal and external stakeholders to understand and buy-in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4A43A9B6-AA45-D119-30A6-FF9068A372D4}"/>
              </a:ext>
            </a:extLst>
          </p:cNvPr>
          <p:cNvSpPr/>
          <p:nvPr/>
        </p:nvSpPr>
        <p:spPr>
          <a:xfrm>
            <a:off x="7559216" y="2531106"/>
            <a:ext cx="2969434" cy="2969434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1D6E3025-E52F-40B8-57DF-1C0264E47F68}"/>
              </a:ext>
            </a:extLst>
          </p:cNvPr>
          <p:cNvSpPr/>
          <p:nvPr/>
        </p:nvSpPr>
        <p:spPr>
          <a:xfrm>
            <a:off x="8806770" y="553160"/>
            <a:ext cx="2969434" cy="2969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5B6616A6-35EF-88D8-D15F-0C58D7F2983D}"/>
              </a:ext>
            </a:extLst>
          </p:cNvPr>
          <p:cNvSpPr/>
          <p:nvPr/>
        </p:nvSpPr>
        <p:spPr>
          <a:xfrm>
            <a:off x="6353981" y="553160"/>
            <a:ext cx="2969434" cy="29694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51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People">
            <a:extLst>
              <a:ext uri="{FF2B5EF4-FFF2-40B4-BE49-F238E27FC236}">
                <a16:creationId xmlns:a16="http://schemas.microsoft.com/office/drawing/2014/main" id="{78C5461E-7EAA-FC99-9083-6C4BE4FD37AD}"/>
              </a:ext>
            </a:extLst>
          </p:cNvPr>
          <p:cNvSpPr txBox="1"/>
          <p:nvPr/>
        </p:nvSpPr>
        <p:spPr>
          <a:xfrm>
            <a:off x="6408069" y="1813566"/>
            <a:ext cx="2915346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pPr algn="ctr"/>
            <a:r>
              <a:rPr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People</a:t>
            </a:r>
          </a:p>
        </p:txBody>
      </p:sp>
      <p:sp>
        <p:nvSpPr>
          <p:cNvPr id="9" name="Processes">
            <a:extLst>
              <a:ext uri="{FF2B5EF4-FFF2-40B4-BE49-F238E27FC236}">
                <a16:creationId xmlns:a16="http://schemas.microsoft.com/office/drawing/2014/main" id="{820C6CE7-B140-6D99-AE2A-BFEF45500760}"/>
              </a:ext>
            </a:extLst>
          </p:cNvPr>
          <p:cNvSpPr txBox="1"/>
          <p:nvPr/>
        </p:nvSpPr>
        <p:spPr>
          <a:xfrm>
            <a:off x="8860858" y="1813566"/>
            <a:ext cx="2915346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 algn="ctr"/>
            <a:r>
              <a:rPr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</a:t>
            </a:r>
          </a:p>
        </p:txBody>
      </p:sp>
      <p:sp>
        <p:nvSpPr>
          <p:cNvPr id="10" name="Technology">
            <a:extLst>
              <a:ext uri="{FF2B5EF4-FFF2-40B4-BE49-F238E27FC236}">
                <a16:creationId xmlns:a16="http://schemas.microsoft.com/office/drawing/2014/main" id="{6B0706E5-9DD6-651C-22E6-74FA4456338F}"/>
              </a:ext>
            </a:extLst>
          </p:cNvPr>
          <p:cNvSpPr txBox="1"/>
          <p:nvPr/>
        </p:nvSpPr>
        <p:spPr>
          <a:xfrm>
            <a:off x="7559216" y="3791512"/>
            <a:ext cx="2969434" cy="448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/>
            </a:lvl1pPr>
          </a:lstStyle>
          <a:p>
            <a:pPr algn="ctr"/>
            <a:r>
              <a:rPr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4730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Props1.xml><?xml version="1.0" encoding="utf-8"?>
<ds:datastoreItem xmlns:ds="http://schemas.openxmlformats.org/officeDocument/2006/customXml" ds:itemID="{ED04DCF2-D9D4-4703-8D0D-9BA35C49A00B}">
  <ds:schemaRefs>
    <ds:schemaRef ds:uri="518ec24c-f428-4057-9a36-4cb948a7b407"/>
    <ds:schemaRef ds:uri="6fe25bdf-ae0e-48a7-b6e5-bc8a1849b9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CC9168-1AF7-4F22-A7E1-AA5CA9871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7B75BE-6E85-4BC9-B65E-BA5D0420B3C8}">
  <ds:schemaRefs>
    <ds:schemaRef ds:uri="518ec24c-f428-4057-9a36-4cb948a7b407"/>
    <ds:schemaRef ds:uri="6fe25bdf-ae0e-48a7-b6e5-bc8a1849b98e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11372f5f-8e19-4efb-8afe-8eac20a980c4}" enabled="1" method="Standard" siteId="{a25fff9c-3f63-4fb2-9a8a-d9bdd0321f9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389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Open Sans ExtraBold</vt:lpstr>
      <vt:lpstr>Open Sans Light</vt:lpstr>
      <vt:lpstr>Open Sans SemiBold</vt:lpstr>
      <vt:lpstr>Source Sans Pro</vt:lpstr>
      <vt:lpstr>Source Sans Pro Light</vt:lpstr>
      <vt:lpstr>Office Theme</vt:lpstr>
      <vt:lpstr>PowerPoint Presentation</vt:lpstr>
      <vt:lpstr>Change Readiness &amp; Management</vt:lpstr>
      <vt:lpstr>Our Session Takeaways</vt:lpstr>
      <vt:lpstr>Hello!</vt:lpstr>
      <vt:lpstr>What is Change Management?</vt:lpstr>
      <vt:lpstr>PowerPoint Presentation</vt:lpstr>
      <vt:lpstr>The Delicate Balance</vt:lpstr>
      <vt:lpstr>The Delicate Balance</vt:lpstr>
      <vt:lpstr>The Delicate Balance</vt:lpstr>
      <vt:lpstr>PowerPoint Presentation</vt:lpstr>
      <vt:lpstr>Use Cases: Summary</vt:lpstr>
      <vt:lpstr>Use Case: Product Delivery</vt:lpstr>
      <vt:lpstr>Use Case: Build versus Buy</vt:lpstr>
      <vt:lpstr>Use Case: Corporate Structure</vt:lpstr>
      <vt:lpstr>Use Case: Outside of Work</vt:lpstr>
      <vt:lpstr>What We Covered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Wimberley, Sarah F.</cp:lastModifiedBy>
  <cp:revision>7</cp:revision>
  <dcterms:created xsi:type="dcterms:W3CDTF">2025-01-23T18:40:19Z</dcterms:created>
  <dcterms:modified xsi:type="dcterms:W3CDTF">2025-03-28T17:11:52Z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0x01010040EFDC198DA1424AA2DE7340ED8C291E</vt:lpwstr>
  </property>
  <property fmtid="{D5CDD505-2E9C-101B-9397-08002B2CF9AE}" pid="3" name="MediaServiceImageTags">
    <vt:lpwstr/>
  </property>
</Properties>
</file>