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83" r:id="rId6"/>
    <p:sldId id="285" r:id="rId7"/>
    <p:sldId id="259" r:id="rId8"/>
    <p:sldId id="286" r:id="rId9"/>
    <p:sldId id="257" r:id="rId10"/>
    <p:sldId id="258" r:id="rId11"/>
    <p:sldId id="287" r:id="rId12"/>
    <p:sldId id="292" r:id="rId13"/>
    <p:sldId id="298" r:id="rId14"/>
    <p:sldId id="288" r:id="rId15"/>
    <p:sldId id="296" r:id="rId16"/>
    <p:sldId id="295" r:id="rId17"/>
    <p:sldId id="290" r:id="rId18"/>
    <p:sldId id="289" r:id="rId19"/>
    <p:sldId id="297" r:id="rId20"/>
    <p:sldId id="301" r:id="rId21"/>
    <p:sldId id="293" r:id="rId22"/>
    <p:sldId id="281" r:id="rId23"/>
    <p:sldId id="299" r:id="rId24"/>
    <p:sldId id="282" r:id="rId25"/>
    <p:sldId id="300" r:id="rId26"/>
    <p:sldId id="280" r:id="rId27"/>
    <p:sldId id="275" r:id="rId28"/>
    <p:sldId id="278" r:id="rId29"/>
    <p:sldId id="279" r:id="rId30"/>
    <p:sldId id="27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B535"/>
    <a:srgbClr val="F9ED4E"/>
    <a:srgbClr val="ED3F7B"/>
    <a:srgbClr val="3B4598"/>
    <a:srgbClr val="42ABE3"/>
    <a:srgbClr val="9C3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48"/>
    <p:restoredTop sz="78890" autoAdjust="0"/>
  </p:normalViewPr>
  <p:slideViewPr>
    <p:cSldViewPr snapToGrid="0">
      <p:cViewPr varScale="1">
        <p:scale>
          <a:sx n="93" d="100"/>
          <a:sy n="93" d="100"/>
        </p:scale>
        <p:origin x="-330"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8D07-AA4B-4A81-8E6B-88DE0992FDC9}"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3AD32-9F33-4198-82D1-D6A12CA235B9}" type="slidenum">
              <a:rPr lang="en-US" smtClean="0"/>
              <a:t>‹#›</a:t>
            </a:fld>
            <a:endParaRPr lang="en-US"/>
          </a:p>
        </p:txBody>
      </p:sp>
    </p:spTree>
    <p:extLst>
      <p:ext uri="{BB962C8B-B14F-4D97-AF65-F5344CB8AC3E}">
        <p14:creationId xmlns:p14="http://schemas.microsoft.com/office/powerpoint/2010/main" val="265137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earn.microsoft.com/en-us/dynamics365/business-central/across-work-with-excel#edit-in-exce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microsoft.com/en-us/dynamics365/business-central/across-work-with-excel#edit-in-exce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Recommendation on enable and converting</a:t>
            </a:r>
          </a:p>
          <a:p>
            <a:pPr lvl="1"/>
            <a:endParaRPr lang="en-US" dirty="0"/>
          </a:p>
          <a:p>
            <a:pPr lvl="1"/>
            <a:r>
              <a:rPr lang="en-US" dirty="0"/>
              <a:t>Customer Price Group **</a:t>
            </a:r>
          </a:p>
          <a:p>
            <a:pPr lvl="1"/>
            <a:r>
              <a:rPr lang="en-US" dirty="0"/>
              <a:t>Suggest Lines</a:t>
            </a:r>
          </a:p>
          <a:p>
            <a:pPr lvl="1"/>
            <a:r>
              <a:rPr lang="en-US" dirty="0"/>
              <a:t>Copy Lines</a:t>
            </a:r>
          </a:p>
          <a:p>
            <a:pPr lvl="1"/>
            <a:r>
              <a:rPr lang="en-US" dirty="0"/>
              <a:t>All Items Discount</a:t>
            </a:r>
          </a:p>
          <a:p>
            <a:pPr lvl="1"/>
            <a:r>
              <a:rPr lang="en-US" dirty="0"/>
              <a:t>Jobs Only Unit Cost + Cost Factor</a:t>
            </a:r>
          </a:p>
          <a:p>
            <a:r>
              <a:rPr lang="en-US" dirty="0"/>
              <a:t>Header fields and Line Defaults</a:t>
            </a:r>
          </a:p>
          <a:p>
            <a:endParaRPr lang="en-US" dirty="0"/>
          </a:p>
          <a:p>
            <a:r>
              <a:rPr lang="en-US" dirty="0"/>
              <a:t>Sales &amp; Receivable – Default Price List….check other fields</a:t>
            </a:r>
          </a:p>
          <a:p>
            <a:r>
              <a:rPr lang="en-US" dirty="0"/>
              <a:t>	</a:t>
            </a:r>
          </a:p>
        </p:txBody>
      </p:sp>
      <p:sp>
        <p:nvSpPr>
          <p:cNvPr id="4" name="Slide Number Placeholder 3"/>
          <p:cNvSpPr>
            <a:spLocks noGrp="1"/>
          </p:cNvSpPr>
          <p:nvPr>
            <p:ph type="sldNum" sz="quarter" idx="5"/>
          </p:nvPr>
        </p:nvSpPr>
        <p:spPr/>
        <p:txBody>
          <a:bodyPr/>
          <a:lstStyle/>
          <a:p>
            <a:fld id="{B103AD32-9F33-4198-82D1-D6A12CA235B9}" type="slidenum">
              <a:rPr lang="en-US" smtClean="0"/>
              <a:t>4</a:t>
            </a:fld>
            <a:endParaRPr lang="en-US"/>
          </a:p>
        </p:txBody>
      </p:sp>
    </p:spTree>
    <p:extLst>
      <p:ext uri="{BB962C8B-B14F-4D97-AF65-F5344CB8AC3E}">
        <p14:creationId xmlns:p14="http://schemas.microsoft.com/office/powerpoint/2010/main" val="318183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latin typeface="Arial" panose="020B0604020202020204" pitchFamily="34" charset="0"/>
                <a:cs typeface="Arial" panose="020B0604020202020204" pitchFamily="34" charset="0"/>
              </a:rPr>
              <a:t>There are two types of discounts – Line and Invoice</a:t>
            </a:r>
          </a:p>
          <a:p>
            <a:pPr marL="0" marR="0">
              <a:lnSpc>
                <a:spcPct val="107000"/>
              </a:lnSpc>
              <a:spcAft>
                <a:spcPts val="800"/>
              </a:spcAft>
              <a:buNone/>
            </a:pPr>
            <a:r>
              <a:rPr lang="en-US" sz="3600" b="1" kern="100" dirty="0">
                <a:effectLst/>
                <a:latin typeface="Arial" panose="020B0604020202020204" pitchFamily="34" charset="0"/>
                <a:ea typeface="Aptos" panose="020B0004020202020204" pitchFamily="34" charset="0"/>
                <a:cs typeface="Arial" panose="020B0604020202020204" pitchFamily="34" charset="0"/>
              </a:rPr>
              <a:t>Line Discount</a:t>
            </a:r>
            <a:endParaRPr lang="en-US" sz="3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3600" kern="100" dirty="0">
                <a:effectLst/>
                <a:latin typeface="Arial" panose="020B0604020202020204" pitchFamily="34" charset="0"/>
                <a:ea typeface="Aptos" panose="020B0004020202020204" pitchFamily="34" charset="0"/>
                <a:cs typeface="Arial" panose="020B0604020202020204" pitchFamily="34" charset="0"/>
              </a:rPr>
              <a:t>A discount amount that is given for lines on sales and purchase documents. Typically, line discounts are based on a combination of customer, item, minimum quantity, unit of measure, or period of time that you define for sales and purchases on the </a:t>
            </a:r>
            <a:r>
              <a:rPr lang="en-US" sz="3600" b="1" kern="100" dirty="0">
                <a:effectLst/>
                <a:latin typeface="Arial" panose="020B0604020202020204" pitchFamily="34" charset="0"/>
                <a:ea typeface="Aptos" panose="020B0004020202020204" pitchFamily="34" charset="0"/>
                <a:cs typeface="Arial" panose="020B0604020202020204" pitchFamily="34" charset="0"/>
              </a:rPr>
              <a:t>Sales &amp; Receivables Setup</a:t>
            </a:r>
            <a:r>
              <a:rPr lang="en-US" sz="3600" kern="100" dirty="0">
                <a:effectLst/>
                <a:latin typeface="Arial" panose="020B0604020202020204" pitchFamily="34" charset="0"/>
                <a:ea typeface="Aptos" panose="020B0004020202020204" pitchFamily="34" charset="0"/>
                <a:cs typeface="Arial" panose="020B0604020202020204" pitchFamily="34" charset="0"/>
              </a:rPr>
              <a:t> and </a:t>
            </a:r>
            <a:r>
              <a:rPr lang="en-US" sz="3600" b="1" kern="100" dirty="0">
                <a:effectLst/>
                <a:latin typeface="Arial" panose="020B0604020202020204" pitchFamily="34" charset="0"/>
                <a:ea typeface="Aptos" panose="020B0004020202020204" pitchFamily="34" charset="0"/>
                <a:cs typeface="Arial" panose="020B0604020202020204" pitchFamily="34" charset="0"/>
              </a:rPr>
              <a:t>Purchase &amp; Payables Setup</a:t>
            </a:r>
            <a:r>
              <a:rPr lang="en-US" sz="3600" kern="100" dirty="0">
                <a:effectLst/>
                <a:latin typeface="Arial" panose="020B0604020202020204" pitchFamily="34" charset="0"/>
                <a:ea typeface="Aptos" panose="020B0004020202020204" pitchFamily="34" charset="0"/>
                <a:cs typeface="Arial" panose="020B0604020202020204" pitchFamily="34" charset="0"/>
              </a:rPr>
              <a:t> pages.</a:t>
            </a:r>
          </a:p>
          <a:p>
            <a:pPr marL="0" marR="0">
              <a:lnSpc>
                <a:spcPct val="107000"/>
              </a:lnSpc>
              <a:spcAft>
                <a:spcPts val="800"/>
              </a:spcAft>
              <a:buNone/>
            </a:pPr>
            <a:r>
              <a:rPr lang="en-US" sz="3600" b="1" kern="100" dirty="0">
                <a:effectLst/>
                <a:latin typeface="Arial" panose="020B0604020202020204" pitchFamily="34" charset="0"/>
                <a:ea typeface="Aptos" panose="020B0004020202020204" pitchFamily="34" charset="0"/>
                <a:cs typeface="Arial" panose="020B0604020202020204" pitchFamily="34" charset="0"/>
              </a:rPr>
              <a:t>Invoice Discount</a:t>
            </a:r>
            <a:endParaRPr lang="en-US" sz="3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Aft>
                <a:spcPts val="800"/>
              </a:spcAft>
            </a:pPr>
            <a:r>
              <a:rPr lang="en-US" sz="3600" kern="100" dirty="0">
                <a:effectLst/>
                <a:latin typeface="Arial" panose="020B0604020202020204" pitchFamily="34" charset="0"/>
                <a:ea typeface="Aptos" panose="020B0004020202020204" pitchFamily="34" charset="0"/>
                <a:cs typeface="Arial" panose="020B0604020202020204" pitchFamily="34" charset="0"/>
              </a:rPr>
              <a:t>A discount percentage that is subtracted from sales and purchase document total if the sum of all lines on the document exceeds a certain minimum.</a:t>
            </a:r>
          </a:p>
          <a:p>
            <a:pPr marL="0" marR="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sales prices and sales line discounts are based on a combination of item and customer, you can also set them up on the items to which the rules and values apply.</a:t>
            </a:r>
          </a:p>
          <a:p>
            <a:pPr marL="0" marR="0">
              <a:lnSpc>
                <a:spcPct val="107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Tip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an item should never be sold with a discount, leave the discount fields on the item empty, and don't include the item in any line discount setups.</a:t>
            </a:r>
          </a:p>
          <a:p>
            <a:endParaRPr lang="en-US" dirty="0"/>
          </a:p>
        </p:txBody>
      </p:sp>
      <p:sp>
        <p:nvSpPr>
          <p:cNvPr id="4" name="Slide Number Placeholder 3"/>
          <p:cNvSpPr>
            <a:spLocks noGrp="1"/>
          </p:cNvSpPr>
          <p:nvPr>
            <p:ph type="sldNum" sz="quarter" idx="5"/>
          </p:nvPr>
        </p:nvSpPr>
        <p:spPr/>
        <p:txBody>
          <a:bodyPr/>
          <a:lstStyle/>
          <a:p>
            <a:fld id="{B103AD32-9F33-4198-82D1-D6A12CA235B9}" type="slidenum">
              <a:rPr lang="en-US" smtClean="0"/>
              <a:t>8</a:t>
            </a:fld>
            <a:endParaRPr lang="en-US"/>
          </a:p>
        </p:txBody>
      </p:sp>
    </p:spTree>
    <p:extLst>
      <p:ext uri="{BB962C8B-B14F-4D97-AF65-F5344CB8AC3E}">
        <p14:creationId xmlns:p14="http://schemas.microsoft.com/office/powerpoint/2010/main" val="4263791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3185-BF00-47FB-E7C5-FDFC10D21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0CE8D-BD57-14DF-283C-6D3097BA6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531C7-8CD4-7D44-EB28-6E5E8B8A2F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86B8EF-D9D7-6592-C0F1-EE0A19706C79}"/>
              </a:ext>
            </a:extLst>
          </p:cNvPr>
          <p:cNvSpPr>
            <a:spLocks noGrp="1"/>
          </p:cNvSpPr>
          <p:nvPr>
            <p:ph type="sldNum" sz="quarter" idx="5"/>
          </p:nvPr>
        </p:nvSpPr>
        <p:spPr/>
        <p:txBody>
          <a:bodyPr/>
          <a:lstStyle/>
          <a:p>
            <a:fld id="{B103AD32-9F33-4198-82D1-D6A12CA235B9}" type="slidenum">
              <a:rPr lang="en-US" smtClean="0"/>
              <a:t>9</a:t>
            </a:fld>
            <a:endParaRPr lang="en-US"/>
          </a:p>
        </p:txBody>
      </p:sp>
    </p:spTree>
    <p:extLst>
      <p:ext uri="{BB962C8B-B14F-4D97-AF65-F5344CB8AC3E}">
        <p14:creationId xmlns:p14="http://schemas.microsoft.com/office/powerpoint/2010/main" val="371995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default, the status of new price lists is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Draft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When you're ready to start using the list, you can change the status to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Active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103AD32-9F33-4198-82D1-D6A12CA235B9}" type="slidenum">
              <a:rPr lang="en-US" smtClean="0"/>
              <a:t>11</a:t>
            </a:fld>
            <a:endParaRPr lang="en-US"/>
          </a:p>
        </p:txBody>
      </p:sp>
    </p:spTree>
    <p:extLst>
      <p:ext uri="{BB962C8B-B14F-4D97-AF65-F5344CB8AC3E}">
        <p14:creationId xmlns:p14="http://schemas.microsoft.com/office/powerpoint/2010/main" val="366507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E010-12DC-ACC6-7C18-7DD4C8C31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1008B-7062-90A9-7034-6A3D2CB66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D5087-31E8-683F-11DA-D6E6DD7AED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Edit in Excel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action offers a fast way to add or update multiple 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action exports the price list information to Excel, where it's easy to edit.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you're done, publish your changes to update Business Central.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action is available on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Sales Price Lists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page, and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Lines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FastTab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on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Sales Price List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page. Choose   , and then choose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Edit in Excel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learn more about the action, go to </a:t>
            </a:r>
            <a: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Edit in Excel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a:extLst>
              <a:ext uri="{FF2B5EF4-FFF2-40B4-BE49-F238E27FC236}">
                <a16:creationId xmlns:a16="http://schemas.microsoft.com/office/drawing/2014/main" id="{59AB38BE-9C65-8818-8B77-86FC4B583534}"/>
              </a:ext>
            </a:extLst>
          </p:cNvPr>
          <p:cNvSpPr>
            <a:spLocks noGrp="1"/>
          </p:cNvSpPr>
          <p:nvPr>
            <p:ph type="sldNum" sz="quarter" idx="5"/>
          </p:nvPr>
        </p:nvSpPr>
        <p:spPr/>
        <p:txBody>
          <a:bodyPr/>
          <a:lstStyle/>
          <a:p>
            <a:fld id="{B103AD32-9F33-4198-82D1-D6A12CA235B9}" type="slidenum">
              <a:rPr lang="en-US" smtClean="0"/>
              <a:t>12</a:t>
            </a:fld>
            <a:endParaRPr lang="en-US"/>
          </a:p>
        </p:txBody>
      </p:sp>
    </p:spTree>
    <p:extLst>
      <p:ext uri="{BB962C8B-B14F-4D97-AF65-F5344CB8AC3E}">
        <p14:creationId xmlns:p14="http://schemas.microsoft.com/office/powerpoint/2010/main" val="18106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562F-CD4A-2AAE-8A7D-936628ADB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C85AB-EB6B-FDBB-1D16-FD51FDC03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ACCF4-C0A4-B877-44CB-8E94AB35D231}"/>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You can add items and services manually for each line, or you can use the </a:t>
            </a:r>
            <a:r>
              <a:rPr lang="en-US" sz="1800" b="1" dirty="0">
                <a:effectLst/>
                <a:latin typeface="Aptos" panose="020B0004020202020204" pitchFamily="34" charset="0"/>
                <a:ea typeface="Aptos" panose="020B0004020202020204" pitchFamily="34" charset="0"/>
                <a:cs typeface="Times New Roman" panose="02020603050405020304" pitchFamily="18" charset="0"/>
              </a:rPr>
              <a:t>Suggest Lines</a:t>
            </a:r>
            <a:r>
              <a:rPr lang="en-US" sz="1800" dirty="0">
                <a:effectLst/>
                <a:latin typeface="Aptos" panose="020B0004020202020204" pitchFamily="34" charset="0"/>
                <a:ea typeface="Aptos" panose="020B0004020202020204" pitchFamily="34" charset="0"/>
                <a:cs typeface="Times New Roman" panose="02020603050405020304" pitchFamily="18" charset="0"/>
              </a:rPr>
              <a:t> action to create new prices for selected items, item discount groups, resources, and other product types.</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If you choose </a:t>
            </a:r>
            <a:r>
              <a:rPr lang="en-US" sz="1800" b="1" dirty="0">
                <a:effectLst/>
                <a:latin typeface="Aptos" panose="020B0004020202020204" pitchFamily="34" charset="0"/>
                <a:ea typeface="Aptos" panose="020B0004020202020204" pitchFamily="34" charset="0"/>
                <a:cs typeface="Times New Roman" panose="02020603050405020304" pitchFamily="18" charset="0"/>
              </a:rPr>
              <a:t>Suggest Lines</a:t>
            </a:r>
            <a:r>
              <a:rPr lang="en-US" sz="1800" dirty="0">
                <a:effectLst/>
                <a:latin typeface="Aptos" panose="020B0004020202020204" pitchFamily="34" charset="0"/>
                <a:ea typeface="Aptos" panose="020B0004020202020204" pitchFamily="34" charset="0"/>
                <a:cs typeface="Times New Roman" panose="02020603050405020304" pitchFamily="18" charset="0"/>
              </a:rPr>
              <a:t>, on the </a:t>
            </a:r>
            <a:r>
              <a:rPr lang="en-US" sz="1800" b="1" dirty="0">
                <a:effectLst/>
                <a:latin typeface="Aptos" panose="020B0004020202020204" pitchFamily="34" charset="0"/>
                <a:ea typeface="Aptos" panose="020B0004020202020204" pitchFamily="34" charset="0"/>
                <a:cs typeface="Times New Roman" panose="02020603050405020304" pitchFamily="18" charset="0"/>
              </a:rPr>
              <a:t>Price Lines - Create New</a:t>
            </a:r>
            <a:r>
              <a:rPr lang="en-US" sz="1800" dirty="0">
                <a:effectLst/>
                <a:latin typeface="Aptos" panose="020B0004020202020204" pitchFamily="34" charset="0"/>
                <a:ea typeface="Aptos" panose="020B0004020202020204" pitchFamily="34" charset="0"/>
                <a:cs typeface="Times New Roman" panose="02020603050405020304" pitchFamily="18" charset="0"/>
              </a:rPr>
              <a:t> page you can use filters to select the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items or services to include on the price list. You can also specify whether to consider other factors, such as: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minimum quantity when calculating prices.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adjustment factor to apply for new price list lines.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rounding method to apply for prices.</a:t>
            </a:r>
          </a:p>
          <a:p>
            <a:endParaRPr lang="en-US" dirty="0"/>
          </a:p>
        </p:txBody>
      </p:sp>
      <p:sp>
        <p:nvSpPr>
          <p:cNvPr id="4" name="Slide Number Placeholder 3">
            <a:extLst>
              <a:ext uri="{FF2B5EF4-FFF2-40B4-BE49-F238E27FC236}">
                <a16:creationId xmlns:a16="http://schemas.microsoft.com/office/drawing/2014/main" id="{A4C68CEF-356B-00B5-E570-277B3677A116}"/>
              </a:ext>
            </a:extLst>
          </p:cNvPr>
          <p:cNvSpPr>
            <a:spLocks noGrp="1"/>
          </p:cNvSpPr>
          <p:nvPr>
            <p:ph type="sldNum" sz="quarter" idx="5"/>
          </p:nvPr>
        </p:nvSpPr>
        <p:spPr/>
        <p:txBody>
          <a:bodyPr/>
          <a:lstStyle/>
          <a:p>
            <a:fld id="{B103AD32-9F33-4198-82D1-D6A12CA235B9}" type="slidenum">
              <a:rPr lang="en-US" smtClean="0"/>
              <a:t>13</a:t>
            </a:fld>
            <a:endParaRPr lang="en-US"/>
          </a:p>
        </p:txBody>
      </p:sp>
    </p:spTree>
    <p:extLst>
      <p:ext uri="{BB962C8B-B14F-4D97-AF65-F5344CB8AC3E}">
        <p14:creationId xmlns:p14="http://schemas.microsoft.com/office/powerpoint/2010/main" val="353229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3AD32-9F33-4198-82D1-D6A12CA235B9}" type="slidenum">
              <a:rPr lang="en-US" smtClean="0"/>
              <a:t>14</a:t>
            </a:fld>
            <a:endParaRPr lang="en-US"/>
          </a:p>
        </p:txBody>
      </p:sp>
    </p:spTree>
    <p:extLst>
      <p:ext uri="{BB962C8B-B14F-4D97-AF65-F5344CB8AC3E}">
        <p14:creationId xmlns:p14="http://schemas.microsoft.com/office/powerpoint/2010/main" val="47767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B5930-20E8-1B9F-1285-F9443E984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9E4E8-5299-570F-3A7D-025053C14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5A2C5-8AEF-D99D-5B8E-C85BF679E9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Edit in Excel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action offers a fast way to add or update multiple 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action exports the price list information to Excel, where it's easy to edit.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you're done, publish your changes to update Business Central.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action is available on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Sales Price Lists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page, and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Lines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FastTab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on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Sales Price List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page. Choose   , and then choose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Edit in Excel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learn more about the action, go to </a:t>
            </a:r>
            <a: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Edit in Excel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a:extLst>
              <a:ext uri="{FF2B5EF4-FFF2-40B4-BE49-F238E27FC236}">
                <a16:creationId xmlns:a16="http://schemas.microsoft.com/office/drawing/2014/main" id="{EA50084A-4446-8424-1AA9-7C17481CD915}"/>
              </a:ext>
            </a:extLst>
          </p:cNvPr>
          <p:cNvSpPr>
            <a:spLocks noGrp="1"/>
          </p:cNvSpPr>
          <p:nvPr>
            <p:ph type="sldNum" sz="quarter" idx="5"/>
          </p:nvPr>
        </p:nvSpPr>
        <p:spPr/>
        <p:txBody>
          <a:bodyPr/>
          <a:lstStyle/>
          <a:p>
            <a:fld id="{B103AD32-9F33-4198-82D1-D6A12CA235B9}" type="slidenum">
              <a:rPr lang="en-US" smtClean="0"/>
              <a:t>18</a:t>
            </a:fld>
            <a:endParaRPr lang="en-US"/>
          </a:p>
        </p:txBody>
      </p:sp>
    </p:spTree>
    <p:extLst>
      <p:ext uri="{BB962C8B-B14F-4D97-AF65-F5344CB8AC3E}">
        <p14:creationId xmlns:p14="http://schemas.microsoft.com/office/powerpoint/2010/main" val="37529312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dirty="0" err="1">
                <a:solidFill>
                  <a:schemeClr val="bg1"/>
                </a:solidFill>
                <a:latin typeface="Open Sans ExtraBold" pitchFamily="2" charset="0"/>
                <a:ea typeface="Open Sans ExtraBold" pitchFamily="2" charset="0"/>
                <a:cs typeface="Open Sans ExtraBold" pitchFamily="2" charset="0"/>
              </a:rPr>
              <a:t>dynamicscon.com</a:t>
            </a:r>
            <a:endParaRPr lang="en-US" sz="1400" b="1" i="0" u="sng" dirty="0">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4/15/2025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4/15/2025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hyperlink" Target="https://dynamicscon.com/event-information/media-ki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hyperlink" Target="https://www.linkedin.com/in/kim-dallefeld/" TargetMode="External"/><Relationship Id="rId3" Type="http://schemas.openxmlformats.org/officeDocument/2006/relationships/image" Target="../media/image16.png"/><Relationship Id="rId7" Type="http://schemas.openxmlformats.org/officeDocument/2006/relationships/hyperlink" Target="mailto:kim@dallefeld.com" TargetMode="External"/><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A4E7-156A-AF48-1930-BA71971520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445885-8AE5-34FA-027A-F0C9C51E5A01}"/>
              </a:ext>
            </a:extLst>
          </p:cNvPr>
          <p:cNvSpPr>
            <a:spLocks noGrp="1"/>
          </p:cNvSpPr>
          <p:nvPr>
            <p:ph type="title"/>
          </p:nvPr>
        </p:nvSpPr>
        <p:spPr>
          <a:xfrm>
            <a:off x="405055" y="460278"/>
            <a:ext cx="11381889" cy="880044"/>
          </a:xfrm>
        </p:spPr>
        <p:txBody>
          <a:bodyPr/>
          <a:lstStyle/>
          <a:p>
            <a:pPr algn="ctr"/>
            <a:r>
              <a:rPr lang="en-US" dirty="0"/>
              <a:t>Sales &amp; Receivable Setup</a:t>
            </a:r>
          </a:p>
        </p:txBody>
      </p:sp>
    </p:spTree>
    <p:extLst>
      <p:ext uri="{BB962C8B-B14F-4D97-AF65-F5344CB8AC3E}">
        <p14:creationId xmlns:p14="http://schemas.microsoft.com/office/powerpoint/2010/main" val="3711252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7B4F-7F5A-810A-1F8A-748769CD28A8}"/>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7FCE47C1-E346-CFC0-4624-C11252772729}"/>
              </a:ext>
            </a:extLst>
          </p:cNvPr>
          <p:cNvSpPr txBox="1">
            <a:spLocks/>
          </p:cNvSpPr>
          <p:nvPr/>
        </p:nvSpPr>
        <p:spPr>
          <a:xfrm>
            <a:off x="360450" y="218179"/>
            <a:ext cx="11381889" cy="880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9C3C9A"/>
                </a:solidFill>
                <a:latin typeface="Open Sans ExtraBold" pitchFamily="2" charset="0"/>
                <a:ea typeface="Open Sans ExtraBold" pitchFamily="2" charset="0"/>
                <a:cs typeface="Open Sans ExtraBold" pitchFamily="2" charset="0"/>
              </a:defRPr>
            </a:lvl1pPr>
          </a:lstStyle>
          <a:p>
            <a:pPr algn="ctr"/>
            <a:r>
              <a:rPr lang="en-US" dirty="0">
                <a:solidFill>
                  <a:srgbClr val="57B535"/>
                </a:solidFill>
                <a:latin typeface="Source Sans Pro"/>
                <a:ea typeface="Source Sans Pro"/>
                <a:cs typeface="Open Sans ExtraBold"/>
              </a:rPr>
              <a:t>Sales Price List - Header</a:t>
            </a:r>
          </a:p>
        </p:txBody>
      </p:sp>
      <p:pic>
        <p:nvPicPr>
          <p:cNvPr id="20" name="Picture 19">
            <a:extLst>
              <a:ext uri="{FF2B5EF4-FFF2-40B4-BE49-F238E27FC236}">
                <a16:creationId xmlns:a16="http://schemas.microsoft.com/office/drawing/2014/main" id="{A815C116-0F61-BA7C-4676-D9222DF38835}"/>
              </a:ext>
            </a:extLst>
          </p:cNvPr>
          <p:cNvPicPr>
            <a:picLocks noChangeAspect="1"/>
          </p:cNvPicPr>
          <p:nvPr/>
        </p:nvPicPr>
        <p:blipFill>
          <a:blip r:embed="rId3"/>
          <a:srcRect r="2538" b="28740"/>
          <a:stretch/>
        </p:blipFill>
        <p:spPr>
          <a:xfrm>
            <a:off x="1337332" y="1011617"/>
            <a:ext cx="9715773" cy="4156283"/>
          </a:xfrm>
          <a:prstGeom prst="rect">
            <a:avLst/>
          </a:prstGeom>
          <a:ln>
            <a:solidFill>
              <a:schemeClr val="tx2">
                <a:lumMod val="90000"/>
                <a:lumOff val="10000"/>
              </a:schemeClr>
            </a:solidFill>
          </a:ln>
        </p:spPr>
      </p:pic>
      <p:sp>
        <p:nvSpPr>
          <p:cNvPr id="22" name="Rectangle 21">
            <a:extLst>
              <a:ext uri="{FF2B5EF4-FFF2-40B4-BE49-F238E27FC236}">
                <a16:creationId xmlns:a16="http://schemas.microsoft.com/office/drawing/2014/main" id="{12C3DE11-6DF4-1F21-405F-B785AC70B327}"/>
              </a:ext>
            </a:extLst>
          </p:cNvPr>
          <p:cNvSpPr/>
          <p:nvPr/>
        </p:nvSpPr>
        <p:spPr>
          <a:xfrm>
            <a:off x="1337332" y="1736333"/>
            <a:ext cx="9715773" cy="29384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41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D2819-F0D6-187A-1A56-B952F6418A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70C079-8612-B7BC-AD70-60BD2AF7C720}"/>
              </a:ext>
            </a:extLst>
          </p:cNvPr>
          <p:cNvSpPr>
            <a:spLocks noGrp="1"/>
          </p:cNvSpPr>
          <p:nvPr>
            <p:ph type="title"/>
          </p:nvPr>
        </p:nvSpPr>
        <p:spPr>
          <a:xfrm>
            <a:off x="405055" y="659910"/>
            <a:ext cx="11381889" cy="880044"/>
          </a:xfrm>
        </p:spPr>
        <p:txBody>
          <a:bodyPr/>
          <a:lstStyle/>
          <a:p>
            <a:pPr algn="ctr"/>
            <a:r>
              <a:rPr lang="en-US" dirty="0"/>
              <a:t>Tip</a:t>
            </a:r>
          </a:p>
        </p:txBody>
      </p:sp>
      <p:sp>
        <p:nvSpPr>
          <p:cNvPr id="5" name="TextBox 4">
            <a:extLst>
              <a:ext uri="{FF2B5EF4-FFF2-40B4-BE49-F238E27FC236}">
                <a16:creationId xmlns:a16="http://schemas.microsoft.com/office/drawing/2014/main" id="{5ABA1353-31D0-245E-93E1-2A341813C3DF}"/>
              </a:ext>
            </a:extLst>
          </p:cNvPr>
          <p:cNvSpPr txBox="1"/>
          <p:nvPr/>
        </p:nvSpPr>
        <p:spPr>
          <a:xfrm>
            <a:off x="1695236" y="1764395"/>
            <a:ext cx="8897419" cy="537583"/>
          </a:xfrm>
          <a:prstGeom prst="rect">
            <a:avLst/>
          </a:prstGeom>
          <a:noFill/>
        </p:spPr>
        <p:txBody>
          <a:bodyPr wrap="square">
            <a:spAutoFit/>
          </a:bodyPr>
          <a:lstStyle/>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One </a:t>
            </a:r>
            <a:r>
              <a:rPr lang="en-US" sz="28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P</a:t>
            </a: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rice List per Currency</a:t>
            </a:r>
          </a:p>
        </p:txBody>
      </p:sp>
    </p:spTree>
    <p:extLst>
      <p:ext uri="{BB962C8B-B14F-4D97-AF65-F5344CB8AC3E}">
        <p14:creationId xmlns:p14="http://schemas.microsoft.com/office/powerpoint/2010/main" val="3315222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A6827-3B3E-7974-B8FD-57ADC5EE2BD7}"/>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C2C5803-DA65-C5A2-03CC-9D7324464E63}"/>
              </a:ext>
            </a:extLst>
          </p:cNvPr>
          <p:cNvPicPr>
            <a:picLocks noChangeAspect="1"/>
          </p:cNvPicPr>
          <p:nvPr/>
        </p:nvPicPr>
        <p:blipFill>
          <a:blip r:embed="rId3"/>
          <a:stretch>
            <a:fillRect/>
          </a:stretch>
        </p:blipFill>
        <p:spPr>
          <a:xfrm>
            <a:off x="1114959" y="1093648"/>
            <a:ext cx="9741401" cy="4629388"/>
          </a:xfrm>
          <a:prstGeom prst="rect">
            <a:avLst/>
          </a:prstGeom>
          <a:ln>
            <a:solidFill>
              <a:schemeClr val="tx2">
                <a:lumMod val="90000"/>
                <a:lumOff val="10000"/>
              </a:schemeClr>
            </a:solidFill>
          </a:ln>
        </p:spPr>
      </p:pic>
      <p:sp>
        <p:nvSpPr>
          <p:cNvPr id="10" name="Title 5">
            <a:extLst>
              <a:ext uri="{FF2B5EF4-FFF2-40B4-BE49-F238E27FC236}">
                <a16:creationId xmlns:a16="http://schemas.microsoft.com/office/drawing/2014/main" id="{2C810F6C-DCC8-CDC3-7357-0F38379D10F5}"/>
              </a:ext>
            </a:extLst>
          </p:cNvPr>
          <p:cNvSpPr txBox="1">
            <a:spLocks/>
          </p:cNvSpPr>
          <p:nvPr/>
        </p:nvSpPr>
        <p:spPr>
          <a:xfrm>
            <a:off x="360450" y="218179"/>
            <a:ext cx="11381889" cy="880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9C3C9A"/>
                </a:solidFill>
                <a:latin typeface="Open Sans ExtraBold" pitchFamily="2" charset="0"/>
                <a:ea typeface="Open Sans ExtraBold" pitchFamily="2" charset="0"/>
                <a:cs typeface="Open Sans ExtraBold" pitchFamily="2" charset="0"/>
              </a:defRPr>
            </a:lvl1pPr>
          </a:lstStyle>
          <a:p>
            <a:pPr algn="ctr"/>
            <a:r>
              <a:rPr lang="en-US" dirty="0">
                <a:solidFill>
                  <a:srgbClr val="57B535"/>
                </a:solidFill>
                <a:latin typeface="Source Sans Pro"/>
                <a:ea typeface="Source Sans Pro"/>
                <a:cs typeface="Open Sans ExtraBold"/>
              </a:rPr>
              <a:t>Sales Price List - Lines</a:t>
            </a:r>
          </a:p>
        </p:txBody>
      </p:sp>
      <p:sp>
        <p:nvSpPr>
          <p:cNvPr id="13" name="Rectangle: Rounded Corners 12">
            <a:extLst>
              <a:ext uri="{FF2B5EF4-FFF2-40B4-BE49-F238E27FC236}">
                <a16:creationId xmlns:a16="http://schemas.microsoft.com/office/drawing/2014/main" id="{37895416-6FEF-43FF-9847-F73DBCF51657}"/>
              </a:ext>
            </a:extLst>
          </p:cNvPr>
          <p:cNvSpPr/>
          <p:nvPr/>
        </p:nvSpPr>
        <p:spPr>
          <a:xfrm>
            <a:off x="1119884" y="2046840"/>
            <a:ext cx="380144" cy="3082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1DBC3A9-6B64-A777-E882-81D4B3DC2FBE}"/>
              </a:ext>
            </a:extLst>
          </p:cNvPr>
          <p:cNvSpPr/>
          <p:nvPr/>
        </p:nvSpPr>
        <p:spPr>
          <a:xfrm>
            <a:off x="1335640" y="2426984"/>
            <a:ext cx="647272" cy="3082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68E444E-0236-0583-6154-FD0E764E0BEA}"/>
              </a:ext>
            </a:extLst>
          </p:cNvPr>
          <p:cNvPicPr>
            <a:picLocks noChangeAspect="1"/>
          </p:cNvPicPr>
          <p:nvPr/>
        </p:nvPicPr>
        <p:blipFill>
          <a:blip r:embed="rId4"/>
          <a:stretch>
            <a:fillRect/>
          </a:stretch>
        </p:blipFill>
        <p:spPr>
          <a:xfrm>
            <a:off x="1691768" y="2735209"/>
            <a:ext cx="1149409" cy="1149409"/>
          </a:xfrm>
          <a:prstGeom prst="rect">
            <a:avLst/>
          </a:prstGeom>
          <a:ln>
            <a:solidFill>
              <a:srgbClr val="FF0000"/>
            </a:solidFill>
          </a:ln>
        </p:spPr>
      </p:pic>
      <p:sp>
        <p:nvSpPr>
          <p:cNvPr id="17" name="Rectangle: Rounded Corners 16">
            <a:extLst>
              <a:ext uri="{FF2B5EF4-FFF2-40B4-BE49-F238E27FC236}">
                <a16:creationId xmlns:a16="http://schemas.microsoft.com/office/drawing/2014/main" id="{815F7C3F-775B-246A-B557-56A103353503}"/>
              </a:ext>
            </a:extLst>
          </p:cNvPr>
          <p:cNvSpPr/>
          <p:nvPr/>
        </p:nvSpPr>
        <p:spPr>
          <a:xfrm>
            <a:off x="4028753" y="2426983"/>
            <a:ext cx="647272" cy="3082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44EADE3-9BFB-784F-FE99-F32D0A2D2450}"/>
              </a:ext>
            </a:extLst>
          </p:cNvPr>
          <p:cNvPicPr>
            <a:picLocks noChangeAspect="1"/>
          </p:cNvPicPr>
          <p:nvPr/>
        </p:nvPicPr>
        <p:blipFill>
          <a:blip r:embed="rId5"/>
          <a:stretch>
            <a:fillRect/>
          </a:stretch>
        </p:blipFill>
        <p:spPr>
          <a:xfrm>
            <a:off x="4375815" y="2735208"/>
            <a:ext cx="1098606" cy="1346269"/>
          </a:xfrm>
          <a:prstGeom prst="rect">
            <a:avLst/>
          </a:prstGeom>
          <a:ln>
            <a:solidFill>
              <a:srgbClr val="FF0000"/>
            </a:solidFill>
          </a:ln>
        </p:spPr>
      </p:pic>
      <p:pic>
        <p:nvPicPr>
          <p:cNvPr id="22" name="Picture 21">
            <a:extLst>
              <a:ext uri="{FF2B5EF4-FFF2-40B4-BE49-F238E27FC236}">
                <a16:creationId xmlns:a16="http://schemas.microsoft.com/office/drawing/2014/main" id="{4FF68341-5AEB-644B-46A5-32BC4C7AC096}"/>
              </a:ext>
            </a:extLst>
          </p:cNvPr>
          <p:cNvPicPr>
            <a:picLocks noChangeAspect="1"/>
          </p:cNvPicPr>
          <p:nvPr/>
        </p:nvPicPr>
        <p:blipFill>
          <a:blip r:embed="rId6"/>
          <a:stretch>
            <a:fillRect/>
          </a:stretch>
        </p:blipFill>
        <p:spPr>
          <a:xfrm>
            <a:off x="8044606" y="2735208"/>
            <a:ext cx="869995" cy="584230"/>
          </a:xfrm>
          <a:prstGeom prst="rect">
            <a:avLst/>
          </a:prstGeom>
          <a:ln>
            <a:solidFill>
              <a:srgbClr val="FF0000"/>
            </a:solidFill>
          </a:ln>
        </p:spPr>
      </p:pic>
      <p:sp>
        <p:nvSpPr>
          <p:cNvPr id="23" name="Rectangle: Rounded Corners 22">
            <a:extLst>
              <a:ext uri="{FF2B5EF4-FFF2-40B4-BE49-F238E27FC236}">
                <a16:creationId xmlns:a16="http://schemas.microsoft.com/office/drawing/2014/main" id="{E6B2348A-19F7-DF52-B850-4041CB7B39C7}"/>
              </a:ext>
            </a:extLst>
          </p:cNvPr>
          <p:cNvSpPr/>
          <p:nvPr/>
        </p:nvSpPr>
        <p:spPr>
          <a:xfrm>
            <a:off x="7720970" y="2426983"/>
            <a:ext cx="647272" cy="3082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DE4FB45-3241-0459-D809-96391214C07E}"/>
              </a:ext>
            </a:extLst>
          </p:cNvPr>
          <p:cNvPicPr>
            <a:picLocks noChangeAspect="1"/>
          </p:cNvPicPr>
          <p:nvPr/>
        </p:nvPicPr>
        <p:blipFill>
          <a:blip r:embed="rId7"/>
          <a:stretch>
            <a:fillRect/>
          </a:stretch>
        </p:blipFill>
        <p:spPr>
          <a:xfrm>
            <a:off x="4016052" y="3468653"/>
            <a:ext cx="3781748" cy="929012"/>
          </a:xfrm>
          <a:prstGeom prst="rect">
            <a:avLst/>
          </a:prstGeom>
          <a:ln>
            <a:solidFill>
              <a:srgbClr val="FF0000"/>
            </a:solidFill>
          </a:ln>
        </p:spPr>
      </p:pic>
    </p:spTree>
    <p:extLst>
      <p:ext uri="{BB962C8B-B14F-4D97-AF65-F5344CB8AC3E}">
        <p14:creationId xmlns:p14="http://schemas.microsoft.com/office/powerpoint/2010/main" val="90875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63C08-41CD-4FED-1E38-33D624DA40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83BF1F-1C0B-4199-410D-28656582046A}"/>
              </a:ext>
            </a:extLst>
          </p:cNvPr>
          <p:cNvSpPr>
            <a:spLocks noGrp="1"/>
          </p:cNvSpPr>
          <p:nvPr>
            <p:ph type="title"/>
          </p:nvPr>
        </p:nvSpPr>
        <p:spPr>
          <a:xfrm>
            <a:off x="405055" y="659910"/>
            <a:ext cx="11381889" cy="880044"/>
          </a:xfrm>
        </p:spPr>
        <p:txBody>
          <a:bodyPr/>
          <a:lstStyle/>
          <a:p>
            <a:pPr algn="ctr"/>
            <a:r>
              <a:rPr lang="en-US" dirty="0"/>
              <a:t>Tip</a:t>
            </a:r>
          </a:p>
        </p:txBody>
      </p:sp>
      <p:sp>
        <p:nvSpPr>
          <p:cNvPr id="5" name="TextBox 4">
            <a:extLst>
              <a:ext uri="{FF2B5EF4-FFF2-40B4-BE49-F238E27FC236}">
                <a16:creationId xmlns:a16="http://schemas.microsoft.com/office/drawing/2014/main" id="{C45B2272-2596-FC76-F20D-4E9CDC3E5E82}"/>
              </a:ext>
            </a:extLst>
          </p:cNvPr>
          <p:cNvSpPr txBox="1"/>
          <p:nvPr/>
        </p:nvSpPr>
        <p:spPr>
          <a:xfrm>
            <a:off x="1695236" y="1764395"/>
            <a:ext cx="8897419" cy="1664815"/>
          </a:xfrm>
          <a:prstGeom prst="rect">
            <a:avLst/>
          </a:prstGeom>
          <a:noFill/>
        </p:spPr>
        <p:txBody>
          <a:bodyPr wrap="square">
            <a:spAutoFit/>
          </a:bodyPr>
          <a:lstStyle/>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If an item should never be sold with a discount, </a:t>
            </a:r>
          </a:p>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leave the discount fields on the item empty, </a:t>
            </a:r>
          </a:p>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and don't include the item in any line discount setups.</a:t>
            </a:r>
          </a:p>
        </p:txBody>
      </p:sp>
    </p:spTree>
    <p:extLst>
      <p:ext uri="{BB962C8B-B14F-4D97-AF65-F5344CB8AC3E}">
        <p14:creationId xmlns:p14="http://schemas.microsoft.com/office/powerpoint/2010/main" val="281747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4F946-8EF8-D231-EF0C-152C6FDE767A}"/>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E1BC74BD-1C4B-788D-4557-26C7174D40D0}"/>
              </a:ext>
            </a:extLst>
          </p:cNvPr>
          <p:cNvSpPr txBox="1">
            <a:spLocks/>
          </p:cNvSpPr>
          <p:nvPr/>
        </p:nvSpPr>
        <p:spPr>
          <a:xfrm>
            <a:off x="360450" y="218179"/>
            <a:ext cx="11381889" cy="880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9C3C9A"/>
                </a:solidFill>
                <a:latin typeface="Open Sans ExtraBold" pitchFamily="2" charset="0"/>
                <a:ea typeface="Open Sans ExtraBold" pitchFamily="2" charset="0"/>
                <a:cs typeface="Open Sans ExtraBold" pitchFamily="2" charset="0"/>
              </a:defRPr>
            </a:lvl1pPr>
          </a:lstStyle>
          <a:p>
            <a:pPr algn="ctr"/>
            <a:r>
              <a:rPr lang="en-US" dirty="0">
                <a:solidFill>
                  <a:srgbClr val="57B535"/>
                </a:solidFill>
                <a:latin typeface="Source Sans Pro"/>
                <a:ea typeface="Source Sans Pro"/>
                <a:cs typeface="Open Sans ExtraBold"/>
              </a:rPr>
              <a:t>Updating Sales Prices</a:t>
            </a:r>
          </a:p>
        </p:txBody>
      </p:sp>
      <p:sp>
        <p:nvSpPr>
          <p:cNvPr id="6" name="TextBox 5">
            <a:extLst>
              <a:ext uri="{FF2B5EF4-FFF2-40B4-BE49-F238E27FC236}">
                <a16:creationId xmlns:a16="http://schemas.microsoft.com/office/drawing/2014/main" id="{828EF642-8D26-8B14-AAF2-AFFCA2DDCD35}"/>
              </a:ext>
            </a:extLst>
          </p:cNvPr>
          <p:cNvSpPr txBox="1"/>
          <p:nvPr/>
        </p:nvSpPr>
        <p:spPr>
          <a:xfrm>
            <a:off x="2537717" y="1448656"/>
            <a:ext cx="7161087" cy="2308324"/>
          </a:xfrm>
          <a:prstGeom prst="rect">
            <a:avLst/>
          </a:prstGeom>
          <a:noFill/>
        </p:spPr>
        <p:txBody>
          <a:bodyPr wrap="square" rtlCol="0">
            <a:spAutoFit/>
          </a:bodyPr>
          <a:lstStyle/>
          <a:p>
            <a:pPr marL="342900" indent="-342900">
              <a:buAutoNum type="arabicPeriod"/>
            </a:pPr>
            <a:r>
              <a:rPr lang="en-US" sz="2400" dirty="0">
                <a:solidFill>
                  <a:srgbClr val="0070C0"/>
                </a:solidFill>
              </a:rPr>
              <a:t>Sales Price Worksheet – best used when using one default price list</a:t>
            </a:r>
          </a:p>
          <a:p>
            <a:pPr marL="342900" indent="-342900">
              <a:buAutoNum type="arabicPeriod"/>
            </a:pPr>
            <a:endParaRPr lang="en-US" sz="2400" dirty="0">
              <a:solidFill>
                <a:srgbClr val="0070C0"/>
              </a:solidFill>
            </a:endParaRPr>
          </a:p>
          <a:p>
            <a:pPr marL="342900" indent="-342900">
              <a:buAutoNum type="arabicPeriod"/>
            </a:pPr>
            <a:r>
              <a:rPr lang="en-US" sz="2400" dirty="0">
                <a:solidFill>
                  <a:srgbClr val="0070C0"/>
                </a:solidFill>
              </a:rPr>
              <a:t>New Price List w/ Copy feature</a:t>
            </a:r>
          </a:p>
          <a:p>
            <a:pPr marL="342900" indent="-342900">
              <a:buAutoNum type="arabicPeriod"/>
            </a:pPr>
            <a:endParaRPr lang="en-US" sz="2400" dirty="0">
              <a:solidFill>
                <a:srgbClr val="0070C0"/>
              </a:solidFill>
            </a:endParaRPr>
          </a:p>
          <a:p>
            <a:pPr marL="342900" indent="-342900">
              <a:buAutoNum type="arabicPeriod"/>
            </a:pPr>
            <a:r>
              <a:rPr lang="en-US" sz="2400" dirty="0">
                <a:solidFill>
                  <a:srgbClr val="0070C0"/>
                </a:solidFill>
              </a:rPr>
              <a:t>Edit in Excel</a:t>
            </a:r>
          </a:p>
        </p:txBody>
      </p:sp>
    </p:spTree>
    <p:extLst>
      <p:ext uri="{BB962C8B-B14F-4D97-AF65-F5344CB8AC3E}">
        <p14:creationId xmlns:p14="http://schemas.microsoft.com/office/powerpoint/2010/main" val="943173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4DC76-F854-0ED3-8A2F-BC2D8474DD50}"/>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BBA8B7DB-21F6-ED28-8F6D-6D61AC711E56}"/>
              </a:ext>
            </a:extLst>
          </p:cNvPr>
          <p:cNvSpPr txBox="1">
            <a:spLocks/>
          </p:cNvSpPr>
          <p:nvPr/>
        </p:nvSpPr>
        <p:spPr>
          <a:xfrm>
            <a:off x="360450" y="218179"/>
            <a:ext cx="11381889" cy="880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9C3C9A"/>
                </a:solidFill>
                <a:latin typeface="Open Sans ExtraBold" pitchFamily="2" charset="0"/>
                <a:ea typeface="Open Sans ExtraBold" pitchFamily="2" charset="0"/>
                <a:cs typeface="Open Sans ExtraBold" pitchFamily="2" charset="0"/>
              </a:defRPr>
            </a:lvl1pPr>
          </a:lstStyle>
          <a:p>
            <a:pPr algn="ctr"/>
            <a:r>
              <a:rPr lang="en-US" dirty="0">
                <a:solidFill>
                  <a:srgbClr val="57B535"/>
                </a:solidFill>
                <a:latin typeface="Source Sans Pro"/>
                <a:ea typeface="Source Sans Pro"/>
                <a:cs typeface="Open Sans ExtraBold"/>
              </a:rPr>
              <a:t>Old Sales Price Worksheet</a:t>
            </a:r>
          </a:p>
        </p:txBody>
      </p:sp>
      <p:pic>
        <p:nvPicPr>
          <p:cNvPr id="2" name="Picture 1">
            <a:extLst>
              <a:ext uri="{FF2B5EF4-FFF2-40B4-BE49-F238E27FC236}">
                <a16:creationId xmlns:a16="http://schemas.microsoft.com/office/drawing/2014/main" id="{1D94D041-7107-9202-79DA-6F8A14ED89E7}"/>
              </a:ext>
            </a:extLst>
          </p:cNvPr>
          <p:cNvPicPr>
            <a:picLocks noChangeAspect="1"/>
          </p:cNvPicPr>
          <p:nvPr/>
        </p:nvPicPr>
        <p:blipFill rotWithShape="1">
          <a:blip r:embed="rId2"/>
          <a:srcRect l="5340" t="16699" r="6006"/>
          <a:stretch/>
        </p:blipFill>
        <p:spPr>
          <a:xfrm>
            <a:off x="984093" y="1098223"/>
            <a:ext cx="10134601" cy="3594814"/>
          </a:xfrm>
          <a:prstGeom prst="rect">
            <a:avLst/>
          </a:prstGeom>
          <a:solidFill>
            <a:schemeClr val="tx2"/>
          </a:solidFill>
          <a:ln>
            <a:solidFill>
              <a:schemeClr val="tx2">
                <a:lumMod val="90000"/>
                <a:lumOff val="10000"/>
              </a:schemeClr>
            </a:solidFill>
          </a:ln>
        </p:spPr>
      </p:pic>
      <p:sp>
        <p:nvSpPr>
          <p:cNvPr id="3" name="TextBox 2">
            <a:extLst>
              <a:ext uri="{FF2B5EF4-FFF2-40B4-BE49-F238E27FC236}">
                <a16:creationId xmlns:a16="http://schemas.microsoft.com/office/drawing/2014/main" id="{97461642-B95D-F57D-A511-A14DFCA7C55C}"/>
              </a:ext>
            </a:extLst>
          </p:cNvPr>
          <p:cNvSpPr txBox="1"/>
          <p:nvPr/>
        </p:nvSpPr>
        <p:spPr>
          <a:xfrm>
            <a:off x="1109609" y="4869951"/>
            <a:ext cx="10037852" cy="369332"/>
          </a:xfrm>
          <a:prstGeom prst="rect">
            <a:avLst/>
          </a:prstGeom>
          <a:noFill/>
        </p:spPr>
        <p:txBody>
          <a:bodyPr wrap="square" rtlCol="0">
            <a:spAutoFit/>
          </a:bodyPr>
          <a:lstStyle/>
          <a:p>
            <a:r>
              <a:rPr lang="en-US" dirty="0"/>
              <a:t> Suggest or Copy Lines – apply filters, apply adjustment factor, make changes, implement</a:t>
            </a:r>
          </a:p>
        </p:txBody>
      </p:sp>
    </p:spTree>
    <p:extLst>
      <p:ext uri="{BB962C8B-B14F-4D97-AF65-F5344CB8AC3E}">
        <p14:creationId xmlns:p14="http://schemas.microsoft.com/office/powerpoint/2010/main" val="231168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61B95-2741-0DBF-9DDE-BD76A2AD685B}"/>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9A4698FC-3AD3-5295-AA1B-CEEDAF5B2794}"/>
              </a:ext>
            </a:extLst>
          </p:cNvPr>
          <p:cNvSpPr txBox="1">
            <a:spLocks/>
          </p:cNvSpPr>
          <p:nvPr/>
        </p:nvSpPr>
        <p:spPr>
          <a:xfrm>
            <a:off x="360450" y="218179"/>
            <a:ext cx="11381889" cy="880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9C3C9A"/>
                </a:solidFill>
                <a:latin typeface="Open Sans ExtraBold" pitchFamily="2" charset="0"/>
                <a:ea typeface="Open Sans ExtraBold" pitchFamily="2" charset="0"/>
                <a:cs typeface="Open Sans ExtraBold" pitchFamily="2" charset="0"/>
              </a:defRPr>
            </a:lvl1pPr>
          </a:lstStyle>
          <a:p>
            <a:pPr algn="ctr"/>
            <a:r>
              <a:rPr lang="en-US" dirty="0">
                <a:solidFill>
                  <a:srgbClr val="57B535"/>
                </a:solidFill>
                <a:latin typeface="Source Sans Pro"/>
                <a:ea typeface="Source Sans Pro"/>
                <a:cs typeface="Open Sans ExtraBold"/>
              </a:rPr>
              <a:t>New Sales Prices</a:t>
            </a:r>
          </a:p>
        </p:txBody>
      </p:sp>
      <p:sp>
        <p:nvSpPr>
          <p:cNvPr id="3" name="TextBox 2">
            <a:extLst>
              <a:ext uri="{FF2B5EF4-FFF2-40B4-BE49-F238E27FC236}">
                <a16:creationId xmlns:a16="http://schemas.microsoft.com/office/drawing/2014/main" id="{AF27203F-75D2-1119-A616-B75A1CFF4C3E}"/>
              </a:ext>
            </a:extLst>
          </p:cNvPr>
          <p:cNvSpPr txBox="1"/>
          <p:nvPr/>
        </p:nvSpPr>
        <p:spPr>
          <a:xfrm>
            <a:off x="1704487" y="1098223"/>
            <a:ext cx="10037852" cy="3970318"/>
          </a:xfrm>
          <a:prstGeom prst="rect">
            <a:avLst/>
          </a:prstGeom>
          <a:noFill/>
        </p:spPr>
        <p:txBody>
          <a:bodyPr wrap="square" rtlCol="0">
            <a:spAutoFit/>
          </a:bodyPr>
          <a:lstStyle/>
          <a:p>
            <a:r>
              <a:rPr lang="en-US" dirty="0"/>
              <a:t>Create new price list using ‘copy lines’</a:t>
            </a:r>
          </a:p>
          <a:p>
            <a:pPr marL="800100" lvl="1" indent="-342900">
              <a:buAutoNum type="arabicPeriod"/>
            </a:pPr>
            <a:r>
              <a:rPr lang="en-US" dirty="0"/>
              <a:t>Apply desired filters</a:t>
            </a:r>
          </a:p>
          <a:p>
            <a:pPr marL="800100" lvl="1" indent="-342900">
              <a:buAutoNum type="arabicPeriod"/>
            </a:pPr>
            <a:r>
              <a:rPr lang="en-US" dirty="0"/>
              <a:t>Apply adjustment factor</a:t>
            </a:r>
          </a:p>
          <a:p>
            <a:pPr marL="800100" lvl="1" indent="-342900">
              <a:buAutoNum type="arabicPeriod"/>
            </a:pPr>
            <a:r>
              <a:rPr lang="en-US" dirty="0"/>
              <a:t>Edit as desired / make changes</a:t>
            </a:r>
          </a:p>
          <a:p>
            <a:pPr marL="800100" lvl="1" indent="-342900">
              <a:buAutoNum type="arabicPeriod"/>
            </a:pPr>
            <a:r>
              <a:rPr lang="en-US" dirty="0"/>
              <a:t>Change status from Draft to Active</a:t>
            </a:r>
          </a:p>
          <a:p>
            <a:pPr marL="800100" lvl="1" indent="-342900">
              <a:buAutoNum type="arabicPeriod"/>
            </a:pPr>
            <a:r>
              <a:rPr lang="en-US" dirty="0"/>
              <a:t>Inactivate old price list</a:t>
            </a:r>
          </a:p>
          <a:p>
            <a:pPr marL="800100" lvl="1" indent="-342900">
              <a:buAutoNum type="arabicPeriod"/>
            </a:pPr>
            <a:endParaRPr lang="en-US" dirty="0"/>
          </a:p>
          <a:p>
            <a:pPr marL="800100" lvl="1" indent="-342900">
              <a:buAutoNum type="arabicPeriod"/>
            </a:pPr>
            <a:endParaRPr lang="en-US" dirty="0"/>
          </a:p>
          <a:p>
            <a:r>
              <a:rPr lang="en-US" dirty="0"/>
              <a:t>Very similar to Old Sales Price Worksheet</a:t>
            </a:r>
          </a:p>
          <a:p>
            <a:pPr marL="800100" lvl="1" indent="-342900">
              <a:buAutoNum type="arabicPeriod"/>
            </a:pPr>
            <a:r>
              <a:rPr lang="en-US" dirty="0"/>
              <a:t>Suggest or Copy Lines –</a:t>
            </a:r>
          </a:p>
          <a:p>
            <a:pPr marL="1257300" lvl="2" indent="-342900">
              <a:buAutoNum type="arabicPeriod"/>
            </a:pPr>
            <a:r>
              <a:rPr lang="en-US" dirty="0"/>
              <a:t>Apply filters</a:t>
            </a:r>
          </a:p>
          <a:p>
            <a:pPr marL="1257300" lvl="2" indent="-342900">
              <a:buAutoNum type="arabicPeriod"/>
            </a:pPr>
            <a:r>
              <a:rPr lang="en-US" dirty="0"/>
              <a:t>Apply adjustment factor</a:t>
            </a:r>
          </a:p>
          <a:p>
            <a:pPr marL="1257300" lvl="2" indent="-342900">
              <a:buAutoNum type="arabicPeriod"/>
            </a:pPr>
            <a:r>
              <a:rPr lang="en-US" dirty="0"/>
              <a:t>Make changes</a:t>
            </a:r>
          </a:p>
          <a:p>
            <a:pPr marL="1257300" lvl="2" indent="-342900">
              <a:buAutoNum type="arabicPeriod"/>
            </a:pPr>
            <a:r>
              <a:rPr lang="en-US" dirty="0"/>
              <a:t>Implement</a:t>
            </a:r>
          </a:p>
        </p:txBody>
      </p:sp>
    </p:spTree>
    <p:extLst>
      <p:ext uri="{BB962C8B-B14F-4D97-AF65-F5344CB8AC3E}">
        <p14:creationId xmlns:p14="http://schemas.microsoft.com/office/powerpoint/2010/main" val="75741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22AA-A5C8-DCDE-A99C-863FB72491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A4AECF-7161-01EC-51B3-11C85F36ECFF}"/>
              </a:ext>
            </a:extLst>
          </p:cNvPr>
          <p:cNvSpPr>
            <a:spLocks noGrp="1"/>
          </p:cNvSpPr>
          <p:nvPr>
            <p:ph type="title"/>
          </p:nvPr>
        </p:nvSpPr>
        <p:spPr>
          <a:xfrm>
            <a:off x="405055" y="659910"/>
            <a:ext cx="11381889" cy="880044"/>
          </a:xfrm>
        </p:spPr>
        <p:txBody>
          <a:bodyPr/>
          <a:lstStyle/>
          <a:p>
            <a:pPr algn="ctr"/>
            <a:r>
              <a:rPr lang="en-US" dirty="0"/>
              <a:t>Tip</a:t>
            </a:r>
          </a:p>
        </p:txBody>
      </p:sp>
      <p:sp>
        <p:nvSpPr>
          <p:cNvPr id="5" name="TextBox 4">
            <a:extLst>
              <a:ext uri="{FF2B5EF4-FFF2-40B4-BE49-F238E27FC236}">
                <a16:creationId xmlns:a16="http://schemas.microsoft.com/office/drawing/2014/main" id="{BBA9F86B-72C5-2C7C-D31E-7ECD939103EF}"/>
              </a:ext>
            </a:extLst>
          </p:cNvPr>
          <p:cNvSpPr txBox="1"/>
          <p:nvPr/>
        </p:nvSpPr>
        <p:spPr>
          <a:xfrm>
            <a:off x="1695236" y="1764395"/>
            <a:ext cx="8897419" cy="1101199"/>
          </a:xfrm>
          <a:prstGeom prst="rect">
            <a:avLst/>
          </a:prstGeom>
          <a:noFill/>
        </p:spPr>
        <p:txBody>
          <a:bodyPr wrap="square">
            <a:spAutoFit/>
          </a:bodyPr>
          <a:lstStyle/>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The </a:t>
            </a:r>
            <a:r>
              <a:rPr lang="en-US" sz="2800" u="sng"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Edit in Excel </a:t>
            </a: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action offers a fast way </a:t>
            </a:r>
          </a:p>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to add or update multiple lines. </a:t>
            </a:r>
          </a:p>
        </p:txBody>
      </p:sp>
    </p:spTree>
    <p:extLst>
      <p:ext uri="{BB962C8B-B14F-4D97-AF65-F5344CB8AC3E}">
        <p14:creationId xmlns:p14="http://schemas.microsoft.com/office/powerpoint/2010/main" val="215523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EAEDC-AD23-587C-6A23-92B6BB7EA2D5}"/>
              </a:ext>
            </a:extLst>
          </p:cNvPr>
          <p:cNvSpPr>
            <a:spLocks noGrp="1"/>
          </p:cNvSpPr>
          <p:nvPr>
            <p:ph idx="1"/>
          </p:nvPr>
        </p:nvSpPr>
        <p:spPr/>
        <p:txBody>
          <a:bodyPr vert="horz" lIns="91440" tIns="45720" rIns="91440" bIns="45720" rtlCol="0" anchor="t">
            <a:normAutofit/>
          </a:bodyPr>
          <a:lstStyle/>
          <a:p>
            <a:pPr>
              <a:buNone/>
            </a:pPr>
            <a:endParaRPr lang="en-US" sz="2400" dirty="0">
              <a:latin typeface="Source Sans Pro Light"/>
              <a:ea typeface="Source Sans Pro Light"/>
              <a:cs typeface="Open Sans Light"/>
            </a:endParaRPr>
          </a:p>
          <a:p>
            <a:pPr marL="0" indent="0">
              <a:buNone/>
            </a:pPr>
            <a:endParaRPr lang="en-US" dirty="0"/>
          </a:p>
        </p:txBody>
      </p:sp>
      <p:sp>
        <p:nvSpPr>
          <p:cNvPr id="3" name="Title 2">
            <a:extLst>
              <a:ext uri="{FF2B5EF4-FFF2-40B4-BE49-F238E27FC236}">
                <a16:creationId xmlns:a16="http://schemas.microsoft.com/office/drawing/2014/main" id="{EA86E3A3-35B5-4CBA-E13D-89E4607AEB42}"/>
              </a:ext>
            </a:extLst>
          </p:cNvPr>
          <p:cNvSpPr>
            <a:spLocks noGrp="1"/>
          </p:cNvSpPr>
          <p:nvPr>
            <p:ph type="title"/>
          </p:nvPr>
        </p:nvSpPr>
        <p:spPr/>
        <p:txBody>
          <a:bodyPr/>
          <a:lstStyle/>
          <a:p>
            <a:pPr algn="ctr"/>
            <a:r>
              <a:rPr lang="en-US" dirty="0"/>
              <a:t>Takeaways</a:t>
            </a:r>
          </a:p>
        </p:txBody>
      </p:sp>
      <p:sp>
        <p:nvSpPr>
          <p:cNvPr id="4" name="Content Placeholder 1">
            <a:extLst>
              <a:ext uri="{FF2B5EF4-FFF2-40B4-BE49-F238E27FC236}">
                <a16:creationId xmlns:a16="http://schemas.microsoft.com/office/drawing/2014/main" id="{2F991944-5405-F3AD-90EA-1AAC89CFBD74}"/>
              </a:ext>
            </a:extLst>
          </p:cNvPr>
          <p:cNvSpPr txBox="1">
            <a:spLocks/>
          </p:cNvSpPr>
          <p:nvPr/>
        </p:nvSpPr>
        <p:spPr>
          <a:xfrm>
            <a:off x="1809947" y="1247303"/>
            <a:ext cx="9332536" cy="46067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Once the new sales price experience is enabled, it cannot be disabled</a:t>
            </a:r>
          </a:p>
          <a:p>
            <a:r>
              <a:rPr lang="en-CA" dirty="0"/>
              <a:t>Price lists let you maintain price (or cost) and discount combinations for customers/vendors</a:t>
            </a:r>
          </a:p>
          <a:p>
            <a:r>
              <a:rPr lang="en-CA" dirty="0"/>
              <a:t>A default price list can be defined in: </a:t>
            </a:r>
          </a:p>
          <a:p>
            <a:pPr lvl="1"/>
            <a:r>
              <a:rPr lang="en-CA" dirty="0"/>
              <a:t>Sales and Receivables setup (for sales pricing)</a:t>
            </a:r>
          </a:p>
          <a:p>
            <a:pPr lvl="1"/>
            <a:r>
              <a:rPr lang="en-CA" dirty="0"/>
              <a:t>Purchase and Payables setup (for purchase pricing) </a:t>
            </a:r>
          </a:p>
          <a:p>
            <a:r>
              <a:rPr lang="en-CA" dirty="0"/>
              <a:t>The Pricing Worksheet can:</a:t>
            </a:r>
          </a:p>
          <a:p>
            <a:pPr lvl="1"/>
            <a:r>
              <a:rPr lang="en-CA" dirty="0"/>
              <a:t>Update </a:t>
            </a:r>
            <a:r>
              <a:rPr lang="en-CA" b="1" dirty="0"/>
              <a:t>existing </a:t>
            </a:r>
            <a:r>
              <a:rPr lang="en-CA" dirty="0"/>
              <a:t>price lists</a:t>
            </a:r>
          </a:p>
          <a:p>
            <a:pPr lvl="1"/>
            <a:r>
              <a:rPr lang="en-CA" dirty="0"/>
              <a:t>Add new lines to the </a:t>
            </a:r>
            <a:r>
              <a:rPr lang="en-CA" b="1" dirty="0"/>
              <a:t>default </a:t>
            </a:r>
            <a:r>
              <a:rPr lang="en-CA" dirty="0"/>
              <a:t>price list </a:t>
            </a:r>
          </a:p>
          <a:p>
            <a:endParaRPr lang="en-CA" dirty="0"/>
          </a:p>
        </p:txBody>
      </p:sp>
    </p:spTree>
    <p:extLst>
      <p:ext uri="{BB962C8B-B14F-4D97-AF65-F5344CB8AC3E}">
        <p14:creationId xmlns:p14="http://schemas.microsoft.com/office/powerpoint/2010/main" val="203738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additive="base">
                                        <p:cTn id="3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 calcmode="lin" valueType="num">
                                      <p:cBhvr additive="base">
                                        <p:cTn id="4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4E1922-02B1-5A2D-D14D-06E9A76FCC46}"/>
              </a:ext>
            </a:extLst>
          </p:cNvPr>
          <p:cNvSpPr>
            <a:spLocks noGrp="1"/>
          </p:cNvSpPr>
          <p:nvPr>
            <p:ph type="body" idx="1"/>
          </p:nvPr>
        </p:nvSpPr>
        <p:spPr/>
        <p:txBody>
          <a:bodyPr vert="horz" lIns="91440" tIns="45720" rIns="91440" bIns="45720" rtlCol="0" anchor="ctr">
            <a:noAutofit/>
          </a:bodyPr>
          <a:lstStyle/>
          <a:p>
            <a:pPr>
              <a:spcBef>
                <a:spcPct val="0"/>
              </a:spcBef>
            </a:pPr>
            <a:endParaRPr lang="en-US" sz="2500" dirty="0">
              <a:solidFill>
                <a:srgbClr val="9C3C9A"/>
              </a:solidFill>
              <a:latin typeface="Open Sans ExtraBold"/>
              <a:ea typeface="Open Sans ExtraBold"/>
              <a:cs typeface="Open Sans ExtraBold"/>
            </a:endParaRPr>
          </a:p>
          <a:p>
            <a:pPr>
              <a:spcBef>
                <a:spcPct val="0"/>
              </a:spcBef>
            </a:pPr>
            <a:endParaRPr lang="en-US" sz="7200" dirty="0">
              <a:solidFill>
                <a:srgbClr val="9C3C9A"/>
              </a:solidFill>
              <a:latin typeface="Open Sans ExtraBold"/>
              <a:ea typeface="Open Sans ExtraBold"/>
              <a:cs typeface="Open Sans ExtraBold"/>
            </a:endParaRPr>
          </a:p>
        </p:txBody>
      </p:sp>
      <p:sp>
        <p:nvSpPr>
          <p:cNvPr id="7" name="Title 6">
            <a:extLst>
              <a:ext uri="{FF2B5EF4-FFF2-40B4-BE49-F238E27FC236}">
                <a16:creationId xmlns:a16="http://schemas.microsoft.com/office/drawing/2014/main" id="{3A4E6AEE-2211-044D-84DF-54508008A55E}"/>
              </a:ext>
            </a:extLst>
          </p:cNvPr>
          <p:cNvSpPr>
            <a:spLocks noGrp="1"/>
          </p:cNvSpPr>
          <p:nvPr>
            <p:ph type="title"/>
          </p:nvPr>
        </p:nvSpPr>
        <p:spPr>
          <a:xfrm>
            <a:off x="831850" y="2047451"/>
            <a:ext cx="10515600" cy="1325563"/>
          </a:xfrm>
        </p:spPr>
        <p:txBody>
          <a:bodyPr/>
          <a:lstStyle/>
          <a:p>
            <a:r>
              <a:rPr lang="en-US" dirty="0"/>
              <a:t>Don’t Fear!</a:t>
            </a:r>
            <a:br>
              <a:rPr lang="en-US" dirty="0"/>
            </a:br>
            <a:r>
              <a:rPr lang="en-US" dirty="0"/>
              <a:t>The New Sales </a:t>
            </a:r>
            <a:br>
              <a:rPr lang="en-US" dirty="0"/>
            </a:br>
            <a:r>
              <a:rPr lang="en-US" dirty="0"/>
              <a:t>Price is </a:t>
            </a:r>
            <a:br>
              <a:rPr lang="en-US" dirty="0"/>
            </a:br>
            <a:r>
              <a:rPr lang="en-US" dirty="0"/>
              <a:t>Experience is here!</a:t>
            </a:r>
          </a:p>
        </p:txBody>
      </p:sp>
      <p:pic>
        <p:nvPicPr>
          <p:cNvPr id="2" name="Picture 1" descr="A cartoon of a person in a superhero garment&#10;&#10;AI-generated content may be incorrect.">
            <a:extLst>
              <a:ext uri="{FF2B5EF4-FFF2-40B4-BE49-F238E27FC236}">
                <a16:creationId xmlns:a16="http://schemas.microsoft.com/office/drawing/2014/main" id="{EEAF3407-40DC-BFCC-31E3-C8D590ABD8D7}"/>
              </a:ext>
            </a:extLst>
          </p:cNvPr>
          <p:cNvPicPr>
            <a:picLocks noChangeAspect="1"/>
          </p:cNvPicPr>
          <p:nvPr/>
        </p:nvPicPr>
        <p:blipFill>
          <a:blip r:embed="rId2"/>
          <a:stretch>
            <a:fillRect/>
          </a:stretch>
        </p:blipFill>
        <p:spPr>
          <a:xfrm>
            <a:off x="-559356" y="388729"/>
            <a:ext cx="3713355" cy="3713355"/>
          </a:xfrm>
          <a:prstGeom prst="rect">
            <a:avLst/>
          </a:prstGeom>
        </p:spPr>
      </p:pic>
      <p:pic>
        <p:nvPicPr>
          <p:cNvPr id="3" name="Picture 2" descr="A person in a garment holding a baby&#10;&#10;AI-generated content may be incorrect.">
            <a:extLst>
              <a:ext uri="{FF2B5EF4-FFF2-40B4-BE49-F238E27FC236}">
                <a16:creationId xmlns:a16="http://schemas.microsoft.com/office/drawing/2014/main" id="{3D4FB9D2-69FC-437B-2BF9-C5B31E768A41}"/>
              </a:ext>
            </a:extLst>
          </p:cNvPr>
          <p:cNvPicPr>
            <a:picLocks noChangeAspect="1"/>
          </p:cNvPicPr>
          <p:nvPr/>
        </p:nvPicPr>
        <p:blipFill>
          <a:blip r:embed="rId3"/>
          <a:stretch>
            <a:fillRect/>
          </a:stretch>
        </p:blipFill>
        <p:spPr>
          <a:xfrm>
            <a:off x="8210771" y="0"/>
            <a:ext cx="3919325" cy="3919325"/>
          </a:xfrm>
          <a:prstGeom prst="rect">
            <a:avLst/>
          </a:prstGeom>
        </p:spPr>
      </p:pic>
      <p:pic>
        <p:nvPicPr>
          <p:cNvPr id="4" name="Picture 3" descr="A yellow and blue logo&#10;&#10;AI-generated content may be incorrect.">
            <a:extLst>
              <a:ext uri="{FF2B5EF4-FFF2-40B4-BE49-F238E27FC236}">
                <a16:creationId xmlns:a16="http://schemas.microsoft.com/office/drawing/2014/main" id="{593C91A0-2C26-DB5E-2A4A-0C42B94D168E}"/>
              </a:ext>
            </a:extLst>
          </p:cNvPr>
          <p:cNvPicPr>
            <a:picLocks noChangeAspect="1"/>
          </p:cNvPicPr>
          <p:nvPr/>
        </p:nvPicPr>
        <p:blipFill>
          <a:blip r:embed="rId4">
            <a:alphaModFix amt="20000"/>
          </a:blip>
          <a:stretch>
            <a:fillRect/>
          </a:stretch>
        </p:blipFill>
        <p:spPr>
          <a:xfrm>
            <a:off x="3430316" y="528507"/>
            <a:ext cx="4780455" cy="4780455"/>
          </a:xfrm>
          <a:prstGeom prst="rect">
            <a:avLst/>
          </a:prstGeom>
        </p:spPr>
      </p:pic>
    </p:spTree>
    <p:extLst>
      <p:ext uri="{BB962C8B-B14F-4D97-AF65-F5344CB8AC3E}">
        <p14:creationId xmlns:p14="http://schemas.microsoft.com/office/powerpoint/2010/main" val="3293076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BDFAF-6977-BC3D-E729-F1DDCABAE7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744EBA-9A96-CEE6-8FB5-820CBAAA567A}"/>
              </a:ext>
            </a:extLst>
          </p:cNvPr>
          <p:cNvSpPr>
            <a:spLocks noGrp="1"/>
          </p:cNvSpPr>
          <p:nvPr>
            <p:ph type="title"/>
          </p:nvPr>
        </p:nvSpPr>
        <p:spPr>
          <a:xfrm>
            <a:off x="394316" y="2581178"/>
            <a:ext cx="11381889" cy="880044"/>
          </a:xfrm>
        </p:spPr>
        <p:txBody>
          <a:bodyPr/>
          <a:lstStyle/>
          <a:p>
            <a:endParaRPr lang="en-US" dirty="0"/>
          </a:p>
        </p:txBody>
      </p:sp>
    </p:spTree>
    <p:extLst>
      <p:ext uri="{BB962C8B-B14F-4D97-AF65-F5344CB8AC3E}">
        <p14:creationId xmlns:p14="http://schemas.microsoft.com/office/powerpoint/2010/main" val="212531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9F3A91-4C21-0C94-A916-6D8F4935D57F}"/>
              </a:ext>
            </a:extLst>
          </p:cNvPr>
          <p:cNvSpPr txBox="1"/>
          <p:nvPr/>
        </p:nvSpPr>
        <p:spPr>
          <a:xfrm>
            <a:off x="552450" y="851371"/>
            <a:ext cx="11087100" cy="2577629"/>
          </a:xfrm>
          <a:prstGeom prst="rect">
            <a:avLst/>
          </a:prstGeom>
          <a:noFill/>
        </p:spPr>
        <p:txBody>
          <a:bodyPr wrap="square">
            <a:spAutoFit/>
          </a:bodyPr>
          <a:lstStyle/>
          <a:p>
            <a:pPr algn="l">
              <a:spcBef>
                <a:spcPts val="2400"/>
              </a:spcBef>
              <a:spcAft>
                <a:spcPts val="900"/>
              </a:spcAft>
              <a:buNone/>
            </a:pPr>
            <a:r>
              <a:rPr lang="en-US" b="1" i="0" dirty="0">
                <a:solidFill>
                  <a:srgbClr val="161616"/>
                </a:solidFill>
                <a:effectLst/>
                <a:latin typeface="Segoe UI" panose="020B0502040204020203" pitchFamily="34" charset="0"/>
              </a:rPr>
              <a:t>Best price calculation</a:t>
            </a:r>
          </a:p>
          <a:p>
            <a:pPr algn="l">
              <a:buNone/>
            </a:pPr>
            <a:r>
              <a:rPr lang="en-US" b="0" i="0" dirty="0">
                <a:solidFill>
                  <a:srgbClr val="161616"/>
                </a:solidFill>
                <a:effectLst/>
                <a:latin typeface="Segoe UI" panose="020B0502040204020203" pitchFamily="34" charset="0"/>
              </a:rPr>
              <a:t>After you record special prices and line discounts for sales and purchases, Business Central calculates the best price on sales and purchase documents, and on project and item journal lines.</a:t>
            </a:r>
          </a:p>
          <a:p>
            <a:pPr algn="l">
              <a:buNone/>
            </a:pPr>
            <a:r>
              <a:rPr lang="en-US" b="0" i="0" dirty="0">
                <a:solidFill>
                  <a:srgbClr val="161616"/>
                </a:solidFill>
                <a:effectLst/>
                <a:latin typeface="Segoe UI" panose="020B0502040204020203" pitchFamily="34" charset="0"/>
              </a:rPr>
              <a:t>The best price is the lowest price with the highest line discount allowed on a given date. Business Central calculates best prices when it adds unit prices and the line discount percentages on document and journal lines.</a:t>
            </a:r>
          </a:p>
          <a:p>
            <a:pPr algn="l">
              <a:lnSpc>
                <a:spcPts val="1200"/>
              </a:lnSpc>
              <a:buNone/>
            </a:pPr>
            <a:r>
              <a:rPr lang="en-US" b="1" i="0" dirty="0">
                <a:solidFill>
                  <a:srgbClr val="3B2E58"/>
                </a:solidFill>
                <a:effectLst/>
                <a:latin typeface="Segoe UI" panose="020B0502040204020203" pitchFamily="34" charset="0"/>
              </a:rPr>
              <a:t> Note</a:t>
            </a:r>
          </a:p>
          <a:p>
            <a:pPr algn="l">
              <a:buNone/>
            </a:pPr>
            <a:r>
              <a:rPr lang="en-US" b="0" i="0" dirty="0">
                <a:solidFill>
                  <a:srgbClr val="161616"/>
                </a:solidFill>
                <a:effectLst/>
                <a:latin typeface="Segoe UI" panose="020B0502040204020203" pitchFamily="34" charset="0"/>
              </a:rPr>
              <a:t>The following describes how the best price is calculated for sales. For purchases, the calculation is similar but is based on the available parameters. For example, item discount groups are not supported for purchasing.</a:t>
            </a:r>
          </a:p>
        </p:txBody>
      </p:sp>
    </p:spTree>
    <p:extLst>
      <p:ext uri="{BB962C8B-B14F-4D97-AF65-F5344CB8AC3E}">
        <p14:creationId xmlns:p14="http://schemas.microsoft.com/office/powerpoint/2010/main" val="620653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96597-9479-FA1D-B59B-79370D9AA2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BC02E96-127C-5075-DD75-FD0A4DD62FA0}"/>
              </a:ext>
            </a:extLst>
          </p:cNvPr>
          <p:cNvSpPr txBox="1"/>
          <p:nvPr/>
        </p:nvSpPr>
        <p:spPr>
          <a:xfrm>
            <a:off x="647557" y="569981"/>
            <a:ext cx="11087100" cy="4985980"/>
          </a:xfrm>
          <a:prstGeom prst="rect">
            <a:avLst/>
          </a:prstGeom>
          <a:solidFill>
            <a:schemeClr val="bg1"/>
          </a:solidFill>
        </p:spPr>
        <p:txBody>
          <a:bodyPr wrap="square">
            <a:spAutoFit/>
          </a:bodyPr>
          <a:lstStyle/>
          <a:p>
            <a:pPr algn="l">
              <a:spcBef>
                <a:spcPts val="1200"/>
              </a:spcBef>
              <a:spcAft>
                <a:spcPts val="1200"/>
              </a:spcAft>
              <a:buFont typeface="+mj-lt"/>
              <a:buAutoNum type="arabicPeriod"/>
            </a:pPr>
            <a:r>
              <a:rPr lang="en-US" sz="1600" b="0" i="0" dirty="0">
                <a:solidFill>
                  <a:srgbClr val="161616"/>
                </a:solidFill>
                <a:effectLst/>
                <a:latin typeface="Segoe UI" panose="020B0502040204020203" pitchFamily="34" charset="0"/>
              </a:rPr>
              <a:t>Business Central checks the combination of the bill-to customer and the item and then calculates the applicable unit price and line discount percentage, using the following criteria:</a:t>
            </a:r>
          </a:p>
          <a:p>
            <a:pPr marL="742950" lvl="1" indent="-285750" algn="l">
              <a:buFont typeface="+mj-lt"/>
              <a:buAutoNum type="arabicPeriod"/>
            </a:pPr>
            <a:r>
              <a:rPr lang="en-US" sz="1600" b="0" i="0" dirty="0">
                <a:solidFill>
                  <a:srgbClr val="161616"/>
                </a:solidFill>
                <a:effectLst/>
                <a:latin typeface="Segoe UI" panose="020B0502040204020203" pitchFamily="34" charset="0"/>
              </a:rPr>
              <a:t>Does the customer have a price/discount agreement, or does the customer belong to a group that does?</a:t>
            </a:r>
          </a:p>
          <a:p>
            <a:pPr marL="742950" lvl="1" indent="-285750" algn="l">
              <a:buFont typeface="+mj-lt"/>
              <a:buAutoNum type="arabicPeriod"/>
            </a:pPr>
            <a:r>
              <a:rPr lang="en-US" sz="1600" b="0" i="0" dirty="0">
                <a:solidFill>
                  <a:srgbClr val="161616"/>
                </a:solidFill>
                <a:effectLst/>
                <a:latin typeface="Segoe UI" panose="020B0502040204020203" pitchFamily="34" charset="0"/>
              </a:rPr>
              <a:t>Is the item or the item discount group on the line included in any of these price/discount agreements?</a:t>
            </a:r>
          </a:p>
          <a:p>
            <a:pPr marL="742950" lvl="1" indent="-285750" algn="l">
              <a:buFont typeface="+mj-lt"/>
              <a:buAutoNum type="arabicPeriod"/>
            </a:pPr>
            <a:r>
              <a:rPr lang="en-US" sz="1600" b="0" i="0" dirty="0">
                <a:solidFill>
                  <a:srgbClr val="161616"/>
                </a:solidFill>
                <a:effectLst/>
                <a:latin typeface="Segoe UI" panose="020B0502040204020203" pitchFamily="34" charset="0"/>
              </a:rPr>
              <a:t>Is the date within the starting and ending date of the price/discount agreement? For invoices and credit memos, this is the date in the </a:t>
            </a:r>
            <a:r>
              <a:rPr lang="en-US" sz="1600" b="1" i="0" dirty="0">
                <a:solidFill>
                  <a:srgbClr val="161616"/>
                </a:solidFill>
                <a:effectLst/>
                <a:latin typeface="Segoe UI" panose="020B0502040204020203" pitchFamily="34" charset="0"/>
              </a:rPr>
              <a:t>Posting Date</a:t>
            </a:r>
            <a:r>
              <a:rPr lang="en-US" sz="1600" b="0" i="0" dirty="0">
                <a:solidFill>
                  <a:srgbClr val="161616"/>
                </a:solidFill>
                <a:effectLst/>
                <a:latin typeface="Segoe UI" panose="020B0502040204020203" pitchFamily="34" charset="0"/>
              </a:rPr>
              <a:t> field on the document header. For all other documents, it's the date in the </a:t>
            </a:r>
            <a:r>
              <a:rPr lang="en-US" sz="1600" b="1" i="0" dirty="0">
                <a:solidFill>
                  <a:srgbClr val="161616"/>
                </a:solidFill>
                <a:effectLst/>
                <a:latin typeface="Segoe UI" panose="020B0502040204020203" pitchFamily="34" charset="0"/>
              </a:rPr>
              <a:t>Order Date</a:t>
            </a:r>
            <a:r>
              <a:rPr lang="en-US" sz="1600" b="0" i="0" dirty="0">
                <a:solidFill>
                  <a:srgbClr val="161616"/>
                </a:solidFill>
                <a:effectLst/>
                <a:latin typeface="Segoe UI" panose="020B0502040204020203" pitchFamily="34" charset="0"/>
              </a:rPr>
              <a:t> field on their headers.</a:t>
            </a:r>
          </a:p>
          <a:p>
            <a:pPr marL="742950" lvl="1" indent="-285750" algn="l">
              <a:buFont typeface="+mj-lt"/>
              <a:buAutoNum type="arabicPeriod"/>
            </a:pPr>
            <a:r>
              <a:rPr lang="en-US" sz="1600" b="0" i="0" dirty="0">
                <a:solidFill>
                  <a:srgbClr val="161616"/>
                </a:solidFill>
                <a:effectLst/>
                <a:latin typeface="Segoe UI" panose="020B0502040204020203" pitchFamily="34" charset="0"/>
              </a:rPr>
              <a:t>Is a unit of measure code specified? If so, Business Central checks for prices/discounts with the same unit of measure code, and prices/discounts with no unit of measure code.</a:t>
            </a:r>
          </a:p>
          <a:p>
            <a:pPr algn="l">
              <a:spcBef>
                <a:spcPts val="1200"/>
              </a:spcBef>
              <a:spcAft>
                <a:spcPts val="1200"/>
              </a:spcAft>
              <a:buFont typeface="+mj-lt"/>
              <a:buAutoNum type="arabicPeriod"/>
            </a:pPr>
            <a:r>
              <a:rPr lang="en-US" sz="1600" b="0" i="0" dirty="0">
                <a:solidFill>
                  <a:srgbClr val="161616"/>
                </a:solidFill>
                <a:effectLst/>
                <a:latin typeface="Segoe UI" panose="020B0502040204020203" pitchFamily="34" charset="0"/>
              </a:rPr>
              <a:t>Business Central checks whether any price/discount agreements apply to information on the document or journal line. It then inserts the applicable unit price and line discount percentage using the following criteria:</a:t>
            </a:r>
          </a:p>
          <a:p>
            <a:pPr marL="742950" lvl="1" indent="-285750" algn="l">
              <a:buFont typeface="+mj-lt"/>
              <a:buAutoNum type="arabicPeriod"/>
            </a:pPr>
            <a:r>
              <a:rPr lang="en-US" sz="1600" b="0" i="0" dirty="0">
                <a:solidFill>
                  <a:srgbClr val="161616"/>
                </a:solidFill>
                <a:effectLst/>
                <a:latin typeface="Segoe UI" panose="020B0502040204020203" pitchFamily="34" charset="0"/>
              </a:rPr>
              <a:t>Is there a minimum quantity requirement in the price/discount agreement that is fulfilled?</a:t>
            </a:r>
          </a:p>
          <a:p>
            <a:pPr marL="742950" lvl="1" indent="-285750" algn="l">
              <a:buFont typeface="+mj-lt"/>
              <a:buAutoNum type="arabicPeriod"/>
            </a:pPr>
            <a:r>
              <a:rPr lang="en-US" sz="1600" b="0" i="0" dirty="0">
                <a:solidFill>
                  <a:srgbClr val="161616"/>
                </a:solidFill>
                <a:effectLst/>
                <a:latin typeface="Segoe UI" panose="020B0502040204020203" pitchFamily="34" charset="0"/>
              </a:rPr>
              <a:t>Is there a currency requirement in the price/discount agreement that is fulfilled? If so, the lowest price and the highest line discount for that currency are inserted, even if local currency would provide a better price. If there's no price/discount agreement for the specified currency code, Business Central inserts the lowest price and the highest line discount in your local currency.</a:t>
            </a:r>
          </a:p>
          <a:p>
            <a:pPr algn="l"/>
            <a:r>
              <a:rPr lang="en-US" sz="1600" b="0" i="0" dirty="0">
                <a:solidFill>
                  <a:srgbClr val="161616"/>
                </a:solidFill>
                <a:effectLst/>
                <a:latin typeface="Segoe UI" panose="020B0502040204020203" pitchFamily="34" charset="0"/>
              </a:rPr>
              <a:t>If no special price can be calculated for the item on the line, then either the last direct cost or the unit price from the item card is inserted.</a:t>
            </a:r>
          </a:p>
        </p:txBody>
      </p:sp>
    </p:spTree>
    <p:extLst>
      <p:ext uri="{BB962C8B-B14F-4D97-AF65-F5344CB8AC3E}">
        <p14:creationId xmlns:p14="http://schemas.microsoft.com/office/powerpoint/2010/main" val="2567032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3"/>
          <a:stretch>
            <a:fillRect/>
          </a:stretch>
        </p:blipFill>
        <p:spPr>
          <a:xfrm>
            <a:off x="2209800" y="1243013"/>
            <a:ext cx="7772400" cy="4371975"/>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DABB2EB3-7A81-92B5-30B2-C58637BC9352}"/>
              </a:ext>
            </a:extLst>
          </p:cNvPr>
          <p:cNvSpPr/>
          <p:nvPr/>
        </p:nvSpPr>
        <p:spPr>
          <a:xfrm>
            <a:off x="0" y="0"/>
            <a:ext cx="12192000" cy="77585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B7F681-2026-92D3-38C4-F614C56D7550}"/>
              </a:ext>
            </a:extLst>
          </p:cNvPr>
          <p:cNvSpPr txBox="1"/>
          <p:nvPr/>
        </p:nvSpPr>
        <p:spPr>
          <a:xfrm>
            <a:off x="1489434" y="49233"/>
            <a:ext cx="10663513" cy="646331"/>
          </a:xfrm>
          <a:prstGeom prst="rect">
            <a:avLst/>
          </a:prstGeom>
          <a:noFill/>
        </p:spPr>
        <p:txBody>
          <a:bodyPr wrap="square" rtlCol="0">
            <a:spAutoFit/>
          </a:bodyPr>
          <a:lstStyle/>
          <a:p>
            <a:pPr algn="r" rtl="0" fontAlgn="base"/>
            <a:r>
              <a:rPr lang="en-US" b="1" i="0" u="none" strike="noStrike" dirty="0">
                <a:solidFill>
                  <a:schemeClr val="bg1"/>
                </a:solidFill>
                <a:effectLst/>
                <a:latin typeface="Open Sans Extrabold" pitchFamily="2" charset="0"/>
              </a:rPr>
              <a:t>THE ELEMENTS AND BACKGROUNDS ON THE FOLLOWING PAGES CAN BE COPIED AND PASTED INTO YOUR SLIDES.</a:t>
            </a:r>
            <a:r>
              <a:rPr lang="en-US" b="0" i="0" u="none" strike="noStrike" dirty="0">
                <a:solidFill>
                  <a:schemeClr val="bg1"/>
                </a:solidFill>
                <a:effectLst/>
                <a:latin typeface="Open Sans Extrabold" pitchFamily="2" charset="0"/>
              </a:rPr>
              <a:t>​</a:t>
            </a:r>
            <a:r>
              <a:rPr lang="en-US" dirty="0">
                <a:solidFill>
                  <a:schemeClr val="bg1"/>
                </a:solidFill>
                <a:latin typeface="Segoe UI" panose="020B0502040204020203" pitchFamily="34" charset="0"/>
              </a:rPr>
              <a:t> </a:t>
            </a:r>
            <a:r>
              <a:rPr lang="en-US" b="1" i="0" u="none" strike="noStrike" dirty="0">
                <a:solidFill>
                  <a:schemeClr val="bg1"/>
                </a:solidFill>
                <a:effectLst/>
                <a:latin typeface="Open Sans Extrabold" pitchFamily="2" charset="0"/>
              </a:rPr>
              <a:t>VISIT </a:t>
            </a:r>
            <a:r>
              <a:rPr lang="en-US" i="0" u="sng"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DYNAMICSCON.COM</a:t>
            </a:r>
            <a:r>
              <a:rPr lang="en-US" i="0"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 </a:t>
            </a:r>
            <a:r>
              <a:rPr lang="en-US" b="1" i="0" u="none" strike="noStrike" dirty="0">
                <a:solidFill>
                  <a:schemeClr val="bg1"/>
                </a:solidFill>
                <a:effectLst/>
                <a:latin typeface="Open Sans Extrabold" pitchFamily="2" charset="0"/>
              </a:rPr>
              <a:t>TO DOWNLOAD MORE</a:t>
            </a:r>
            <a:r>
              <a:rPr lang="en-US" sz="1200" b="1" i="0" u="none" strike="noStrike" dirty="0">
                <a:solidFill>
                  <a:srgbClr val="3B4598"/>
                </a:solidFill>
                <a:effectLst/>
                <a:latin typeface="Open Sans Extrabold" pitchFamily="2" charset="0"/>
              </a:rPr>
              <a:t>.</a:t>
            </a:r>
            <a:endParaRPr lang="en-US" sz="1200" b="0" i="0" u="none" strike="noStrike" dirty="0">
              <a:solidFill>
                <a:srgbClr val="3B4598"/>
              </a:solidFill>
              <a:effectLst/>
              <a:latin typeface="Segoe UI" panose="020B0502040204020203" pitchFamily="34" charset="0"/>
            </a:endParaRPr>
          </a:p>
        </p:txBody>
      </p:sp>
    </p:spTree>
    <p:extLst>
      <p:ext uri="{BB962C8B-B14F-4D97-AF65-F5344CB8AC3E}">
        <p14:creationId xmlns:p14="http://schemas.microsoft.com/office/powerpoint/2010/main" val="983662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nch in front of a city&#10;&#10;AI-generated content may be incorrect.">
            <a:extLst>
              <a:ext uri="{FF2B5EF4-FFF2-40B4-BE49-F238E27FC236}">
                <a16:creationId xmlns:a16="http://schemas.microsoft.com/office/drawing/2014/main" id="{747EF6E4-E7DA-DE4D-6F15-5B7EED2BB697}"/>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artoon of a firefighter&#10;&#10;AI-generated content may be incorrect.">
            <a:extLst>
              <a:ext uri="{FF2B5EF4-FFF2-40B4-BE49-F238E27FC236}">
                <a16:creationId xmlns:a16="http://schemas.microsoft.com/office/drawing/2014/main" id="{971AA20B-F814-9673-9CFB-A037B25A6D11}"/>
              </a:ext>
            </a:extLst>
          </p:cNvPr>
          <p:cNvPicPr>
            <a:picLocks noChangeAspect="1"/>
          </p:cNvPicPr>
          <p:nvPr/>
        </p:nvPicPr>
        <p:blipFill>
          <a:blip r:embed="rId3"/>
          <a:stretch>
            <a:fillRect/>
          </a:stretch>
        </p:blipFill>
        <p:spPr>
          <a:xfrm>
            <a:off x="-381001" y="3789217"/>
            <a:ext cx="2182092" cy="2182092"/>
          </a:xfrm>
          <a:prstGeom prst="rect">
            <a:avLst/>
          </a:prstGeom>
        </p:spPr>
      </p:pic>
      <p:pic>
        <p:nvPicPr>
          <p:cNvPr id="11" name="Picture 10" descr="A cartoon of a person in a superhero garment&#10;&#10;AI-generated content may be incorrect.">
            <a:extLst>
              <a:ext uri="{FF2B5EF4-FFF2-40B4-BE49-F238E27FC236}">
                <a16:creationId xmlns:a16="http://schemas.microsoft.com/office/drawing/2014/main" id="{47E1CC59-42C0-2AAB-18C7-273EDA7A77F4}"/>
              </a:ext>
            </a:extLst>
          </p:cNvPr>
          <p:cNvPicPr>
            <a:picLocks noChangeAspect="1"/>
          </p:cNvPicPr>
          <p:nvPr/>
        </p:nvPicPr>
        <p:blipFill>
          <a:blip r:embed="rId4"/>
          <a:stretch>
            <a:fillRect/>
          </a:stretch>
        </p:blipFill>
        <p:spPr>
          <a:xfrm>
            <a:off x="653474" y="3953885"/>
            <a:ext cx="1997363" cy="1997363"/>
          </a:xfrm>
          <a:prstGeom prst="rect">
            <a:avLst/>
          </a:prstGeom>
        </p:spPr>
      </p:pic>
      <p:pic>
        <p:nvPicPr>
          <p:cNvPr id="13" name="Picture 12">
            <a:extLst>
              <a:ext uri="{FF2B5EF4-FFF2-40B4-BE49-F238E27FC236}">
                <a16:creationId xmlns:a16="http://schemas.microsoft.com/office/drawing/2014/main" id="{0C379DD3-545E-B32B-F0F7-20FEFE54D17B}"/>
              </a:ext>
            </a:extLst>
          </p:cNvPr>
          <p:cNvPicPr>
            <a:picLocks noChangeAspect="1"/>
          </p:cNvPicPr>
          <p:nvPr/>
        </p:nvPicPr>
        <p:blipFill>
          <a:blip r:embed="rId5"/>
          <a:stretch>
            <a:fillRect/>
          </a:stretch>
        </p:blipFill>
        <p:spPr>
          <a:xfrm>
            <a:off x="1415469" y="3789217"/>
            <a:ext cx="2182092" cy="2182092"/>
          </a:xfrm>
          <a:prstGeom prst="rect">
            <a:avLst/>
          </a:prstGeom>
        </p:spPr>
      </p:pic>
      <p:pic>
        <p:nvPicPr>
          <p:cNvPr id="15" name="Picture 14" descr="A person in a garment holding a baby&#10;&#10;AI-generated content may be incorrect.">
            <a:extLst>
              <a:ext uri="{FF2B5EF4-FFF2-40B4-BE49-F238E27FC236}">
                <a16:creationId xmlns:a16="http://schemas.microsoft.com/office/drawing/2014/main" id="{0D00E7AC-25CA-E5B3-2E0B-69BBE7E64BF3}"/>
              </a:ext>
            </a:extLst>
          </p:cNvPr>
          <p:cNvPicPr>
            <a:picLocks noChangeAspect="1"/>
          </p:cNvPicPr>
          <p:nvPr/>
        </p:nvPicPr>
        <p:blipFill>
          <a:blip r:embed="rId6"/>
          <a:stretch>
            <a:fillRect/>
          </a:stretch>
        </p:blipFill>
        <p:spPr>
          <a:xfrm>
            <a:off x="2292924" y="3544599"/>
            <a:ext cx="2075872" cy="2075872"/>
          </a:xfrm>
          <a:prstGeom prst="rect">
            <a:avLst/>
          </a:prstGeom>
        </p:spPr>
      </p:pic>
      <p:pic>
        <p:nvPicPr>
          <p:cNvPr id="17" name="Picture 16" descr="A cartoon of a doctor&#10;&#10;AI-generated content may be incorrect.">
            <a:extLst>
              <a:ext uri="{FF2B5EF4-FFF2-40B4-BE49-F238E27FC236}">
                <a16:creationId xmlns:a16="http://schemas.microsoft.com/office/drawing/2014/main" id="{354AB446-0DFA-2A1F-1477-B1533101BA94}"/>
              </a:ext>
            </a:extLst>
          </p:cNvPr>
          <p:cNvPicPr>
            <a:picLocks noChangeAspect="1"/>
          </p:cNvPicPr>
          <p:nvPr/>
        </p:nvPicPr>
        <p:blipFill>
          <a:blip r:embed="rId7"/>
          <a:stretch>
            <a:fillRect/>
          </a:stretch>
        </p:blipFill>
        <p:spPr>
          <a:xfrm>
            <a:off x="3499497" y="3953885"/>
            <a:ext cx="1951037" cy="1951037"/>
          </a:xfrm>
          <a:prstGeom prst="rect">
            <a:avLst/>
          </a:prstGeom>
        </p:spPr>
      </p:pic>
      <p:pic>
        <p:nvPicPr>
          <p:cNvPr id="19" name="Picture 18" descr="A person in a helmet and a hard hat holding a toolbox&#10;&#10;AI-generated content may be incorrect.">
            <a:extLst>
              <a:ext uri="{FF2B5EF4-FFF2-40B4-BE49-F238E27FC236}">
                <a16:creationId xmlns:a16="http://schemas.microsoft.com/office/drawing/2014/main" id="{F64FD698-63EB-D51C-89FD-6CC997054DAC}"/>
              </a:ext>
            </a:extLst>
          </p:cNvPr>
          <p:cNvPicPr>
            <a:picLocks noChangeAspect="1"/>
          </p:cNvPicPr>
          <p:nvPr/>
        </p:nvPicPr>
        <p:blipFill>
          <a:blip r:embed="rId8"/>
          <a:stretch>
            <a:fillRect/>
          </a:stretch>
        </p:blipFill>
        <p:spPr>
          <a:xfrm>
            <a:off x="4338238" y="3722830"/>
            <a:ext cx="2182092" cy="2182092"/>
          </a:xfrm>
          <a:prstGeom prst="rect">
            <a:avLst/>
          </a:prstGeom>
        </p:spPr>
      </p:pic>
      <p:pic>
        <p:nvPicPr>
          <p:cNvPr id="21" name="Picture 20" descr="A bird with a colorful neck&#10;&#10;AI-generated content may be incorrect.">
            <a:extLst>
              <a:ext uri="{FF2B5EF4-FFF2-40B4-BE49-F238E27FC236}">
                <a16:creationId xmlns:a16="http://schemas.microsoft.com/office/drawing/2014/main" id="{2FB8082E-4B04-7F98-B639-7D1402B75475}"/>
              </a:ext>
            </a:extLst>
          </p:cNvPr>
          <p:cNvPicPr>
            <a:picLocks noChangeAspect="1"/>
          </p:cNvPicPr>
          <p:nvPr/>
        </p:nvPicPr>
        <p:blipFill>
          <a:blip r:embed="rId9"/>
          <a:stretch>
            <a:fillRect/>
          </a:stretch>
        </p:blipFill>
        <p:spPr>
          <a:xfrm>
            <a:off x="10943670" y="5119255"/>
            <a:ext cx="852053" cy="852053"/>
          </a:xfrm>
          <a:prstGeom prst="rect">
            <a:avLst/>
          </a:prstGeom>
        </p:spPr>
      </p:pic>
      <p:pic>
        <p:nvPicPr>
          <p:cNvPr id="22" name="Picture 21" descr="A white circle with a pink border&#10;&#10;AI-generated content may be incorrect.">
            <a:extLst>
              <a:ext uri="{FF2B5EF4-FFF2-40B4-BE49-F238E27FC236}">
                <a16:creationId xmlns:a16="http://schemas.microsoft.com/office/drawing/2014/main" id="{002679B6-8FE6-5A96-A30C-C1F5056992EA}"/>
              </a:ext>
            </a:extLst>
          </p:cNvPr>
          <p:cNvPicPr>
            <a:picLocks noChangeAspect="1"/>
          </p:cNvPicPr>
          <p:nvPr/>
        </p:nvPicPr>
        <p:blipFill>
          <a:blip r:embed="rId10"/>
          <a:stretch>
            <a:fillRect/>
          </a:stretch>
        </p:blipFill>
        <p:spPr>
          <a:xfrm flipH="1">
            <a:off x="10246935" y="2089610"/>
            <a:ext cx="2418425" cy="2418425"/>
          </a:xfrm>
          <a:prstGeom prst="rect">
            <a:avLst/>
          </a:prstGeom>
          <a:ln>
            <a:noFill/>
          </a:ln>
        </p:spPr>
      </p:pic>
      <p:pic>
        <p:nvPicPr>
          <p:cNvPr id="24" name="Picture 23" descr="A cartoon of a person holding a white rectangular sign&#10;&#10;AI-generated content may be incorrect.">
            <a:extLst>
              <a:ext uri="{FF2B5EF4-FFF2-40B4-BE49-F238E27FC236}">
                <a16:creationId xmlns:a16="http://schemas.microsoft.com/office/drawing/2014/main" id="{735C772A-DD20-F5DD-AF74-846BE201D938}"/>
              </a:ext>
            </a:extLst>
          </p:cNvPr>
          <p:cNvPicPr>
            <a:picLocks noChangeAspect="1"/>
          </p:cNvPicPr>
          <p:nvPr/>
        </p:nvPicPr>
        <p:blipFill>
          <a:blip r:embed="rId11"/>
          <a:stretch>
            <a:fillRect/>
          </a:stretch>
        </p:blipFill>
        <p:spPr>
          <a:xfrm>
            <a:off x="6520330" y="3764842"/>
            <a:ext cx="5294206" cy="2977991"/>
          </a:xfrm>
          <a:prstGeom prst="rect">
            <a:avLst/>
          </a:prstGeom>
        </p:spPr>
      </p:pic>
      <p:pic>
        <p:nvPicPr>
          <p:cNvPr id="27" name="Picture 26">
            <a:extLst>
              <a:ext uri="{FF2B5EF4-FFF2-40B4-BE49-F238E27FC236}">
                <a16:creationId xmlns:a16="http://schemas.microsoft.com/office/drawing/2014/main" id="{D637BEEB-C645-058E-4658-BF75302E1F02}"/>
              </a:ext>
            </a:extLst>
          </p:cNvPr>
          <p:cNvPicPr>
            <a:picLocks noChangeAspect="1"/>
          </p:cNvPicPr>
          <p:nvPr/>
        </p:nvPicPr>
        <p:blipFill>
          <a:blip r:embed="rId12"/>
          <a:stretch>
            <a:fillRect/>
          </a:stretch>
        </p:blipFill>
        <p:spPr>
          <a:xfrm>
            <a:off x="0" y="783603"/>
            <a:ext cx="7772386" cy="599721"/>
          </a:xfrm>
          <a:prstGeom prst="rect">
            <a:avLst/>
          </a:prstGeom>
        </p:spPr>
      </p:pic>
    </p:spTree>
    <p:extLst>
      <p:ext uri="{BB962C8B-B14F-4D97-AF65-F5344CB8AC3E}">
        <p14:creationId xmlns:p14="http://schemas.microsoft.com/office/powerpoint/2010/main" val="397742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ty skyline with buildings in the background&#10;&#10;AI-generated content may be incorrect.">
            <a:extLst>
              <a:ext uri="{FF2B5EF4-FFF2-40B4-BE49-F238E27FC236}">
                <a16:creationId xmlns:a16="http://schemas.microsoft.com/office/drawing/2014/main" id="{969D10E3-39F7-96C2-7E82-B90C35F0EF42}"/>
              </a:ext>
            </a:extLst>
          </p:cNvPr>
          <p:cNvPicPr>
            <a:picLocks noChangeAspect="1"/>
          </p:cNvPicPr>
          <p:nvPr/>
        </p:nvPicPr>
        <p:blipFill>
          <a:blip r:embed="rId2"/>
          <a:stretch>
            <a:fillRect/>
          </a:stretch>
        </p:blipFill>
        <p:spPr>
          <a:xfrm>
            <a:off x="0" y="1785"/>
            <a:ext cx="12192000" cy="6854430"/>
          </a:xfrm>
          <a:prstGeom prst="rect">
            <a:avLst/>
          </a:prstGeom>
        </p:spPr>
      </p:pic>
      <p:pic>
        <p:nvPicPr>
          <p:cNvPr id="11" name="Picture 10" descr="A water fountain with jets of water&#10;&#10;AI-generated content may be incorrect.">
            <a:extLst>
              <a:ext uri="{FF2B5EF4-FFF2-40B4-BE49-F238E27FC236}">
                <a16:creationId xmlns:a16="http://schemas.microsoft.com/office/drawing/2014/main" id="{544CEE20-3B7B-4AEE-5645-89A2A7459F82}"/>
              </a:ext>
            </a:extLst>
          </p:cNvPr>
          <p:cNvPicPr>
            <a:picLocks noChangeAspect="1"/>
          </p:cNvPicPr>
          <p:nvPr/>
        </p:nvPicPr>
        <p:blipFill>
          <a:blip r:embed="rId3"/>
          <a:stretch>
            <a:fillRect/>
          </a:stretch>
        </p:blipFill>
        <p:spPr>
          <a:xfrm>
            <a:off x="91209" y="3807691"/>
            <a:ext cx="2717800" cy="2717800"/>
          </a:xfrm>
          <a:prstGeom prst="rect">
            <a:avLst/>
          </a:prstGeom>
        </p:spPr>
      </p:pic>
      <p:pic>
        <p:nvPicPr>
          <p:cNvPr id="13" name="Picture 12" descr="A blue bus with a white banner&#10;&#10;AI-generated content may be incorrect.">
            <a:extLst>
              <a:ext uri="{FF2B5EF4-FFF2-40B4-BE49-F238E27FC236}">
                <a16:creationId xmlns:a16="http://schemas.microsoft.com/office/drawing/2014/main" id="{FE5BD01E-397B-292B-7A91-D18052B02110}"/>
              </a:ext>
            </a:extLst>
          </p:cNvPr>
          <p:cNvPicPr>
            <a:picLocks noChangeAspect="1"/>
          </p:cNvPicPr>
          <p:nvPr/>
        </p:nvPicPr>
        <p:blipFill>
          <a:blip r:embed="rId4"/>
          <a:srcRect t="29192" b="31179"/>
          <a:stretch/>
        </p:blipFill>
        <p:spPr>
          <a:xfrm>
            <a:off x="7339150" y="-1506336"/>
            <a:ext cx="4850246" cy="1922134"/>
          </a:xfrm>
          <a:prstGeom prst="rect">
            <a:avLst/>
          </a:prstGeom>
        </p:spPr>
      </p:pic>
      <p:pic>
        <p:nvPicPr>
          <p:cNvPr id="15" name="Picture 14" descr="A white and green arch&#10;&#10;AI-generated content may be incorrect.">
            <a:extLst>
              <a:ext uri="{FF2B5EF4-FFF2-40B4-BE49-F238E27FC236}">
                <a16:creationId xmlns:a16="http://schemas.microsoft.com/office/drawing/2014/main" id="{B54A8BFD-E1D4-51A7-3598-2A453E70FA13}"/>
              </a:ext>
            </a:extLst>
          </p:cNvPr>
          <p:cNvPicPr>
            <a:picLocks noChangeAspect="1"/>
          </p:cNvPicPr>
          <p:nvPr/>
        </p:nvPicPr>
        <p:blipFill>
          <a:blip r:embed="rId5"/>
          <a:stretch>
            <a:fillRect/>
          </a:stretch>
        </p:blipFill>
        <p:spPr>
          <a:xfrm>
            <a:off x="3973746" y="4525683"/>
            <a:ext cx="1796608" cy="1796608"/>
          </a:xfrm>
          <a:prstGeom prst="rect">
            <a:avLst/>
          </a:prstGeom>
        </p:spPr>
      </p:pic>
      <p:pic>
        <p:nvPicPr>
          <p:cNvPr id="19" name="Picture 18" descr="A white rectangular object with blue frame&#10;&#10;AI-generated content may be incorrect.">
            <a:extLst>
              <a:ext uri="{FF2B5EF4-FFF2-40B4-BE49-F238E27FC236}">
                <a16:creationId xmlns:a16="http://schemas.microsoft.com/office/drawing/2014/main" id="{68380C41-FBE4-1D12-E56D-AA65E1D16C51}"/>
              </a:ext>
            </a:extLst>
          </p:cNvPr>
          <p:cNvPicPr>
            <a:picLocks noChangeAspect="1"/>
          </p:cNvPicPr>
          <p:nvPr/>
        </p:nvPicPr>
        <p:blipFill>
          <a:blip r:embed="rId6"/>
          <a:stretch>
            <a:fillRect/>
          </a:stretch>
        </p:blipFill>
        <p:spPr>
          <a:xfrm>
            <a:off x="5333566" y="4454813"/>
            <a:ext cx="1993032" cy="1993032"/>
          </a:xfrm>
          <a:prstGeom prst="rect">
            <a:avLst/>
          </a:prstGeom>
        </p:spPr>
      </p:pic>
      <p:pic>
        <p:nvPicPr>
          <p:cNvPr id="21" name="Picture 20" descr="A cartoon of a person holding a sign&#10;&#10;AI-generated content may be incorrect.">
            <a:extLst>
              <a:ext uri="{FF2B5EF4-FFF2-40B4-BE49-F238E27FC236}">
                <a16:creationId xmlns:a16="http://schemas.microsoft.com/office/drawing/2014/main" id="{777828D0-5137-1541-1E7A-6120DDA4D20A}"/>
              </a:ext>
            </a:extLst>
          </p:cNvPr>
          <p:cNvPicPr>
            <a:picLocks noChangeAspect="1"/>
          </p:cNvPicPr>
          <p:nvPr/>
        </p:nvPicPr>
        <p:blipFill>
          <a:blip r:embed="rId7"/>
          <a:stretch>
            <a:fillRect/>
          </a:stretch>
        </p:blipFill>
        <p:spPr>
          <a:xfrm>
            <a:off x="2479669" y="4740279"/>
            <a:ext cx="1993032" cy="1993032"/>
          </a:xfrm>
          <a:prstGeom prst="rect">
            <a:avLst/>
          </a:prstGeom>
        </p:spPr>
      </p:pic>
      <p:pic>
        <p:nvPicPr>
          <p:cNvPr id="24" name="Picture 23">
            <a:extLst>
              <a:ext uri="{FF2B5EF4-FFF2-40B4-BE49-F238E27FC236}">
                <a16:creationId xmlns:a16="http://schemas.microsoft.com/office/drawing/2014/main" id="{2D426F3E-081D-A4D0-FD95-3274845911C9}"/>
              </a:ext>
            </a:extLst>
          </p:cNvPr>
          <p:cNvPicPr>
            <a:picLocks noChangeAspect="1"/>
          </p:cNvPicPr>
          <p:nvPr/>
        </p:nvPicPr>
        <p:blipFill>
          <a:blip r:embed="rId8"/>
          <a:stretch>
            <a:fillRect/>
          </a:stretch>
        </p:blipFill>
        <p:spPr>
          <a:xfrm>
            <a:off x="-262376" y="1679844"/>
            <a:ext cx="5674886" cy="437877"/>
          </a:xfrm>
          <a:prstGeom prst="rect">
            <a:avLst/>
          </a:prstGeom>
        </p:spPr>
      </p:pic>
    </p:spTree>
    <p:extLst>
      <p:ext uri="{BB962C8B-B14F-4D97-AF65-F5344CB8AC3E}">
        <p14:creationId xmlns:p14="http://schemas.microsoft.com/office/powerpoint/2010/main" val="174271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4"/>
          <a:stretch>
            <a:fillRect/>
          </a:stretch>
        </p:blipFill>
        <p:spPr>
          <a:xfrm>
            <a:off x="-136070" y="2965706"/>
            <a:ext cx="4359277" cy="4359277"/>
          </a:xfrm>
          <a:prstGeom prst="rect">
            <a:avLst/>
          </a:prstGeom>
        </p:spPr>
      </p:pic>
    </p:spTree>
    <p:extLst>
      <p:ext uri="{BB962C8B-B14F-4D97-AF65-F5344CB8AC3E}">
        <p14:creationId xmlns:p14="http://schemas.microsoft.com/office/powerpoint/2010/main" val="1538760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 with sailboats and a ship&#10;&#10;AI-generated content may be incorrect.">
            <a:extLst>
              <a:ext uri="{FF2B5EF4-FFF2-40B4-BE49-F238E27FC236}">
                <a16:creationId xmlns:a16="http://schemas.microsoft.com/office/drawing/2014/main" id="{90B93B4E-ADA9-E35B-8F47-AAE5FD1B658B}"/>
              </a:ext>
            </a:extLst>
          </p:cNvPr>
          <p:cNvPicPr>
            <a:picLocks noChangeAspect="1"/>
          </p:cNvPicPr>
          <p:nvPr/>
        </p:nvPicPr>
        <p:blipFill>
          <a:blip r:embed="rId2"/>
          <a:stretch>
            <a:fillRect/>
          </a:stretch>
        </p:blipFill>
        <p:spPr>
          <a:xfrm>
            <a:off x="5638" y="0"/>
            <a:ext cx="12180725" cy="6858000"/>
          </a:xfrm>
          <a:prstGeom prst="rect">
            <a:avLst/>
          </a:prstGeom>
        </p:spPr>
      </p:pic>
      <p:pic>
        <p:nvPicPr>
          <p:cNvPr id="4" name="Picture 3" descr="A yellow and blue logo&#10;&#10;AI-generated content may be incorrect.">
            <a:extLst>
              <a:ext uri="{FF2B5EF4-FFF2-40B4-BE49-F238E27FC236}">
                <a16:creationId xmlns:a16="http://schemas.microsoft.com/office/drawing/2014/main" id="{BBC08F89-5170-E3B6-4C27-3CCC2B2B8619}"/>
              </a:ext>
            </a:extLst>
          </p:cNvPr>
          <p:cNvPicPr>
            <a:picLocks noChangeAspect="1"/>
          </p:cNvPicPr>
          <p:nvPr/>
        </p:nvPicPr>
        <p:blipFill>
          <a:blip r:embed="rId3"/>
          <a:stretch>
            <a:fillRect/>
          </a:stretch>
        </p:blipFill>
        <p:spPr>
          <a:xfrm>
            <a:off x="4769858" y="5570910"/>
            <a:ext cx="1004286" cy="1004286"/>
          </a:xfrm>
          <a:prstGeom prst="rect">
            <a:avLst/>
          </a:prstGeom>
        </p:spPr>
      </p:pic>
      <p:pic>
        <p:nvPicPr>
          <p:cNvPr id="7" name="Picture 6" descr="A yellow and black logo&#10;&#10;AI-generated content may be incorrect.">
            <a:extLst>
              <a:ext uri="{FF2B5EF4-FFF2-40B4-BE49-F238E27FC236}">
                <a16:creationId xmlns:a16="http://schemas.microsoft.com/office/drawing/2014/main" id="{AF634792-1ABC-F18C-0331-EAC6E0A5CBCF}"/>
              </a:ext>
            </a:extLst>
          </p:cNvPr>
          <p:cNvPicPr>
            <a:picLocks noChangeAspect="1"/>
          </p:cNvPicPr>
          <p:nvPr/>
        </p:nvPicPr>
        <p:blipFill>
          <a:blip r:embed="rId4"/>
          <a:stretch>
            <a:fillRect/>
          </a:stretch>
        </p:blipFill>
        <p:spPr>
          <a:xfrm>
            <a:off x="6010141" y="5572568"/>
            <a:ext cx="1001700" cy="1002627"/>
          </a:xfrm>
          <a:prstGeom prst="rect">
            <a:avLst/>
          </a:prstGeom>
        </p:spPr>
      </p:pic>
      <p:pic>
        <p:nvPicPr>
          <p:cNvPr id="9" name="Picture 8" descr="A colorful circle with yellow text&#10;&#10;AI-generated content may be incorrect.">
            <a:extLst>
              <a:ext uri="{FF2B5EF4-FFF2-40B4-BE49-F238E27FC236}">
                <a16:creationId xmlns:a16="http://schemas.microsoft.com/office/drawing/2014/main" id="{67614F37-DBC9-3140-47C4-81CC51BCB9C1}"/>
              </a:ext>
            </a:extLst>
          </p:cNvPr>
          <p:cNvPicPr>
            <a:picLocks noChangeAspect="1"/>
          </p:cNvPicPr>
          <p:nvPr/>
        </p:nvPicPr>
        <p:blipFill>
          <a:blip r:embed="rId5"/>
          <a:stretch>
            <a:fillRect/>
          </a:stretch>
        </p:blipFill>
        <p:spPr>
          <a:xfrm>
            <a:off x="10962588" y="5570910"/>
            <a:ext cx="1004286" cy="1004286"/>
          </a:xfrm>
          <a:prstGeom prst="rect">
            <a:avLst/>
          </a:prstGeom>
        </p:spPr>
      </p:pic>
      <p:pic>
        <p:nvPicPr>
          <p:cNvPr id="11" name="Picture 10" descr="A logo with yellow letters and a pink circle&#10;&#10;AI-generated content may be incorrect.">
            <a:extLst>
              <a:ext uri="{FF2B5EF4-FFF2-40B4-BE49-F238E27FC236}">
                <a16:creationId xmlns:a16="http://schemas.microsoft.com/office/drawing/2014/main" id="{7AE3B386-48F8-7380-E0AD-FA6438F42AF1}"/>
              </a:ext>
            </a:extLst>
          </p:cNvPr>
          <p:cNvPicPr>
            <a:picLocks noChangeAspect="1"/>
          </p:cNvPicPr>
          <p:nvPr/>
        </p:nvPicPr>
        <p:blipFill>
          <a:blip r:embed="rId6"/>
          <a:stretch>
            <a:fillRect/>
          </a:stretch>
        </p:blipFill>
        <p:spPr>
          <a:xfrm>
            <a:off x="7247838" y="5570910"/>
            <a:ext cx="1003358" cy="1004286"/>
          </a:xfrm>
          <a:prstGeom prst="rect">
            <a:avLst/>
          </a:prstGeom>
        </p:spPr>
      </p:pic>
      <p:pic>
        <p:nvPicPr>
          <p:cNvPr id="13" name="Picture 12" descr="A yellow and blue circle with a black background&#10;&#10;AI-generated content may be incorrect.">
            <a:extLst>
              <a:ext uri="{FF2B5EF4-FFF2-40B4-BE49-F238E27FC236}">
                <a16:creationId xmlns:a16="http://schemas.microsoft.com/office/drawing/2014/main" id="{582B045F-BD4A-9393-8E27-E33F8438B890}"/>
              </a:ext>
            </a:extLst>
          </p:cNvPr>
          <p:cNvPicPr>
            <a:picLocks noChangeAspect="1"/>
          </p:cNvPicPr>
          <p:nvPr/>
        </p:nvPicPr>
        <p:blipFill>
          <a:blip r:embed="rId7"/>
          <a:stretch>
            <a:fillRect/>
          </a:stretch>
        </p:blipFill>
        <p:spPr>
          <a:xfrm>
            <a:off x="9724890" y="5572568"/>
            <a:ext cx="1001700" cy="1002627"/>
          </a:xfrm>
          <a:prstGeom prst="rect">
            <a:avLst/>
          </a:prstGeom>
        </p:spPr>
      </p:pic>
      <p:pic>
        <p:nvPicPr>
          <p:cNvPr id="15" name="Picture 14" descr="A yellow lightning bolt in a purple circle&#10;&#10;AI-generated content may be incorrect.">
            <a:extLst>
              <a:ext uri="{FF2B5EF4-FFF2-40B4-BE49-F238E27FC236}">
                <a16:creationId xmlns:a16="http://schemas.microsoft.com/office/drawing/2014/main" id="{DEF853D6-D446-9DFD-F203-7EB93C058BD3}"/>
              </a:ext>
            </a:extLst>
          </p:cNvPr>
          <p:cNvPicPr>
            <a:picLocks noChangeAspect="1"/>
          </p:cNvPicPr>
          <p:nvPr/>
        </p:nvPicPr>
        <p:blipFill>
          <a:blip r:embed="rId8"/>
          <a:stretch>
            <a:fillRect/>
          </a:stretch>
        </p:blipFill>
        <p:spPr>
          <a:xfrm>
            <a:off x="8487193" y="5572568"/>
            <a:ext cx="1001700" cy="1002627"/>
          </a:xfrm>
          <a:prstGeom prst="rect">
            <a:avLst/>
          </a:prstGeom>
        </p:spPr>
      </p:pic>
    </p:spTree>
    <p:extLst>
      <p:ext uri="{BB962C8B-B14F-4D97-AF65-F5344CB8AC3E}">
        <p14:creationId xmlns:p14="http://schemas.microsoft.com/office/powerpoint/2010/main" val="372920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4087289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32CE6-D050-0C39-779A-ABE240750F32}"/>
            </a:ext>
          </a:extLst>
        </p:cNvPr>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E7D07C7-7AEB-81EF-662A-DF4CDB0EB24B}"/>
              </a:ext>
            </a:extLst>
          </p:cNvPr>
          <p:cNvPicPr>
            <a:picLocks noChangeAspect="1"/>
          </p:cNvPicPr>
          <p:nvPr/>
        </p:nvPicPr>
        <p:blipFill>
          <a:blip r:embed="rId2"/>
          <a:stretch>
            <a:fillRect/>
          </a:stretch>
        </p:blipFill>
        <p:spPr>
          <a:xfrm>
            <a:off x="-36948" y="-110532"/>
            <a:ext cx="12265895" cy="689797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2AFD99CD-B329-5A7E-2805-6B5763444D61}"/>
              </a:ext>
            </a:extLst>
          </p:cNvPr>
          <p:cNvPicPr>
            <a:picLocks noChangeAspect="1"/>
          </p:cNvPicPr>
          <p:nvPr/>
        </p:nvPicPr>
        <p:blipFill>
          <a:blip r:embed="rId3"/>
          <a:srcRect l="-6658" t="13815" r="37568" b="36148"/>
          <a:stretch/>
        </p:blipFill>
        <p:spPr>
          <a:xfrm>
            <a:off x="-525566" y="566998"/>
            <a:ext cx="4699688" cy="4316502"/>
          </a:xfrm>
          <a:prstGeom prst="rect">
            <a:avLst/>
          </a:prstGeom>
        </p:spPr>
      </p:pic>
      <p:pic>
        <p:nvPicPr>
          <p:cNvPr id="6" name="Picture 5" descr="A white billboard with blue trim&#10;&#10;AI-generated content may be incorrect.">
            <a:extLst>
              <a:ext uri="{FF2B5EF4-FFF2-40B4-BE49-F238E27FC236}">
                <a16:creationId xmlns:a16="http://schemas.microsoft.com/office/drawing/2014/main" id="{0320E2EA-8288-311A-EE70-9BC7AC6BB307}"/>
              </a:ext>
            </a:extLst>
          </p:cNvPr>
          <p:cNvPicPr>
            <a:picLocks noChangeAspect="1"/>
          </p:cNvPicPr>
          <p:nvPr/>
        </p:nvPicPr>
        <p:blipFill>
          <a:blip r:embed="rId3"/>
          <a:srcRect l="62641" t="13589" b="40842"/>
          <a:stretch/>
        </p:blipFill>
        <p:spPr>
          <a:xfrm>
            <a:off x="1958688" y="566996"/>
            <a:ext cx="3193176" cy="3914077"/>
          </a:xfrm>
          <a:prstGeom prst="rect">
            <a:avLst/>
          </a:prstGeom>
        </p:spPr>
      </p:pic>
      <p:pic>
        <p:nvPicPr>
          <p:cNvPr id="4" name="Picture 3" descr="A person with blonde hair smiling&#10;&#10;AI-generated content may be incorrect.">
            <a:extLst>
              <a:ext uri="{FF2B5EF4-FFF2-40B4-BE49-F238E27FC236}">
                <a16:creationId xmlns:a16="http://schemas.microsoft.com/office/drawing/2014/main" id="{3FC1E418-2023-BEBC-0EED-2AE812C52905}"/>
              </a:ext>
            </a:extLst>
          </p:cNvPr>
          <p:cNvPicPr>
            <a:picLocks noChangeAspect="1"/>
          </p:cNvPicPr>
          <p:nvPr/>
        </p:nvPicPr>
        <p:blipFill>
          <a:blip r:embed="rId4"/>
          <a:srcRect l="23263" t="5888" r="16892" b="21522"/>
          <a:stretch/>
        </p:blipFill>
        <p:spPr>
          <a:xfrm>
            <a:off x="706483" y="734264"/>
            <a:ext cx="3467639" cy="3364127"/>
          </a:xfrm>
          <a:prstGeom prst="rect">
            <a:avLst/>
          </a:prstGeom>
        </p:spPr>
      </p:pic>
      <p:cxnSp>
        <p:nvCxnSpPr>
          <p:cNvPr id="9" name="Straight Connector 8">
            <a:extLst>
              <a:ext uri="{FF2B5EF4-FFF2-40B4-BE49-F238E27FC236}">
                <a16:creationId xmlns:a16="http://schemas.microsoft.com/office/drawing/2014/main" id="{5699B3F8-D2A3-C98E-8773-8E512D19CF17}"/>
              </a:ext>
            </a:extLst>
          </p:cNvPr>
          <p:cNvCxnSpPr>
            <a:cxnSpLocks/>
          </p:cNvCxnSpPr>
          <p:nvPr/>
        </p:nvCxnSpPr>
        <p:spPr>
          <a:xfrm>
            <a:off x="562230" y="567731"/>
            <a:ext cx="3805751"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8FDA1A2-FB8D-2D0B-BD07-A5BF4027FC3D}"/>
              </a:ext>
            </a:extLst>
          </p:cNvPr>
          <p:cNvCxnSpPr>
            <a:cxnSpLocks/>
          </p:cNvCxnSpPr>
          <p:nvPr/>
        </p:nvCxnSpPr>
        <p:spPr>
          <a:xfrm>
            <a:off x="706483" y="680673"/>
            <a:ext cx="3467639"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7B3B9701-6C9B-729D-DDEB-AA9DFF321CFE}"/>
              </a:ext>
            </a:extLst>
          </p:cNvPr>
          <p:cNvSpPr/>
          <p:nvPr/>
        </p:nvSpPr>
        <p:spPr>
          <a:xfrm>
            <a:off x="562229" y="4516979"/>
            <a:ext cx="3467639" cy="36651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and blue logo&#10;&#10;AI-generated content may be incorrect.">
            <a:extLst>
              <a:ext uri="{FF2B5EF4-FFF2-40B4-BE49-F238E27FC236}">
                <a16:creationId xmlns:a16="http://schemas.microsoft.com/office/drawing/2014/main" id="{8D1D895D-EB7A-BCAE-E000-78AE1EEBBB65}"/>
              </a:ext>
            </a:extLst>
          </p:cNvPr>
          <p:cNvPicPr>
            <a:picLocks noChangeAspect="1"/>
          </p:cNvPicPr>
          <p:nvPr/>
        </p:nvPicPr>
        <p:blipFill>
          <a:blip r:embed="rId5"/>
          <a:stretch>
            <a:fillRect/>
          </a:stretch>
        </p:blipFill>
        <p:spPr>
          <a:xfrm>
            <a:off x="425931" y="4670116"/>
            <a:ext cx="1620153" cy="1620153"/>
          </a:xfrm>
          <a:prstGeom prst="rect">
            <a:avLst/>
          </a:prstGeom>
        </p:spPr>
      </p:pic>
      <p:sp>
        <p:nvSpPr>
          <p:cNvPr id="21" name="Rectangle 20">
            <a:extLst>
              <a:ext uri="{FF2B5EF4-FFF2-40B4-BE49-F238E27FC236}">
                <a16:creationId xmlns:a16="http://schemas.microsoft.com/office/drawing/2014/main" id="{6A89FF50-EE05-B326-654A-02303CA7EDEF}"/>
              </a:ext>
            </a:extLst>
          </p:cNvPr>
          <p:cNvSpPr/>
          <p:nvPr/>
        </p:nvSpPr>
        <p:spPr>
          <a:xfrm>
            <a:off x="2557865" y="4641320"/>
            <a:ext cx="552660" cy="258342"/>
          </a:xfrm>
          <a:prstGeom prst="rect">
            <a:avLst/>
          </a:prstGeom>
          <a:solidFill>
            <a:srgbClr val="257DB9"/>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9F35D75-ECCB-2B99-70DC-32C8E720F597}"/>
              </a:ext>
            </a:extLst>
          </p:cNvPr>
          <p:cNvSpPr/>
          <p:nvPr/>
        </p:nvSpPr>
        <p:spPr>
          <a:xfrm>
            <a:off x="3599143" y="4641321"/>
            <a:ext cx="430725" cy="242178"/>
          </a:xfrm>
          <a:prstGeom prst="rect">
            <a:avLst/>
          </a:prstGeom>
          <a:solidFill>
            <a:srgbClr val="257DB9"/>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descr="A white rectangular object with blue frame&#10;&#10;AI-generated content may be incorrect.">
            <a:extLst>
              <a:ext uri="{FF2B5EF4-FFF2-40B4-BE49-F238E27FC236}">
                <a16:creationId xmlns:a16="http://schemas.microsoft.com/office/drawing/2014/main" id="{8ADB597D-2138-D4C4-A99B-3252A690513F}"/>
              </a:ext>
            </a:extLst>
          </p:cNvPr>
          <p:cNvPicPr>
            <a:picLocks noChangeAspect="1"/>
          </p:cNvPicPr>
          <p:nvPr/>
        </p:nvPicPr>
        <p:blipFill>
          <a:blip r:embed="rId6"/>
          <a:srcRect l="23913" r="21218"/>
          <a:stretch/>
        </p:blipFill>
        <p:spPr>
          <a:xfrm>
            <a:off x="5391543" y="-386599"/>
            <a:ext cx="6542791" cy="6223696"/>
          </a:xfrm>
          <a:prstGeom prst="rect">
            <a:avLst/>
          </a:prstGeom>
        </p:spPr>
      </p:pic>
      <p:sp>
        <p:nvSpPr>
          <p:cNvPr id="7" name="TextBox 6">
            <a:extLst>
              <a:ext uri="{FF2B5EF4-FFF2-40B4-BE49-F238E27FC236}">
                <a16:creationId xmlns:a16="http://schemas.microsoft.com/office/drawing/2014/main" id="{598486D1-72D0-7491-C56A-772A373DBFD2}"/>
              </a:ext>
            </a:extLst>
          </p:cNvPr>
          <p:cNvSpPr txBox="1"/>
          <p:nvPr/>
        </p:nvSpPr>
        <p:spPr>
          <a:xfrm>
            <a:off x="6169758" y="886120"/>
            <a:ext cx="4774762" cy="2492990"/>
          </a:xfrm>
          <a:prstGeom prst="rect">
            <a:avLst/>
          </a:prstGeom>
          <a:noFill/>
        </p:spPr>
        <p:txBody>
          <a:bodyPr wrap="square" rtlCol="0">
            <a:spAutoFit/>
          </a:bodyPr>
          <a:lstStyle/>
          <a:p>
            <a:r>
              <a:rPr lang="en-US" sz="2600" b="1" dirty="0">
                <a:solidFill>
                  <a:srgbClr val="0070C0"/>
                </a:solidFill>
              </a:rPr>
              <a:t>Kim Dallefeld, MVP, MCT, MCP</a:t>
            </a:r>
          </a:p>
          <a:p>
            <a:r>
              <a:rPr lang="en-US" sz="2600" dirty="0">
                <a:solidFill>
                  <a:srgbClr val="0070C0"/>
                </a:solidFill>
              </a:rPr>
              <a:t>Dallefeld Consulting, LLC</a:t>
            </a:r>
          </a:p>
          <a:p>
            <a:r>
              <a:rPr lang="en-US" sz="2600" dirty="0">
                <a:solidFill>
                  <a:srgbClr val="0070C0"/>
                </a:solidFill>
                <a:hlinkClick r:id="rId7">
                  <a:extLst>
                    <a:ext uri="{A12FA001-AC4F-418D-AE19-62706E023703}">
                      <ahyp:hlinkClr xmlns:ahyp="http://schemas.microsoft.com/office/drawing/2018/hyperlinkcolor" val="tx"/>
                    </a:ext>
                  </a:extLst>
                </a:hlinkClick>
              </a:rPr>
              <a:t>kim@dallefeld.com</a:t>
            </a:r>
            <a:endParaRPr lang="en-US" sz="2600" dirty="0">
              <a:solidFill>
                <a:srgbClr val="0070C0"/>
              </a:solidFill>
            </a:endParaRPr>
          </a:p>
          <a:p>
            <a:r>
              <a:rPr lang="en-US" sz="2600" dirty="0">
                <a:solidFill>
                  <a:srgbClr val="0070C0"/>
                </a:solidFill>
              </a:rPr>
              <a:t>Kimdandnavbc.com</a:t>
            </a:r>
          </a:p>
          <a:p>
            <a:r>
              <a:rPr lang="en-US" sz="2600" dirty="0">
                <a:solidFill>
                  <a:srgbClr val="0070C0"/>
                </a:solidFill>
              </a:rPr>
              <a:t>BC3 Amigos </a:t>
            </a:r>
            <a:r>
              <a:rPr lang="en-US" sz="2600" dirty="0" err="1">
                <a:solidFill>
                  <a:srgbClr val="0070C0"/>
                </a:solidFill>
              </a:rPr>
              <a:t>youtube</a:t>
            </a:r>
            <a:endParaRPr lang="en-US" sz="2600" dirty="0">
              <a:solidFill>
                <a:srgbClr val="0070C0"/>
              </a:solidFill>
            </a:endParaRPr>
          </a:p>
          <a:p>
            <a:r>
              <a:rPr lang="en-US" sz="2600" dirty="0">
                <a:solidFill>
                  <a:srgbClr val="0070C0"/>
                </a:solidFill>
                <a:hlinkClick r:id="rId8">
                  <a:extLst>
                    <a:ext uri="{A12FA001-AC4F-418D-AE19-62706E023703}">
                      <ahyp:hlinkClr xmlns:ahyp="http://schemas.microsoft.com/office/drawing/2018/hyperlinkcolor" val="tx"/>
                    </a:ext>
                  </a:extLst>
                </a:hlinkClick>
              </a:rPr>
              <a:t>Kim Dallefeld | LinkedIn</a:t>
            </a:r>
            <a:endParaRPr lang="en-US" sz="2600" dirty="0">
              <a:solidFill>
                <a:srgbClr val="0070C0"/>
              </a:solidFill>
            </a:endParaRPr>
          </a:p>
        </p:txBody>
      </p:sp>
    </p:spTree>
    <p:extLst>
      <p:ext uri="{BB962C8B-B14F-4D97-AF65-F5344CB8AC3E}">
        <p14:creationId xmlns:p14="http://schemas.microsoft.com/office/powerpoint/2010/main" val="3502553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716CC3-47DC-2359-2773-C5BE072B345A}"/>
              </a:ext>
            </a:extLst>
          </p:cNvPr>
          <p:cNvSpPr>
            <a:spLocks noGrp="1"/>
          </p:cNvSpPr>
          <p:nvPr>
            <p:ph sz="half" idx="1"/>
          </p:nvPr>
        </p:nvSpPr>
        <p:spPr>
          <a:xfrm>
            <a:off x="2111604" y="1349603"/>
            <a:ext cx="8922979" cy="4421496"/>
          </a:xfrm>
        </p:spPr>
        <p:txBody>
          <a:bodyPr vert="horz" lIns="91440" tIns="45720" rIns="91440" bIns="45720" rtlCol="0" anchor="t">
            <a:normAutofit/>
          </a:bodyPr>
          <a:lstStyle/>
          <a:p>
            <a:r>
              <a:rPr lang="en-US" dirty="0"/>
              <a:t>Enabling the new pricing experience</a:t>
            </a:r>
          </a:p>
          <a:p>
            <a:r>
              <a:rPr lang="en-US" dirty="0"/>
              <a:t>What’s the Change</a:t>
            </a:r>
          </a:p>
          <a:p>
            <a:r>
              <a:rPr lang="en-US" dirty="0"/>
              <a:t>Sales Price List</a:t>
            </a:r>
          </a:p>
          <a:p>
            <a:pPr lvl="1"/>
            <a:r>
              <a:rPr lang="en-US" dirty="0"/>
              <a:t>Header and Lines</a:t>
            </a:r>
          </a:p>
          <a:p>
            <a:pPr lvl="1"/>
            <a:r>
              <a:rPr lang="en-US" dirty="0"/>
              <a:t>Suggest and Copy Lines</a:t>
            </a:r>
          </a:p>
          <a:p>
            <a:pPr lvl="1"/>
            <a:r>
              <a:rPr lang="en-US" dirty="0"/>
              <a:t>All Items Discount</a:t>
            </a:r>
          </a:p>
          <a:p>
            <a:pPr lvl="1"/>
            <a:r>
              <a:rPr lang="en-US" dirty="0"/>
              <a:t>Jobs Only Unit Cost + Cost Factor</a:t>
            </a:r>
          </a:p>
          <a:p>
            <a:r>
              <a:rPr lang="en-US" dirty="0"/>
              <a:t>Demo</a:t>
            </a:r>
          </a:p>
        </p:txBody>
      </p:sp>
      <p:sp>
        <p:nvSpPr>
          <p:cNvPr id="6" name="Title 5">
            <a:extLst>
              <a:ext uri="{FF2B5EF4-FFF2-40B4-BE49-F238E27FC236}">
                <a16:creationId xmlns:a16="http://schemas.microsoft.com/office/drawing/2014/main" id="{14F6E878-D4D7-4259-2134-1A1CBA3F1E88}"/>
              </a:ext>
            </a:extLst>
          </p:cNvPr>
          <p:cNvSpPr>
            <a:spLocks noGrp="1"/>
          </p:cNvSpPr>
          <p:nvPr>
            <p:ph type="title"/>
          </p:nvPr>
        </p:nvSpPr>
        <p:spPr/>
        <p:txBody>
          <a:bodyPr/>
          <a:lstStyle/>
          <a:p>
            <a:pPr algn="ctr"/>
            <a:r>
              <a:rPr lang="en-US" dirty="0">
                <a:solidFill>
                  <a:srgbClr val="57B535"/>
                </a:solidFill>
                <a:latin typeface="Source Sans Pro"/>
                <a:ea typeface="Source Sans Pro"/>
                <a:cs typeface="Open Sans ExtraBold"/>
              </a:rPr>
              <a:t>Agenda</a:t>
            </a:r>
          </a:p>
        </p:txBody>
      </p:sp>
    </p:spTree>
    <p:extLst>
      <p:ext uri="{BB962C8B-B14F-4D97-AF65-F5344CB8AC3E}">
        <p14:creationId xmlns:p14="http://schemas.microsoft.com/office/powerpoint/2010/main" val="24095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3BC9-C5D1-D6A8-FF81-ACB445F724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60C25-8FEA-FAC3-80B8-48CB2F1CAC26}"/>
              </a:ext>
            </a:extLst>
          </p:cNvPr>
          <p:cNvSpPr>
            <a:spLocks noGrp="1"/>
          </p:cNvSpPr>
          <p:nvPr>
            <p:ph sz="half" idx="1"/>
          </p:nvPr>
        </p:nvSpPr>
        <p:spPr>
          <a:xfrm>
            <a:off x="1181528" y="1349603"/>
            <a:ext cx="9853055" cy="4421496"/>
          </a:xfrm>
        </p:spPr>
        <p:txBody>
          <a:bodyPr vert="horz" lIns="91440" tIns="45720" rIns="91440" bIns="45720" rtlCol="0" anchor="t">
            <a:normAutofit/>
          </a:bodyPr>
          <a:lstStyle/>
          <a:p>
            <a:endParaRPr lang="en-US" b="1" dirty="0">
              <a:solidFill>
                <a:srgbClr val="0070C0"/>
              </a:solidFill>
              <a:latin typeface="Aharoni" panose="02010803020104030203" pitchFamily="2" charset="-79"/>
              <a:ea typeface="Source Sans Pro Light"/>
              <a:cs typeface="Aharoni" panose="02010803020104030203" pitchFamily="2" charset="-79"/>
            </a:endParaRPr>
          </a:p>
          <a:p>
            <a:r>
              <a:rPr lang="en-US" sz="3200" b="1" dirty="0">
                <a:solidFill>
                  <a:srgbClr val="0070C0"/>
                </a:solidFill>
                <a:latin typeface="Aharoni" panose="02010803020104030203" pitchFamily="2" charset="-79"/>
                <a:cs typeface="Aharoni" panose="02010803020104030203" pitchFamily="2" charset="-79"/>
              </a:rPr>
              <a:t>Learn how to enable the new pricing experience</a:t>
            </a:r>
          </a:p>
          <a:p>
            <a:endParaRPr lang="en-US" sz="3200" b="1" dirty="0">
              <a:solidFill>
                <a:srgbClr val="0070C0"/>
              </a:solidFill>
              <a:latin typeface="Aharoni" panose="02010803020104030203" pitchFamily="2" charset="-79"/>
              <a:cs typeface="Aharoni" panose="02010803020104030203" pitchFamily="2" charset="-79"/>
            </a:endParaRPr>
          </a:p>
          <a:p>
            <a:r>
              <a:rPr lang="en-US" sz="3200" b="1" dirty="0">
                <a:solidFill>
                  <a:srgbClr val="0070C0"/>
                </a:solidFill>
                <a:latin typeface="Aharoni" panose="02010803020104030203" pitchFamily="2" charset="-79"/>
                <a:cs typeface="Aharoni" panose="02010803020104030203" pitchFamily="2" charset="-79"/>
              </a:rPr>
              <a:t>Understand how to setup a new price list</a:t>
            </a:r>
          </a:p>
          <a:p>
            <a:endParaRPr lang="en-US" sz="3200" b="1" dirty="0">
              <a:solidFill>
                <a:srgbClr val="0070C0"/>
              </a:solidFill>
              <a:latin typeface="Aharoni" panose="02010803020104030203" pitchFamily="2" charset="-79"/>
              <a:cs typeface="Aharoni" panose="02010803020104030203" pitchFamily="2" charset="-79"/>
            </a:endParaRPr>
          </a:p>
          <a:p>
            <a:r>
              <a:rPr lang="en-US" sz="3200" b="1" dirty="0">
                <a:solidFill>
                  <a:srgbClr val="0070C0"/>
                </a:solidFill>
                <a:latin typeface="Aharoni" panose="02010803020104030203" pitchFamily="2" charset="-79"/>
                <a:cs typeface="Aharoni" panose="02010803020104030203" pitchFamily="2" charset="-79"/>
              </a:rPr>
              <a:t>See how to use the Price Worksheet</a:t>
            </a:r>
          </a:p>
        </p:txBody>
      </p:sp>
      <p:sp>
        <p:nvSpPr>
          <p:cNvPr id="6" name="Title 5">
            <a:extLst>
              <a:ext uri="{FF2B5EF4-FFF2-40B4-BE49-F238E27FC236}">
                <a16:creationId xmlns:a16="http://schemas.microsoft.com/office/drawing/2014/main" id="{F41B53B6-0CB7-9F68-BB9F-D7743EC94573}"/>
              </a:ext>
            </a:extLst>
          </p:cNvPr>
          <p:cNvSpPr>
            <a:spLocks noGrp="1"/>
          </p:cNvSpPr>
          <p:nvPr>
            <p:ph type="title"/>
          </p:nvPr>
        </p:nvSpPr>
        <p:spPr/>
        <p:txBody>
          <a:bodyPr/>
          <a:lstStyle/>
          <a:p>
            <a:pPr algn="ctr"/>
            <a:r>
              <a:rPr lang="en-US" dirty="0">
                <a:solidFill>
                  <a:srgbClr val="57B535"/>
                </a:solidFill>
                <a:latin typeface="Source Sans Pro"/>
                <a:ea typeface="Source Sans Pro"/>
                <a:cs typeface="Open Sans ExtraBold"/>
              </a:rPr>
              <a:t>Objectives</a:t>
            </a:r>
          </a:p>
        </p:txBody>
      </p:sp>
    </p:spTree>
    <p:extLst>
      <p:ext uri="{BB962C8B-B14F-4D97-AF65-F5344CB8AC3E}">
        <p14:creationId xmlns:p14="http://schemas.microsoft.com/office/powerpoint/2010/main" val="34907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4E1922-02B1-5A2D-D14D-06E9A76FCC46}"/>
              </a:ext>
            </a:extLst>
          </p:cNvPr>
          <p:cNvSpPr>
            <a:spLocks noGrp="1"/>
          </p:cNvSpPr>
          <p:nvPr>
            <p:ph type="body" idx="1"/>
          </p:nvPr>
        </p:nvSpPr>
        <p:spPr/>
        <p:txBody>
          <a:bodyPr vert="horz" lIns="91440" tIns="45720" rIns="91440" bIns="45720" rtlCol="0" anchor="ctr">
            <a:noAutofit/>
          </a:bodyPr>
          <a:lstStyle/>
          <a:p>
            <a:pPr>
              <a:spcBef>
                <a:spcPct val="0"/>
              </a:spcBef>
            </a:pPr>
            <a:endParaRPr lang="en-US" sz="2500" dirty="0">
              <a:solidFill>
                <a:srgbClr val="9C3C9A"/>
              </a:solidFill>
              <a:latin typeface="Open Sans ExtraBold"/>
              <a:ea typeface="Open Sans ExtraBold"/>
              <a:cs typeface="Open Sans ExtraBold"/>
            </a:endParaRPr>
          </a:p>
          <a:p>
            <a:pPr>
              <a:spcBef>
                <a:spcPct val="0"/>
              </a:spcBef>
            </a:pPr>
            <a:endParaRPr lang="en-US" sz="7200" dirty="0">
              <a:solidFill>
                <a:srgbClr val="9C3C9A"/>
              </a:solidFill>
              <a:latin typeface="Open Sans ExtraBold"/>
              <a:ea typeface="Open Sans ExtraBold"/>
              <a:cs typeface="Open Sans ExtraBold"/>
            </a:endParaRPr>
          </a:p>
        </p:txBody>
      </p:sp>
      <p:sp>
        <p:nvSpPr>
          <p:cNvPr id="7" name="Title 6">
            <a:extLst>
              <a:ext uri="{FF2B5EF4-FFF2-40B4-BE49-F238E27FC236}">
                <a16:creationId xmlns:a16="http://schemas.microsoft.com/office/drawing/2014/main" id="{3A4E6AEE-2211-044D-84DF-54508008A55E}"/>
              </a:ext>
            </a:extLst>
          </p:cNvPr>
          <p:cNvSpPr>
            <a:spLocks noGrp="1"/>
          </p:cNvSpPr>
          <p:nvPr>
            <p:ph type="title"/>
          </p:nvPr>
        </p:nvSpPr>
        <p:spPr>
          <a:xfrm>
            <a:off x="747009" y="845673"/>
            <a:ext cx="10515600" cy="1325563"/>
          </a:xfrm>
        </p:spPr>
        <p:txBody>
          <a:bodyPr/>
          <a:lstStyle/>
          <a:p>
            <a:r>
              <a:rPr lang="en-US" sz="6000" dirty="0"/>
              <a:t>What’s the Point?</a:t>
            </a:r>
          </a:p>
        </p:txBody>
      </p:sp>
      <p:sp>
        <p:nvSpPr>
          <p:cNvPr id="2" name="Rectangle: Rounded Corners 1">
            <a:extLst>
              <a:ext uri="{FF2B5EF4-FFF2-40B4-BE49-F238E27FC236}">
                <a16:creationId xmlns:a16="http://schemas.microsoft.com/office/drawing/2014/main" id="{68956488-1AAE-5E36-E0C9-67A8F9B06341}"/>
              </a:ext>
            </a:extLst>
          </p:cNvPr>
          <p:cNvSpPr/>
          <p:nvPr/>
        </p:nvSpPr>
        <p:spPr bwMode="auto">
          <a:xfrm>
            <a:off x="877482" y="2560286"/>
            <a:ext cx="2819400" cy="17526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Manage complex pricing structures</a:t>
            </a:r>
          </a:p>
        </p:txBody>
      </p:sp>
      <p:sp>
        <p:nvSpPr>
          <p:cNvPr id="3" name="Rectangle: Rounded Corners 2">
            <a:extLst>
              <a:ext uri="{FF2B5EF4-FFF2-40B4-BE49-F238E27FC236}">
                <a16:creationId xmlns:a16="http://schemas.microsoft.com/office/drawing/2014/main" id="{4A5910A4-16A7-78EB-B72B-CC398AF1A802}"/>
              </a:ext>
            </a:extLst>
          </p:cNvPr>
          <p:cNvSpPr/>
          <p:nvPr/>
        </p:nvSpPr>
        <p:spPr bwMode="auto">
          <a:xfrm>
            <a:off x="4649382" y="2545114"/>
            <a:ext cx="3048000" cy="17526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Leave the item card untouched</a:t>
            </a:r>
          </a:p>
        </p:txBody>
      </p:sp>
      <p:sp>
        <p:nvSpPr>
          <p:cNvPr id="4" name="Rectangle: Rounded Corners 3">
            <a:extLst>
              <a:ext uri="{FF2B5EF4-FFF2-40B4-BE49-F238E27FC236}">
                <a16:creationId xmlns:a16="http://schemas.microsoft.com/office/drawing/2014/main" id="{4873BC1F-6C84-FAE0-3A35-6333D45D78C8}"/>
              </a:ext>
            </a:extLst>
          </p:cNvPr>
          <p:cNvSpPr/>
          <p:nvPr/>
        </p:nvSpPr>
        <p:spPr bwMode="auto">
          <a:xfrm>
            <a:off x="8495118" y="2545114"/>
            <a:ext cx="2819400" cy="17526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Better version control</a:t>
            </a:r>
          </a:p>
        </p:txBody>
      </p:sp>
    </p:spTree>
    <p:extLst>
      <p:ext uri="{BB962C8B-B14F-4D97-AF65-F5344CB8AC3E}">
        <p14:creationId xmlns:p14="http://schemas.microsoft.com/office/powerpoint/2010/main" val="829331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949EBF-BF50-BE13-960B-0C8B8B23A533}"/>
              </a:ext>
            </a:extLst>
          </p:cNvPr>
          <p:cNvSpPr>
            <a:spLocks noGrp="1"/>
          </p:cNvSpPr>
          <p:nvPr>
            <p:ph idx="1"/>
          </p:nvPr>
        </p:nvSpPr>
        <p:spPr/>
        <p:txBody>
          <a:bodyPr vert="horz" lIns="91440" tIns="45720" rIns="91440" bIns="45720" rtlCol="0" anchor="t">
            <a:normAutofit/>
          </a:bodyPr>
          <a:lstStyle/>
          <a:p>
            <a:endParaRPr lang="en-US" dirty="0">
              <a:latin typeface="Open Sans Light"/>
              <a:ea typeface="Open Sans Light"/>
              <a:cs typeface="Open Sans Light"/>
            </a:endParaRPr>
          </a:p>
          <a:p>
            <a:endParaRPr lang="en-US" dirty="0"/>
          </a:p>
        </p:txBody>
      </p:sp>
      <p:sp>
        <p:nvSpPr>
          <p:cNvPr id="5" name="Title 4">
            <a:extLst>
              <a:ext uri="{FF2B5EF4-FFF2-40B4-BE49-F238E27FC236}">
                <a16:creationId xmlns:a16="http://schemas.microsoft.com/office/drawing/2014/main" id="{7F863422-292E-BC9D-A753-602C935A1B6A}"/>
              </a:ext>
            </a:extLst>
          </p:cNvPr>
          <p:cNvSpPr>
            <a:spLocks noGrp="1"/>
          </p:cNvSpPr>
          <p:nvPr>
            <p:ph type="title"/>
          </p:nvPr>
        </p:nvSpPr>
        <p:spPr>
          <a:xfrm>
            <a:off x="394316" y="367259"/>
            <a:ext cx="11381889" cy="1832543"/>
          </a:xfrm>
        </p:spPr>
        <p:txBody>
          <a:bodyPr>
            <a:normAutofit/>
          </a:bodyPr>
          <a:lstStyle/>
          <a:p>
            <a:endParaRPr lang="en-US" sz="2200" dirty="0">
              <a:solidFill>
                <a:srgbClr val="ED3F7B"/>
              </a:solidFill>
              <a:latin typeface="Source Sans Pro"/>
              <a:ea typeface="Source Sans Pro"/>
              <a:cs typeface="Open Sans ExtraBold"/>
            </a:endParaRPr>
          </a:p>
          <a:p>
            <a:endParaRPr lang="en-US" dirty="0">
              <a:solidFill>
                <a:srgbClr val="ED3F7B"/>
              </a:solidFill>
            </a:endParaRPr>
          </a:p>
        </p:txBody>
      </p:sp>
      <p:sp>
        <p:nvSpPr>
          <p:cNvPr id="7" name="Content Placeholder 1">
            <a:extLst>
              <a:ext uri="{FF2B5EF4-FFF2-40B4-BE49-F238E27FC236}">
                <a16:creationId xmlns:a16="http://schemas.microsoft.com/office/drawing/2014/main" id="{BA32D52C-9453-0DFA-DF40-4277DFAFCB5A}"/>
              </a:ext>
            </a:extLst>
          </p:cNvPr>
          <p:cNvSpPr>
            <a:spLocks noGrp="1"/>
          </p:cNvSpPr>
          <p:nvPr/>
        </p:nvSpPr>
        <p:spPr>
          <a:xfrm>
            <a:off x="665" y="1098223"/>
            <a:ext cx="12125563" cy="5129318"/>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Poppins" pitchFamily="2" charset="77"/>
                <a:ea typeface="Verdana" panose="020B0604030504040204" pitchFamily="34" charset="0"/>
                <a:cs typeface="Poppins" pitchFamily="2" charset="77"/>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Poppins" pitchFamily="2" charset="77"/>
                <a:ea typeface="Verdana" panose="020B0604030504040204" pitchFamily="34" charset="0"/>
                <a:cs typeface="Poppins" pitchFamily="2" charset="77"/>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Poppins" pitchFamily="2" charset="77"/>
                <a:ea typeface="Verdana" panose="020B0604030504040204" pitchFamily="34" charset="0"/>
                <a:cs typeface="Poppins" pitchFamily="2" charset="77"/>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Poppins" pitchFamily="2" charset="77"/>
                <a:ea typeface="Verdana" panose="020B0604030504040204" pitchFamily="34" charset="0"/>
                <a:cs typeface="Poppins" pitchFamily="2" charset="77"/>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Poppins" pitchFamily="2" charset="77"/>
                <a:ea typeface="Verdana" panose="020B0604030504040204" pitchFamily="34" charset="0"/>
                <a:cs typeface="Poppins" pitchFamily="2" charset="77"/>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1963" indent="0" algn="ctr">
              <a:buNone/>
            </a:pPr>
            <a:r>
              <a:rPr lang="en-US" dirty="0"/>
              <a:t>Feature Management </a:t>
            </a:r>
            <a:r>
              <a:rPr lang="en-US" dirty="0">
                <a:sym typeface="Wingdings" panose="05000000000000000000" pitchFamily="2" charset="2"/>
              </a:rPr>
              <a:t> Turn on for all users</a:t>
            </a:r>
            <a:endParaRPr lang="en-US" dirty="0"/>
          </a:p>
        </p:txBody>
      </p:sp>
      <p:pic>
        <p:nvPicPr>
          <p:cNvPr id="8" name="Picture 7">
            <a:extLst>
              <a:ext uri="{FF2B5EF4-FFF2-40B4-BE49-F238E27FC236}">
                <a16:creationId xmlns:a16="http://schemas.microsoft.com/office/drawing/2014/main" id="{D4FED261-EC5D-99E7-FB8F-BD0F92CDA23F}"/>
              </a:ext>
            </a:extLst>
          </p:cNvPr>
          <p:cNvPicPr>
            <a:picLocks noChangeAspect="1"/>
          </p:cNvPicPr>
          <p:nvPr/>
        </p:nvPicPr>
        <p:blipFill rotWithShape="1">
          <a:blip r:embed="rId2"/>
          <a:srcRect l="2615" r="33985"/>
          <a:stretch/>
        </p:blipFill>
        <p:spPr>
          <a:xfrm>
            <a:off x="0" y="1777064"/>
            <a:ext cx="12102790" cy="3352800"/>
          </a:xfrm>
          <a:prstGeom prst="rect">
            <a:avLst/>
          </a:prstGeom>
          <a:solidFill>
            <a:schemeClr val="tx2"/>
          </a:solidFill>
          <a:ln>
            <a:solidFill>
              <a:schemeClr val="accent1"/>
            </a:solidFill>
          </a:ln>
        </p:spPr>
      </p:pic>
      <p:sp>
        <p:nvSpPr>
          <p:cNvPr id="9" name="Rectangle 8">
            <a:extLst>
              <a:ext uri="{FF2B5EF4-FFF2-40B4-BE49-F238E27FC236}">
                <a16:creationId xmlns:a16="http://schemas.microsoft.com/office/drawing/2014/main" id="{E78DBD46-2B4A-665A-5D2B-741C870859F4}"/>
              </a:ext>
            </a:extLst>
          </p:cNvPr>
          <p:cNvSpPr/>
          <p:nvPr/>
        </p:nvSpPr>
        <p:spPr bwMode="auto">
          <a:xfrm>
            <a:off x="0" y="4405964"/>
            <a:ext cx="12281684" cy="800100"/>
          </a:xfrm>
          <a:prstGeom prst="rect">
            <a:avLst/>
          </a:prstGeom>
          <a:noFill/>
          <a:ln w="57150">
            <a:solidFill>
              <a:schemeClr val="accent2"/>
            </a:solidFill>
          </a:ln>
        </p:spPr>
        <p:style>
          <a:lnRef idx="0">
            <a:scrgbClr r="0" g="0" b="0"/>
          </a:lnRef>
          <a:fillRef idx="0">
            <a:scrgbClr r="0" g="0" b="0"/>
          </a:fillRef>
          <a:effectRef idx="0">
            <a:scrgbClr r="0" g="0" b="0"/>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CA"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5">
            <a:extLst>
              <a:ext uri="{FF2B5EF4-FFF2-40B4-BE49-F238E27FC236}">
                <a16:creationId xmlns:a16="http://schemas.microsoft.com/office/drawing/2014/main" id="{780CEB17-31B9-7B21-2F1B-0A999232550A}"/>
              </a:ext>
            </a:extLst>
          </p:cNvPr>
          <p:cNvSpPr txBox="1">
            <a:spLocks/>
          </p:cNvSpPr>
          <p:nvPr/>
        </p:nvSpPr>
        <p:spPr>
          <a:xfrm>
            <a:off x="360450" y="218179"/>
            <a:ext cx="11381889" cy="880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9C3C9A"/>
                </a:solidFill>
                <a:latin typeface="Open Sans ExtraBold" pitchFamily="2" charset="0"/>
                <a:ea typeface="Open Sans ExtraBold" pitchFamily="2" charset="0"/>
                <a:cs typeface="Open Sans ExtraBold" pitchFamily="2" charset="0"/>
              </a:defRPr>
            </a:lvl1pPr>
          </a:lstStyle>
          <a:p>
            <a:pPr algn="ctr"/>
            <a:r>
              <a:rPr lang="en-US" dirty="0">
                <a:solidFill>
                  <a:srgbClr val="57B535"/>
                </a:solidFill>
                <a:latin typeface="Source Sans Pro"/>
                <a:ea typeface="Source Sans Pro"/>
                <a:cs typeface="Open Sans ExtraBold"/>
              </a:rPr>
              <a:t>Enabling the new Sales Price Experience</a:t>
            </a:r>
          </a:p>
        </p:txBody>
      </p:sp>
    </p:spTree>
    <p:extLst>
      <p:ext uri="{BB962C8B-B14F-4D97-AF65-F5344CB8AC3E}">
        <p14:creationId xmlns:p14="http://schemas.microsoft.com/office/powerpoint/2010/main" val="25688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0E6D-B76C-ACEF-2A79-B57885FEF9C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A5BB96-89F1-5D25-E254-9AD6326100EA}"/>
              </a:ext>
            </a:extLst>
          </p:cNvPr>
          <p:cNvSpPr>
            <a:spLocks noGrp="1"/>
          </p:cNvSpPr>
          <p:nvPr>
            <p:ph idx="1"/>
          </p:nvPr>
        </p:nvSpPr>
        <p:spPr>
          <a:xfrm>
            <a:off x="412429" y="1378009"/>
            <a:ext cx="11381889" cy="4402317"/>
          </a:xfrm>
        </p:spPr>
        <p:txBody>
          <a:bodyPr vert="horz" lIns="91440" tIns="45720" rIns="91440" bIns="45720" rtlCol="0" anchor="t">
            <a:normAutofit/>
          </a:bodyPr>
          <a:lstStyle/>
          <a:p>
            <a:endParaRPr lang="en-US" dirty="0">
              <a:latin typeface="Open Sans Light"/>
              <a:ea typeface="Open Sans Light"/>
              <a:cs typeface="Open Sans Light"/>
            </a:endParaRPr>
          </a:p>
          <a:p>
            <a:endParaRPr lang="en-US" dirty="0"/>
          </a:p>
        </p:txBody>
      </p:sp>
      <p:sp>
        <p:nvSpPr>
          <p:cNvPr id="10" name="Title 5">
            <a:extLst>
              <a:ext uri="{FF2B5EF4-FFF2-40B4-BE49-F238E27FC236}">
                <a16:creationId xmlns:a16="http://schemas.microsoft.com/office/drawing/2014/main" id="{5F4D29C5-D23F-55A7-4529-AE6430FB59B1}"/>
              </a:ext>
            </a:extLst>
          </p:cNvPr>
          <p:cNvSpPr txBox="1">
            <a:spLocks/>
          </p:cNvSpPr>
          <p:nvPr/>
        </p:nvSpPr>
        <p:spPr>
          <a:xfrm>
            <a:off x="394314" y="299994"/>
            <a:ext cx="11381889" cy="880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9C3C9A"/>
                </a:solidFill>
                <a:latin typeface="Open Sans ExtraBold" pitchFamily="2" charset="0"/>
                <a:ea typeface="Open Sans ExtraBold" pitchFamily="2" charset="0"/>
                <a:cs typeface="Open Sans ExtraBold" pitchFamily="2" charset="0"/>
              </a:defRPr>
            </a:lvl1pPr>
          </a:lstStyle>
          <a:p>
            <a:pPr algn="ctr"/>
            <a:r>
              <a:rPr lang="en-US" dirty="0">
                <a:solidFill>
                  <a:srgbClr val="57B535"/>
                </a:solidFill>
                <a:latin typeface="Source Sans Pro"/>
                <a:ea typeface="Source Sans Pro"/>
                <a:cs typeface="Open Sans ExtraBold"/>
              </a:rPr>
              <a:t>Prices and Discounts are Combined</a:t>
            </a:r>
          </a:p>
        </p:txBody>
      </p:sp>
      <p:sp>
        <p:nvSpPr>
          <p:cNvPr id="3" name="Rectangle: Rounded Corners 2">
            <a:extLst>
              <a:ext uri="{FF2B5EF4-FFF2-40B4-BE49-F238E27FC236}">
                <a16:creationId xmlns:a16="http://schemas.microsoft.com/office/drawing/2014/main" id="{AEF673DB-8809-6C9E-A544-6FE6D15FBB72}"/>
              </a:ext>
            </a:extLst>
          </p:cNvPr>
          <p:cNvSpPr/>
          <p:nvPr/>
        </p:nvSpPr>
        <p:spPr bwMode="auto">
          <a:xfrm>
            <a:off x="1566453" y="1541988"/>
            <a:ext cx="3200400" cy="7239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Purchase Prices</a:t>
            </a:r>
          </a:p>
        </p:txBody>
      </p:sp>
      <p:sp>
        <p:nvSpPr>
          <p:cNvPr id="4" name="Rectangle: Rounded Corners 3">
            <a:extLst>
              <a:ext uri="{FF2B5EF4-FFF2-40B4-BE49-F238E27FC236}">
                <a16:creationId xmlns:a16="http://schemas.microsoft.com/office/drawing/2014/main" id="{1FC8BA22-C40B-209E-3114-9A9EEDEDC65D}"/>
              </a:ext>
            </a:extLst>
          </p:cNvPr>
          <p:cNvSpPr/>
          <p:nvPr/>
        </p:nvSpPr>
        <p:spPr bwMode="auto">
          <a:xfrm>
            <a:off x="1562100" y="2428485"/>
            <a:ext cx="3200400" cy="7239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Purchase Discounts</a:t>
            </a:r>
          </a:p>
        </p:txBody>
      </p:sp>
      <p:sp>
        <p:nvSpPr>
          <p:cNvPr id="6" name="Rectangle: Rounded Corners 5">
            <a:extLst>
              <a:ext uri="{FF2B5EF4-FFF2-40B4-BE49-F238E27FC236}">
                <a16:creationId xmlns:a16="http://schemas.microsoft.com/office/drawing/2014/main" id="{EB1FDAE1-F395-4198-41DB-C6870386462A}"/>
              </a:ext>
            </a:extLst>
          </p:cNvPr>
          <p:cNvSpPr/>
          <p:nvPr/>
        </p:nvSpPr>
        <p:spPr bwMode="auto">
          <a:xfrm>
            <a:off x="1569474" y="3705615"/>
            <a:ext cx="3200400" cy="7239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Sales Prices</a:t>
            </a:r>
          </a:p>
        </p:txBody>
      </p:sp>
      <p:sp>
        <p:nvSpPr>
          <p:cNvPr id="11" name="Rectangle: Rounded Corners 10">
            <a:extLst>
              <a:ext uri="{FF2B5EF4-FFF2-40B4-BE49-F238E27FC236}">
                <a16:creationId xmlns:a16="http://schemas.microsoft.com/office/drawing/2014/main" id="{186C6C44-4F71-5C6A-50B2-AFAECF5DB453}"/>
              </a:ext>
            </a:extLst>
          </p:cNvPr>
          <p:cNvSpPr/>
          <p:nvPr/>
        </p:nvSpPr>
        <p:spPr bwMode="auto">
          <a:xfrm>
            <a:off x="1565121" y="4592112"/>
            <a:ext cx="3200400" cy="723900"/>
          </a:xfrm>
          <a:prstGeom prst="round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Sales Discounts</a:t>
            </a:r>
          </a:p>
        </p:txBody>
      </p:sp>
      <p:sp>
        <p:nvSpPr>
          <p:cNvPr id="12" name="Rectangle: Rounded Corners 11">
            <a:extLst>
              <a:ext uri="{FF2B5EF4-FFF2-40B4-BE49-F238E27FC236}">
                <a16:creationId xmlns:a16="http://schemas.microsoft.com/office/drawing/2014/main" id="{3F89F894-C2E1-22ED-0957-90A273539E5D}"/>
              </a:ext>
            </a:extLst>
          </p:cNvPr>
          <p:cNvSpPr/>
          <p:nvPr/>
        </p:nvSpPr>
        <p:spPr bwMode="auto">
          <a:xfrm>
            <a:off x="7429500" y="1961088"/>
            <a:ext cx="3200400" cy="723900"/>
          </a:xfrm>
          <a:prstGeom prst="roundRect">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Purchase Price Lists</a:t>
            </a:r>
          </a:p>
        </p:txBody>
      </p:sp>
      <p:sp>
        <p:nvSpPr>
          <p:cNvPr id="13" name="Rectangle: Rounded Corners 12">
            <a:extLst>
              <a:ext uri="{FF2B5EF4-FFF2-40B4-BE49-F238E27FC236}">
                <a16:creationId xmlns:a16="http://schemas.microsoft.com/office/drawing/2014/main" id="{093F191D-3923-37DD-D7DE-ACA3C186F2AB}"/>
              </a:ext>
            </a:extLst>
          </p:cNvPr>
          <p:cNvSpPr/>
          <p:nvPr/>
        </p:nvSpPr>
        <p:spPr bwMode="auto">
          <a:xfrm>
            <a:off x="7404253" y="4132788"/>
            <a:ext cx="3200400" cy="723900"/>
          </a:xfrm>
          <a:prstGeom prst="round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CA" sz="2400" dirty="0">
                <a:gradFill>
                  <a:gsLst>
                    <a:gs pos="0">
                      <a:srgbClr val="FFFFFF"/>
                    </a:gs>
                    <a:gs pos="100000">
                      <a:srgbClr val="FFFFFF"/>
                    </a:gs>
                  </a:gsLst>
                  <a:lin ang="5400000" scaled="0"/>
                </a:gradFill>
                <a:ea typeface="Segoe UI" pitchFamily="34" charset="0"/>
                <a:cs typeface="Segoe UI" pitchFamily="34" charset="0"/>
              </a:rPr>
              <a:t>Sales Price Lists</a:t>
            </a:r>
          </a:p>
        </p:txBody>
      </p:sp>
      <p:cxnSp>
        <p:nvCxnSpPr>
          <p:cNvPr id="14" name="Connector: Elbow 13">
            <a:extLst>
              <a:ext uri="{FF2B5EF4-FFF2-40B4-BE49-F238E27FC236}">
                <a16:creationId xmlns:a16="http://schemas.microsoft.com/office/drawing/2014/main" id="{BA9B87D6-C1E0-47CD-D312-5BA577D63536}"/>
              </a:ext>
            </a:extLst>
          </p:cNvPr>
          <p:cNvCxnSpPr>
            <a:stCxn id="3" idx="3"/>
            <a:endCxn id="12" idx="1"/>
          </p:cNvCxnSpPr>
          <p:nvPr/>
        </p:nvCxnSpPr>
        <p:spPr>
          <a:xfrm>
            <a:off x="4766853" y="1903938"/>
            <a:ext cx="2662647" cy="419100"/>
          </a:xfrm>
          <a:prstGeom prst="bentConnector3">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001FD6D1-371F-89EB-FE2F-6564F48F368D}"/>
              </a:ext>
            </a:extLst>
          </p:cNvPr>
          <p:cNvCxnSpPr>
            <a:stCxn id="4" idx="3"/>
            <a:endCxn id="12" idx="1"/>
          </p:cNvCxnSpPr>
          <p:nvPr/>
        </p:nvCxnSpPr>
        <p:spPr>
          <a:xfrm flipV="1">
            <a:off x="4762500" y="2323038"/>
            <a:ext cx="2667000" cy="467397"/>
          </a:xfrm>
          <a:prstGeom prst="bentConnector3">
            <a:avLst>
              <a:gd name="adj1" fmla="val 50096"/>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BDC9F1EA-6F5A-2754-D126-83BE2CC8C1F9}"/>
              </a:ext>
            </a:extLst>
          </p:cNvPr>
          <p:cNvCxnSpPr/>
          <p:nvPr/>
        </p:nvCxnSpPr>
        <p:spPr>
          <a:xfrm>
            <a:off x="4774227" y="4067565"/>
            <a:ext cx="2662647" cy="419100"/>
          </a:xfrm>
          <a:prstGeom prst="bentConnector3">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40EC0214-02A3-5606-C414-48F501DC95FB}"/>
              </a:ext>
            </a:extLst>
          </p:cNvPr>
          <p:cNvCxnSpPr/>
          <p:nvPr/>
        </p:nvCxnSpPr>
        <p:spPr>
          <a:xfrm flipV="1">
            <a:off x="4769874" y="4486665"/>
            <a:ext cx="2667000" cy="467397"/>
          </a:xfrm>
          <a:prstGeom prst="bentConnector3">
            <a:avLst>
              <a:gd name="adj1" fmla="val 50166"/>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7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B7BDA-D51C-66A3-9771-C1D32E82C7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CA88EE-F66E-BB86-D09E-0BAB3A009AE3}"/>
              </a:ext>
            </a:extLst>
          </p:cNvPr>
          <p:cNvSpPr>
            <a:spLocks noGrp="1"/>
          </p:cNvSpPr>
          <p:nvPr>
            <p:ph type="title"/>
          </p:nvPr>
        </p:nvSpPr>
        <p:spPr>
          <a:xfrm>
            <a:off x="405055" y="659910"/>
            <a:ext cx="11381889" cy="880044"/>
          </a:xfrm>
        </p:spPr>
        <p:txBody>
          <a:bodyPr/>
          <a:lstStyle/>
          <a:p>
            <a:pPr algn="ctr"/>
            <a:r>
              <a:rPr lang="en-US" dirty="0"/>
              <a:t>Unchanged</a:t>
            </a:r>
          </a:p>
        </p:txBody>
      </p:sp>
      <p:sp>
        <p:nvSpPr>
          <p:cNvPr id="5" name="TextBox 4">
            <a:extLst>
              <a:ext uri="{FF2B5EF4-FFF2-40B4-BE49-F238E27FC236}">
                <a16:creationId xmlns:a16="http://schemas.microsoft.com/office/drawing/2014/main" id="{9DBE7D14-3697-1623-2855-108E47D92564}"/>
              </a:ext>
            </a:extLst>
          </p:cNvPr>
          <p:cNvSpPr txBox="1"/>
          <p:nvPr/>
        </p:nvSpPr>
        <p:spPr>
          <a:xfrm>
            <a:off x="1695236" y="1764395"/>
            <a:ext cx="8897419" cy="2792046"/>
          </a:xfrm>
          <a:prstGeom prst="rect">
            <a:avLst/>
          </a:prstGeom>
          <a:noFill/>
        </p:spPr>
        <p:txBody>
          <a:bodyPr wrap="square">
            <a:spAutoFit/>
          </a:bodyPr>
          <a:lstStyle/>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Customers can still have Price Groups</a:t>
            </a:r>
          </a:p>
          <a:p>
            <a:pPr marL="0" marR="0" algn="ctr">
              <a:lnSpc>
                <a:spcPct val="107000"/>
              </a:lnSpc>
              <a:spcAft>
                <a:spcPts val="800"/>
              </a:spcAft>
            </a:pPr>
            <a:r>
              <a:rPr lang="en-US" sz="28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Customers can still have Discount Groups</a:t>
            </a:r>
          </a:p>
          <a:p>
            <a:pPr marL="0" marR="0"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Items can still have Price Groups</a:t>
            </a:r>
          </a:p>
          <a:p>
            <a:pPr algn="ctr">
              <a:lnSpc>
                <a:spcPct val="107000"/>
              </a:lnSpc>
              <a:spcAft>
                <a:spcPts val="800"/>
              </a:spcAf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Items can still have Discount Groups</a:t>
            </a:r>
          </a:p>
          <a:p>
            <a:pPr marL="0" marR="0" algn="ctr">
              <a:lnSpc>
                <a:spcPct val="107000"/>
              </a:lnSpc>
              <a:spcAft>
                <a:spcPts val="800"/>
              </a:spcAft>
            </a:pPr>
            <a:endPar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817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7B75BE-6E85-4BC9-B65E-BA5D0420B3C8}">
  <ds:schemaRefs>
    <ds:schemaRef ds:uri="http://schemas.microsoft.com/office/2006/metadata/properties"/>
    <ds:schemaRef ds:uri="http://schemas.microsoft.com/office/infopath/2007/PartnerControls"/>
    <ds:schemaRef ds:uri="518ec24c-f428-4057-9a36-4cb948a7b407"/>
    <ds:schemaRef ds:uri="6fe25bdf-ae0e-48a7-b6e5-bc8a1849b98e"/>
  </ds:schemaRefs>
</ds:datastoreItem>
</file>

<file path=customXml/itemProps2.xml><?xml version="1.0" encoding="utf-8"?>
<ds:datastoreItem xmlns:ds="http://schemas.openxmlformats.org/officeDocument/2006/customXml" ds:itemID="{CCCC9168-1AF7-4F22-A7E1-AA5CA9871E6C}">
  <ds:schemaRefs>
    <ds:schemaRef ds:uri="http://schemas.microsoft.com/sharepoint/v3/contenttype/forms"/>
  </ds:schemaRefs>
</ds:datastoreItem>
</file>

<file path=customXml/itemProps3.xml><?xml version="1.0" encoding="utf-8"?>
<ds:datastoreItem xmlns:ds="http://schemas.openxmlformats.org/officeDocument/2006/customXml" ds:itemID="{ED04DCF2-D9D4-4703-8D0D-9BA35C49A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e25bdf-ae0e-48a7-b6e5-bc8a1849b98e"/>
    <ds:schemaRef ds:uri="518ec24c-f428-4057-9a36-4cb948a7b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8685</TotalTime>
  <Words>1397</Words>
  <Application>Microsoft Office PowerPoint</Application>
  <PresentationFormat>Widescreen</PresentationFormat>
  <Paragraphs>142</Paragraphs>
  <Slides>28</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Aharoni</vt:lpstr>
      <vt:lpstr>Aptos</vt:lpstr>
      <vt:lpstr>Aptos Display</vt:lpstr>
      <vt:lpstr>Arial</vt:lpstr>
      <vt:lpstr>Open Sans ExtraBold</vt:lpstr>
      <vt:lpstr>Open Sans ExtraBold</vt:lpstr>
      <vt:lpstr>Open Sans Light</vt:lpstr>
      <vt:lpstr>Open Sans SemiBold</vt:lpstr>
      <vt:lpstr>Segoe UI</vt:lpstr>
      <vt:lpstr>Source Sans Pro</vt:lpstr>
      <vt:lpstr>Source Sans Pro Light</vt:lpstr>
      <vt:lpstr>Symbol</vt:lpstr>
      <vt:lpstr>Wingdings</vt:lpstr>
      <vt:lpstr>Office Theme</vt:lpstr>
      <vt:lpstr>PowerPoint Presentation</vt:lpstr>
      <vt:lpstr>Don’t Fear! The New Sales  Price is  Experience is here!</vt:lpstr>
      <vt:lpstr>PowerPoint Presentation</vt:lpstr>
      <vt:lpstr>Agenda</vt:lpstr>
      <vt:lpstr>Objectives</vt:lpstr>
      <vt:lpstr>What’s the Point?</vt:lpstr>
      <vt:lpstr> </vt:lpstr>
      <vt:lpstr>PowerPoint Presentation</vt:lpstr>
      <vt:lpstr>Unchanged</vt:lpstr>
      <vt:lpstr>Sales &amp; Receivable Setup</vt:lpstr>
      <vt:lpstr>PowerPoint Presentation</vt:lpstr>
      <vt:lpstr>Tip</vt:lpstr>
      <vt:lpstr>PowerPoint Presentation</vt:lpstr>
      <vt:lpstr>Tip</vt:lpstr>
      <vt:lpstr>PowerPoint Presentation</vt:lpstr>
      <vt:lpstr>PowerPoint Presentation</vt:lpstr>
      <vt:lpstr>PowerPoint Presentation</vt:lpstr>
      <vt:lpstr>Tip</vt:lpstr>
      <vt:lpstr>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Bishop</dc:creator>
  <cp:lastModifiedBy>Kim Dallefeld</cp:lastModifiedBy>
  <cp:revision>134</cp:revision>
  <dcterms:created xsi:type="dcterms:W3CDTF">2025-01-23T18:40:19Z</dcterms:created>
  <dcterms:modified xsi:type="dcterms:W3CDTF">2025-04-21T13:56:52Z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