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Play"/>
      <p:regular r:id="rId33"/>
      <p:bold r:id="rId34"/>
    </p:embeddedFont>
    <p:embeddedFont>
      <p:font typeface="Open Sans SemiBold"/>
      <p:regular r:id="rId35"/>
      <p:bold r:id="rId36"/>
      <p:italic r:id="rId37"/>
      <p:boldItalic r:id="rId38"/>
    </p:embeddedFont>
    <p:embeddedFont>
      <p:font typeface="Open Sans ExtraBold"/>
      <p:bold r:id="rId39"/>
      <p:boldItalic r:id="rId40"/>
    </p:embeddedFont>
    <p:embeddedFont>
      <p:font typeface="Open Sans Light"/>
      <p:regular r:id="rId41"/>
      <p:bold r:id="rId42"/>
      <p:italic r:id="rId43"/>
      <p:boldItalic r:id="rId44"/>
    </p:embeddedFont>
    <p:embeddedFont>
      <p:font typeface="Open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Extra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OpenSansLight-bold.fntdata"/><Relationship Id="rId41" Type="http://schemas.openxmlformats.org/officeDocument/2006/relationships/font" Target="fonts/OpenSansLight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Light-boldItalic.fntdata"/><Relationship Id="rId21" Type="http://schemas.openxmlformats.org/officeDocument/2006/relationships/slide" Target="slides/slide15.xml"/><Relationship Id="rId43" Type="http://schemas.openxmlformats.org/officeDocument/2006/relationships/font" Target="fonts/OpenSansLight-italic.fntdata"/><Relationship Id="rId24" Type="http://schemas.openxmlformats.org/officeDocument/2006/relationships/slide" Target="slides/slide18.xml"/><Relationship Id="rId46" Type="http://schemas.openxmlformats.org/officeDocument/2006/relationships/font" Target="fonts/OpenSans-bold.fntdata"/><Relationship Id="rId23" Type="http://schemas.openxmlformats.org/officeDocument/2006/relationships/slide" Target="slides/slide17.xml"/><Relationship Id="rId45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OpenSans-boldItalic.fntdata"/><Relationship Id="rId25" Type="http://schemas.openxmlformats.org/officeDocument/2006/relationships/slide" Target="slides/slide19.xml"/><Relationship Id="rId47" Type="http://schemas.openxmlformats.org/officeDocument/2006/relationships/font" Target="fonts/OpenSans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lay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OpenSansSemiBold-regular.fntdata"/><Relationship Id="rId12" Type="http://schemas.openxmlformats.org/officeDocument/2006/relationships/slide" Target="slides/slide6.xml"/><Relationship Id="rId34" Type="http://schemas.openxmlformats.org/officeDocument/2006/relationships/font" Target="fonts/Play-bold.fntdata"/><Relationship Id="rId15" Type="http://schemas.openxmlformats.org/officeDocument/2006/relationships/slide" Target="slides/slide9.xml"/><Relationship Id="rId37" Type="http://schemas.openxmlformats.org/officeDocument/2006/relationships/font" Target="fonts/OpenSansSemiBold-italic.fntdata"/><Relationship Id="rId14" Type="http://schemas.openxmlformats.org/officeDocument/2006/relationships/slide" Target="slides/slide8.xml"/><Relationship Id="rId36" Type="http://schemas.openxmlformats.org/officeDocument/2006/relationships/font" Target="fonts/OpenSansSemiBold-bold.fntdata"/><Relationship Id="rId17" Type="http://schemas.openxmlformats.org/officeDocument/2006/relationships/slide" Target="slides/slide11.xml"/><Relationship Id="rId39" Type="http://schemas.openxmlformats.org/officeDocument/2006/relationships/font" Target="fonts/OpenSansExtraBold-bold.fntdata"/><Relationship Id="rId16" Type="http://schemas.openxmlformats.org/officeDocument/2006/relationships/slide" Target="slides/slide10.xml"/><Relationship Id="rId38" Type="http://schemas.openxmlformats.org/officeDocument/2006/relationships/font" Target="fonts/OpenSansSemiBold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mazon.com/Revenue-Engine-Fueling-Octane-Pipeline/dp/1642259098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4e84c2e01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4e84c2e011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29b9d19e8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29b9d19e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e84c2e011_1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4e84c2e011_1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29b9d19e8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29b9d19e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29b9d19e8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29b9d19e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29b9d19e8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29b9d19e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Sam to speak to indicators and Hannah to speak to some pitfalls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e84c2e011_1_1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e84c2e011_1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29b9d19e8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29b9d19e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4e84c2e011_1_1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4e84c2e011_1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Influenced pipeline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stat on how </a:t>
            </a:r>
            <a:r>
              <a:rPr lang="en"/>
              <a:t>much faster this closed compared to other similar opps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29b9d19e8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29b9d19e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Sam first (bullets 1&amp;2), Hannah second (bullets 3-5)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Revenue Engine Book - sam to plug 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https://www.amazon.com/Revenue-Engine-Fueling-Octane-Pipeline/dp/1642259098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29b9d19e8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29b9d19e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e84c2e011_1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  <p:sp>
        <p:nvSpPr>
          <p:cNvPr id="208" name="Google Shape;208;g34e84c2e011_1_3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6806aaac8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6806aaac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 LinkedIn - as a starting point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29b9d19e8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29b9d19e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29b9d19e8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29b9d19e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29b9d19e8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29b9d19e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Sam &amp; Hannah - alternating bullets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29b9d19e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29b9d19e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29b9d19e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  <p:sp>
        <p:nvSpPr>
          <p:cNvPr id="403" name="Google Shape;403;g3529b9d19e8_0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4e84c2e011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4e84c2e011_1_4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e84c2e011_1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e84c2e011_1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Hannah, Sam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e84c2e011_1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4e84c2e011_1_7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e84c2e01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4e84c2e01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e84c2e011_1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e84c2e011_1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29b9d19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29b9d19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e84c2e011_1_9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e84c2e011_1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4e84c2e011_1_10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4e84c2e011_1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-4203"/>
            <a:ext cx="9144000" cy="3240600"/>
          </a:xfrm>
          <a:prstGeom prst="rect">
            <a:avLst/>
          </a:prstGeom>
          <a:gradFill>
            <a:gsLst>
              <a:gs pos="0">
                <a:srgbClr val="3B4598"/>
              </a:gs>
              <a:gs pos="33000">
                <a:srgbClr val="9C3C9A"/>
              </a:gs>
              <a:gs pos="66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54000" y="1362863"/>
            <a:ext cx="4121523" cy="318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ight light in the dark&#10;&#10;AI-generated content may be incorrect." id="53" name="Google Shape;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54333">
            <a:off x="-721626" y="846125"/>
            <a:ext cx="2757202" cy="4451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and yellow city skyline&#10;&#10;AI-generated content may be incorrect." id="54" name="Google Shape;54;p13"/>
          <p:cNvPicPr preferRelativeResize="0"/>
          <p:nvPr/>
        </p:nvPicPr>
        <p:blipFill rotWithShape="1">
          <a:blip r:embed="rId4">
            <a:alphaModFix/>
          </a:blip>
          <a:srcRect b="0" l="3120" r="5647" t="0"/>
          <a:stretch/>
        </p:blipFill>
        <p:spPr>
          <a:xfrm flipH="1">
            <a:off x="-1" y="583274"/>
            <a:ext cx="9144001" cy="3363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ty skyline at night&#10;&#10;AI-generated content may be incorrect." id="55" name="Google Shape;55;p13"/>
          <p:cNvPicPr preferRelativeResize="0"/>
          <p:nvPr/>
        </p:nvPicPr>
        <p:blipFill rotWithShape="1">
          <a:blip r:embed="rId5">
            <a:alphaModFix/>
          </a:blip>
          <a:srcRect b="5358" l="2867" r="2489" t="22030"/>
          <a:stretch/>
        </p:blipFill>
        <p:spPr>
          <a:xfrm>
            <a:off x="0" y="1197218"/>
            <a:ext cx="9144000" cy="394628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91000" y="4777275"/>
            <a:ext cx="3605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ExtraBold"/>
              <a:buNone/>
            </a:pPr>
            <a:r>
              <a:rPr b="1" i="0" lang="en" sz="1100" u="sng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dynamicscon.com/partner-marketing-event</a:t>
            </a:r>
            <a:endParaRPr sz="1100"/>
          </a:p>
        </p:txBody>
      </p:sp>
      <p:pic>
        <p:nvPicPr>
          <p:cNvPr descr="A pink star with yellow text and a megaphone&#10;&#10;AI-generated content may be incorrect." id="57" name="Google Shape;5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83453" y="83203"/>
            <a:ext cx="4977094" cy="4977094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logo of a city&#10;&#10;AI-generated content may be incorrect." id="58" name="Google Shape;5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4382" y="3855308"/>
            <a:ext cx="1866083" cy="112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0" y="-4203"/>
            <a:ext cx="9144000" cy="3240600"/>
          </a:xfrm>
          <a:prstGeom prst="rect">
            <a:avLst/>
          </a:prstGeom>
          <a:gradFill>
            <a:gsLst>
              <a:gs pos="0">
                <a:srgbClr val="3B4598"/>
              </a:gs>
              <a:gs pos="33000">
                <a:srgbClr val="9C3C9A"/>
              </a:gs>
              <a:gs pos="66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54000" y="1362863"/>
            <a:ext cx="4121523" cy="318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ight light in the dark&#10;&#10;AI-generated content may be incorrect."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54333">
            <a:off x="-721626" y="846125"/>
            <a:ext cx="2757202" cy="4451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and yellow city skyline&#10;&#10;AI-generated content may be incorrect." id="69" name="Google Shape;69;p15"/>
          <p:cNvPicPr preferRelativeResize="0"/>
          <p:nvPr/>
        </p:nvPicPr>
        <p:blipFill rotWithShape="1">
          <a:blip r:embed="rId4">
            <a:alphaModFix/>
          </a:blip>
          <a:srcRect b="0" l="3120" r="5647" t="0"/>
          <a:stretch/>
        </p:blipFill>
        <p:spPr>
          <a:xfrm flipH="1">
            <a:off x="-1" y="583274"/>
            <a:ext cx="9144001" cy="3363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ty skyline at night&#10;&#10;AI-generated content may be incorrect." id="70" name="Google Shape;70;p15"/>
          <p:cNvPicPr preferRelativeResize="0"/>
          <p:nvPr/>
        </p:nvPicPr>
        <p:blipFill rotWithShape="1">
          <a:blip r:embed="rId5">
            <a:alphaModFix/>
          </a:blip>
          <a:srcRect b="5358" l="2867" r="2489" t="22030"/>
          <a:stretch/>
        </p:blipFill>
        <p:spPr>
          <a:xfrm>
            <a:off x="0" y="1197218"/>
            <a:ext cx="9144000" cy="394628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90998" y="4777275"/>
            <a:ext cx="3191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 ExtraBold"/>
              <a:buNone/>
            </a:pPr>
            <a:r>
              <a:rPr b="1" i="0" lang="en" sz="1100" u="sng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dynamicscon.com/partner-marketing-event</a:t>
            </a:r>
            <a:endParaRPr sz="1100"/>
          </a:p>
        </p:txBody>
      </p:sp>
      <p:pic>
        <p:nvPicPr>
          <p:cNvPr descr="A pink star with yellow text and a megaphone&#10;&#10;AI-generated content may be incorrect." id="72" name="Google Shape;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83453" y="83203"/>
            <a:ext cx="4977094" cy="4977094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A logo of a city&#10;&#10;AI-generated content may be incorrect." id="73" name="Google Shape;7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24382" y="3855308"/>
            <a:ext cx="1866083" cy="112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unrise">
  <p:cSld name="Title and Subtitle Sunris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623888" y="151801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5400"/>
              <a:buFont typeface="Open Sans ExtraBold"/>
              <a:buNone/>
              <a:defRPr b="1" i="0" sz="54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623888" y="2631311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  <a:defRPr b="1" i="0" sz="24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0" name="Google Shape;80;p16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81" name="Google Shape;8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Subtitle Sunrise">
  <p:cSld name="1_Title and Subtitle Sunris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87" name="Google Shape;8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88" name="Google Shape;88;p17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95736" y="1018095"/>
            <a:ext cx="8536500" cy="38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Subtitle Sunrise">
  <p:cSld name="2_Title and Subtitle Sunris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95" name="Google Shape;9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96" name="Google Shape;96;p18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95737" y="1012202"/>
            <a:ext cx="42192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2" type="body"/>
          </p:nvPr>
        </p:nvSpPr>
        <p:spPr>
          <a:xfrm>
            <a:off x="4613041" y="1010780"/>
            <a:ext cx="42192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Subtitle Sunrise">
  <p:cSld name="3_Title and Subtitle Sunris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04" name="Google Shape;10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05" name="Google Shape;105;p19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295737" y="3300607"/>
            <a:ext cx="85365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idx="2" type="body"/>
          </p:nvPr>
        </p:nvSpPr>
        <p:spPr>
          <a:xfrm>
            <a:off x="4613330" y="1010781"/>
            <a:ext cx="4221600" cy="22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3" type="body"/>
          </p:nvPr>
        </p:nvSpPr>
        <p:spPr>
          <a:xfrm>
            <a:off x="304880" y="1010781"/>
            <a:ext cx="4221600" cy="22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Subtitle Sunrise">
  <p:cSld name="4_Title and Subtitle Sunris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14" name="Google Shape;11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15" name="Google Shape;115;p20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295737" y="1010781"/>
            <a:ext cx="85365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2" type="body"/>
          </p:nvPr>
        </p:nvSpPr>
        <p:spPr>
          <a:xfrm>
            <a:off x="4613330" y="2658747"/>
            <a:ext cx="4221600" cy="22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3" type="body"/>
          </p:nvPr>
        </p:nvSpPr>
        <p:spPr>
          <a:xfrm>
            <a:off x="304880" y="2658747"/>
            <a:ext cx="4221600" cy="22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Subtitle Sunrise">
  <p:cSld name="5_Title and Subtitle Sunris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24" name="Google Shape;12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25" name="Google Shape;125;p21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295737" y="3295393"/>
            <a:ext cx="85365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2" type="body"/>
          </p:nvPr>
        </p:nvSpPr>
        <p:spPr>
          <a:xfrm>
            <a:off x="294338" y="1018667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3" type="body"/>
          </p:nvPr>
        </p:nvSpPr>
        <p:spPr>
          <a:xfrm>
            <a:off x="6024320" y="1010781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4" type="body"/>
          </p:nvPr>
        </p:nvSpPr>
        <p:spPr>
          <a:xfrm>
            <a:off x="3159329" y="1017647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Subtitle Sunrise">
  <p:cSld name="6_Title and Subtitle Sunris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34" name="Google Shape;13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35" name="Google Shape;135;p22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295737" y="1017647"/>
            <a:ext cx="8536500" cy="1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2" type="body"/>
          </p:nvPr>
        </p:nvSpPr>
        <p:spPr>
          <a:xfrm>
            <a:off x="294338" y="2669533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3" type="body"/>
          </p:nvPr>
        </p:nvSpPr>
        <p:spPr>
          <a:xfrm>
            <a:off x="6024320" y="2661647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4" type="body"/>
          </p:nvPr>
        </p:nvSpPr>
        <p:spPr>
          <a:xfrm>
            <a:off x="3159329" y="2668513"/>
            <a:ext cx="28047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Subtitle Sunrise">
  <p:cSld name="7_Title and Subtitle Sunris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3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45" name="Google Shape;14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46" name="Google Shape;146;p23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2292149" y="1010780"/>
            <a:ext cx="45276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2" type="body"/>
          </p:nvPr>
        </p:nvSpPr>
        <p:spPr>
          <a:xfrm>
            <a:off x="295737" y="1010781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3" type="body"/>
          </p:nvPr>
        </p:nvSpPr>
        <p:spPr>
          <a:xfrm>
            <a:off x="295737" y="2967560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4" type="body"/>
          </p:nvPr>
        </p:nvSpPr>
        <p:spPr>
          <a:xfrm>
            <a:off x="6904543" y="1010781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5" type="body"/>
          </p:nvPr>
        </p:nvSpPr>
        <p:spPr>
          <a:xfrm>
            <a:off x="6904543" y="2967560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Subtitle Sunrise">
  <p:cSld name="8_Title and Subtitle Sunris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3B4598"/>
              </a:gs>
              <a:gs pos="25000">
                <a:srgbClr val="9C3C9A"/>
              </a:gs>
              <a:gs pos="75000">
                <a:srgbClr val="ED3F7B"/>
              </a:gs>
              <a:gs pos="100000">
                <a:srgbClr val="F9ED4E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226936" y="19756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/>
          <p:nvPr/>
        </p:nvSpPr>
        <p:spPr>
          <a:xfrm>
            <a:off x="226935" y="4629933"/>
            <a:ext cx="8251500" cy="3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-598394" y="3173506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star with yellow text and a megaphone&#10;&#10;AI-generated content may be incorrect." id="157" name="Google Shape;15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88268" y="4186933"/>
            <a:ext cx="875883" cy="875883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58" name="Google Shape;158;p24"/>
          <p:cNvSpPr txBox="1"/>
          <p:nvPr>
            <p:ph type="title"/>
          </p:nvPr>
        </p:nvSpPr>
        <p:spPr>
          <a:xfrm>
            <a:off x="295737" y="275444"/>
            <a:ext cx="8536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  <a:defRPr b="1" i="0" sz="3300">
                <a:solidFill>
                  <a:srgbClr val="ED3F7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5573806" y="1010780"/>
            <a:ext cx="32586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2" type="body"/>
          </p:nvPr>
        </p:nvSpPr>
        <p:spPr>
          <a:xfrm>
            <a:off x="3598280" y="1010781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1" name="Google Shape;161;p24"/>
          <p:cNvSpPr txBox="1"/>
          <p:nvPr>
            <p:ph idx="3" type="body"/>
          </p:nvPr>
        </p:nvSpPr>
        <p:spPr>
          <a:xfrm>
            <a:off x="3598280" y="2967560"/>
            <a:ext cx="19275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24"/>
          <p:cNvSpPr txBox="1"/>
          <p:nvPr>
            <p:ph idx="4" type="body"/>
          </p:nvPr>
        </p:nvSpPr>
        <p:spPr>
          <a:xfrm>
            <a:off x="292019" y="1017504"/>
            <a:ext cx="3258600" cy="3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9144000" cy="5147700"/>
          </a:xfrm>
          <a:prstGeom prst="rect">
            <a:avLst/>
          </a:prstGeom>
          <a:gradFill>
            <a:gsLst>
              <a:gs pos="0">
                <a:srgbClr val="F77B32"/>
              </a:gs>
              <a:gs pos="50000">
                <a:srgbClr val="E74A35"/>
              </a:gs>
              <a:gs pos="90000">
                <a:srgbClr val="ED3F7B"/>
              </a:gs>
              <a:gs pos="100000">
                <a:srgbClr val="ED3F7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226936" y="270231"/>
            <a:ext cx="8690100" cy="460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/>
          <p:nvPr/>
        </p:nvSpPr>
        <p:spPr>
          <a:xfrm>
            <a:off x="571500" y="608690"/>
            <a:ext cx="7939200" cy="1780500"/>
          </a:xfrm>
          <a:prstGeom prst="rect">
            <a:avLst/>
          </a:prstGeom>
          <a:gradFill>
            <a:gsLst>
              <a:gs pos="0">
                <a:srgbClr val="F77B32"/>
              </a:gs>
              <a:gs pos="50000">
                <a:srgbClr val="E74A35"/>
              </a:gs>
              <a:gs pos="90000">
                <a:srgbClr val="ED3F7B"/>
              </a:gs>
              <a:gs pos="100000">
                <a:srgbClr val="ED3F7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logo with orange and grey letters&#10;&#10;AI-generated content may be incorrect." id="167" name="Google Shape;16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42188" y="3018304"/>
            <a:ext cx="1492790" cy="1187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logo&#10;&#10;AI-generated content may be incorrect." id="168" name="Google Shape;1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512" y="3081182"/>
            <a:ext cx="3132106" cy="1288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text&#10;&#10;AI-generated content may be incorrect." id="169" name="Google Shape;16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7707" y="3024822"/>
            <a:ext cx="3292880" cy="1176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1812928" y="733808"/>
            <a:ext cx="551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THANK YOU FOR JOINING US!</a:t>
            </a:r>
            <a:endParaRPr sz="1100"/>
          </a:p>
        </p:txBody>
      </p:sp>
      <p:pic>
        <p:nvPicPr>
          <p:cNvPr descr="A pink star with yellow text and a megaphone&#10;&#10;AI-generated content may be incorrect." id="171" name="Google Shape;17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1628" y="1566316"/>
            <a:ext cx="1104397" cy="1104397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9" name="Google Shape;179;p2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0" name="Google Shape;18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2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7" name="Google Shape;187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3" name="Google Shape;19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9" name="Google Shape;199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amazon.com/Revenue-Engine-Fueling-Octane-Pipeline/dp/1642259098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“The New Digital Marketing of the 2020’s”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The promise of ABM pipeline success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Efficient spending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Personalization at scale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Faster sales cycles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Higher win rates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b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ABM makes marketing </a:t>
            </a:r>
            <a:r>
              <a:rPr b="1" lang="en" sz="164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more strategic and revenue focused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b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(focusing more on value rather than volume)</a:t>
            </a:r>
            <a:endParaRPr i="1"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77" name="Google Shape;277;p40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The Buzz of ABM</a:t>
            </a:r>
            <a:endParaRPr sz="3000"/>
          </a:p>
        </p:txBody>
      </p:sp>
      <p:pic>
        <p:nvPicPr>
          <p:cNvPr id="278" name="Google Shape;2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175" y="205600"/>
            <a:ext cx="2045825" cy="20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1"/>
          <p:cNvSpPr txBox="1"/>
          <p:nvPr>
            <p:ph type="title"/>
          </p:nvPr>
        </p:nvSpPr>
        <p:spPr>
          <a:xfrm>
            <a:off x="628650" y="1764325"/>
            <a:ext cx="7886700" cy="1460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How much change can your organization handle?</a:t>
            </a:r>
            <a:endParaRPr sz="4000"/>
          </a:p>
        </p:txBody>
      </p:sp>
      <p:sp>
        <p:nvSpPr>
          <p:cNvPr id="285" name="Google Shape;285;p41"/>
          <p:cNvSpPr txBox="1"/>
          <p:nvPr>
            <p:ph idx="1" type="body"/>
          </p:nvPr>
        </p:nvSpPr>
        <p:spPr>
          <a:xfrm>
            <a:off x="0" y="3132650"/>
            <a:ext cx="9144000" cy="1125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6469"/>
              <a:buFont typeface="Arial"/>
              <a:buNone/>
            </a:pPr>
            <a:r>
              <a:rPr lang="en" sz="3022"/>
              <a:t>…at this time</a:t>
            </a:r>
            <a:endParaRPr sz="3022"/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Defining what ABM means for your business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Assign or hire a dedicated resource (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full-time job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Evaluate and select technology (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i.e., 6sense, DemandBase, Roll Works, etc.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Integration with Tech Stack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1" name="Google Shape;291;p42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Before You Commit</a:t>
            </a:r>
            <a:endParaRPr sz="3000"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25" y="3214100"/>
            <a:ext cx="8319624" cy="6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Set expectations for what success looks like (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realistic timeline and leading indicators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Cross-functional stakeholder buy-in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Set and understand your target buyer personas to target with ABM (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beyond mid-market business with 20M in revenue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8" name="Google Shape;298;p43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Before You Commit</a:t>
            </a:r>
            <a:endParaRPr sz="3000"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25" y="3214100"/>
            <a:ext cx="8319624" cy="6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523200" y="1295225"/>
            <a:ext cx="48234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Strong ICP definition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Sales and Marketing alignment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Content inventory/asset creation plan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Technology infrastructure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Executive buy-in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Defined success metric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Resource allocation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Initial account list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Willingness to test and learn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5" name="Google Shape;305;p44"/>
          <p:cNvSpPr txBox="1"/>
          <p:nvPr>
            <p:ph type="title"/>
          </p:nvPr>
        </p:nvSpPr>
        <p:spPr>
          <a:xfrm>
            <a:off x="460474" y="404775"/>
            <a:ext cx="86835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/>
              <a:t>Leading Indicators Before Kicking Off ABM</a:t>
            </a:r>
            <a:endParaRPr sz="2700"/>
          </a:p>
        </p:txBody>
      </p:sp>
      <p:grpSp>
        <p:nvGrpSpPr>
          <p:cNvPr id="306" name="Google Shape;306;p44"/>
          <p:cNvGrpSpPr/>
          <p:nvPr/>
        </p:nvGrpSpPr>
        <p:grpSpPr>
          <a:xfrm rot="356002">
            <a:off x="5374934" y="1299480"/>
            <a:ext cx="3507225" cy="3507225"/>
            <a:chOff x="5506113" y="1535163"/>
            <a:chExt cx="3114675" cy="3114675"/>
          </a:xfrm>
        </p:grpSpPr>
        <p:pic>
          <p:nvPicPr>
            <p:cNvPr id="307" name="Google Shape;30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6113" y="1535163"/>
              <a:ext cx="3114675" cy="3114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44"/>
            <p:cNvSpPr txBox="1"/>
            <p:nvPr/>
          </p:nvSpPr>
          <p:spPr>
            <a:xfrm>
              <a:off x="6420025" y="2493400"/>
              <a:ext cx="1281900" cy="5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1900">
                  <a:solidFill>
                    <a:srgbClr val="ED3F7B"/>
                  </a:solidFill>
                  <a:latin typeface="Open Sans"/>
                  <a:ea typeface="Open Sans"/>
                  <a:cs typeface="Open Sans"/>
                  <a:sym typeface="Open Sans"/>
                </a:rPr>
                <a:t>Key Indicators</a:t>
              </a:r>
              <a:endParaRPr b="1" i="1" sz="19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09" name="Google Shape;30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0568">
            <a:off x="7375361" y="1323608"/>
            <a:ext cx="620907" cy="616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 txBox="1"/>
          <p:nvPr>
            <p:ph type="title"/>
          </p:nvPr>
        </p:nvSpPr>
        <p:spPr>
          <a:xfrm>
            <a:off x="628638" y="2074642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Metrics That Matter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Influenced Pipeline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Return on Investment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Target Account Coverage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Sales Cycle Length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Pipeline Velocity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1" name="Google Shape;321;p46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Metrics</a:t>
            </a:r>
            <a:endParaRPr sz="3000"/>
          </a:p>
        </p:txBody>
      </p:sp>
      <p:grpSp>
        <p:nvGrpSpPr>
          <p:cNvPr id="322" name="Google Shape;322;p46"/>
          <p:cNvGrpSpPr/>
          <p:nvPr/>
        </p:nvGrpSpPr>
        <p:grpSpPr>
          <a:xfrm rot="356002">
            <a:off x="5374934" y="1299480"/>
            <a:ext cx="3507225" cy="3507225"/>
            <a:chOff x="5506113" y="1535163"/>
            <a:chExt cx="3114675" cy="3114675"/>
          </a:xfrm>
        </p:grpSpPr>
        <p:pic>
          <p:nvPicPr>
            <p:cNvPr id="323" name="Google Shape;323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6113" y="1535163"/>
              <a:ext cx="3114675" cy="3114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46"/>
            <p:cNvSpPr txBox="1"/>
            <p:nvPr/>
          </p:nvSpPr>
          <p:spPr>
            <a:xfrm>
              <a:off x="6420025" y="2493400"/>
              <a:ext cx="1281900" cy="59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2400">
                  <a:solidFill>
                    <a:srgbClr val="ED3F7B"/>
                  </a:solidFill>
                  <a:latin typeface="Open Sans"/>
                  <a:ea typeface="Open Sans"/>
                  <a:cs typeface="Open Sans"/>
                  <a:sym typeface="Open Sans"/>
                </a:rPr>
                <a:t>Key Metrics</a:t>
              </a:r>
              <a:endParaRPr b="1" i="1" sz="24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25" name="Google Shape;3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0568">
            <a:off x="7375361" y="1323608"/>
            <a:ext cx="620907" cy="616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The Attribution Problem</a:t>
            </a:r>
            <a:endParaRPr sz="3000"/>
          </a:p>
        </p:txBody>
      </p:sp>
      <p:sp>
        <p:nvSpPr>
          <p:cNvPr id="331" name="Google Shape;331;p47"/>
          <p:cNvSpPr/>
          <p:nvPr/>
        </p:nvSpPr>
        <p:spPr>
          <a:xfrm>
            <a:off x="1159013" y="2657950"/>
            <a:ext cx="6825975" cy="56075"/>
          </a:xfrm>
          <a:prstGeom prst="flowChartProcess">
            <a:avLst/>
          </a:prstGeom>
          <a:solidFill>
            <a:srgbClr val="3B459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B4598"/>
              </a:solidFill>
              <a:highlight>
                <a:srgbClr val="3B4598"/>
              </a:highlight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78" y="1814213"/>
            <a:ext cx="1743550" cy="17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229728" y="1814213"/>
            <a:ext cx="1743550" cy="17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/>
          <p:nvPr/>
        </p:nvSpPr>
        <p:spPr>
          <a:xfrm>
            <a:off x="575400" y="2397550"/>
            <a:ext cx="745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3F7B"/>
                </a:solidFill>
                <a:latin typeface="Open Sans"/>
                <a:ea typeface="Open Sans"/>
                <a:cs typeface="Open Sans"/>
                <a:sym typeface="Open Sans"/>
              </a:rPr>
              <a:t>Feb 2024</a:t>
            </a:r>
            <a:endParaRPr b="1">
              <a:solidFill>
                <a:srgbClr val="EC3F7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7834525" y="2397550"/>
            <a:ext cx="745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3F7B"/>
                </a:solidFill>
                <a:latin typeface="Open Sans"/>
                <a:ea typeface="Open Sans"/>
                <a:cs typeface="Open Sans"/>
                <a:sym typeface="Open Sans"/>
              </a:rPr>
              <a:t>Aug</a:t>
            </a:r>
            <a:r>
              <a:rPr b="1" lang="en">
                <a:solidFill>
                  <a:srgbClr val="EC3F7B"/>
                </a:solidFill>
                <a:latin typeface="Open Sans"/>
                <a:ea typeface="Open Sans"/>
                <a:cs typeface="Open Sans"/>
                <a:sym typeface="Open Sans"/>
              </a:rPr>
              <a:t> 2024</a:t>
            </a:r>
            <a:endParaRPr b="1">
              <a:solidFill>
                <a:srgbClr val="EC3F7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1593050" y="1585625"/>
            <a:ext cx="1353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Feb 28, 2024</a:t>
            </a:r>
            <a:br>
              <a:rPr b="1" lang="en" sz="9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Launched display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campaign 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(in-market &amp; </a:t>
            </a:r>
            <a:r>
              <a:rPr lang="en" sz="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shown</a:t>
            </a:r>
            <a:r>
              <a:rPr lang="en" sz="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ads)</a:t>
            </a:r>
            <a:endParaRPr sz="7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2910200" y="1585625"/>
            <a:ext cx="1507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Jun 4</a:t>
            </a: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, 2024</a:t>
            </a:r>
            <a:br>
              <a:rPr b="1" lang="en" sz="10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View through 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website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(through Google Ads page)</a:t>
            </a:r>
            <a:endParaRPr sz="7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p47"/>
          <p:cNvSpPr txBox="1"/>
          <p:nvPr/>
        </p:nvSpPr>
        <p:spPr>
          <a:xfrm>
            <a:off x="4579475" y="1622200"/>
            <a:ext cx="9774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(Continued 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 return to 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website)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9" name="Google Shape;339;p47"/>
          <p:cNvSpPr txBox="1"/>
          <p:nvPr/>
        </p:nvSpPr>
        <p:spPr>
          <a:xfrm>
            <a:off x="5971200" y="1585625"/>
            <a:ext cx="977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Jul 25</a:t>
            </a: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, 2024</a:t>
            </a:r>
            <a:br>
              <a:rPr b="1" lang="en" sz="10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Opportunity </a:t>
            </a:r>
            <a:b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created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2205350" y="3067950"/>
            <a:ext cx="977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Jun 3, 2024</a:t>
            </a:r>
            <a:br>
              <a:rPr b="1" lang="en" sz="10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Intent for SAP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3689750" y="3067950"/>
            <a:ext cx="1005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Jun 10, 2024</a:t>
            </a:r>
            <a:br>
              <a:rPr b="1" lang="en" sz="10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Launched new display campaign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5044150" y="3067950"/>
            <a:ext cx="977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Jul 16, 2024</a:t>
            </a:r>
            <a:br>
              <a:rPr b="1" lang="en" sz="9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Submitted Contact Us form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3" name="Google Shape;343;p47"/>
          <p:cNvSpPr txBox="1"/>
          <p:nvPr/>
        </p:nvSpPr>
        <p:spPr>
          <a:xfrm>
            <a:off x="6438550" y="3067950"/>
            <a:ext cx="9774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Aug 7</a:t>
            </a:r>
            <a:r>
              <a:rPr b="1" lang="en" sz="10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, 2024</a:t>
            </a:r>
            <a:br>
              <a:rPr b="1" lang="en" sz="9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Opportunity closed won</a:t>
            </a:r>
            <a:endParaRPr sz="9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4" name="Google Shape;344;p47"/>
          <p:cNvSpPr/>
          <p:nvPr/>
        </p:nvSpPr>
        <p:spPr>
          <a:xfrm rot="5400000">
            <a:off x="2527688" y="281780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7"/>
          <p:cNvSpPr/>
          <p:nvPr/>
        </p:nvSpPr>
        <p:spPr>
          <a:xfrm rot="5400000">
            <a:off x="4028138" y="281780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7"/>
          <p:cNvSpPr/>
          <p:nvPr/>
        </p:nvSpPr>
        <p:spPr>
          <a:xfrm rot="5400000">
            <a:off x="5368438" y="281780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7"/>
          <p:cNvSpPr/>
          <p:nvPr/>
        </p:nvSpPr>
        <p:spPr>
          <a:xfrm rot="5400000">
            <a:off x="6762838" y="281780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7"/>
          <p:cNvSpPr/>
          <p:nvPr/>
        </p:nvSpPr>
        <p:spPr>
          <a:xfrm flipH="1" rot="5400000">
            <a:off x="2105438" y="247825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7"/>
          <p:cNvSpPr/>
          <p:nvPr/>
        </p:nvSpPr>
        <p:spPr>
          <a:xfrm flipH="1" rot="5400000">
            <a:off x="6295488" y="247825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7"/>
          <p:cNvSpPr/>
          <p:nvPr/>
        </p:nvSpPr>
        <p:spPr>
          <a:xfrm flipH="1" rot="5400000">
            <a:off x="4903763" y="247825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7"/>
          <p:cNvSpPr/>
          <p:nvPr/>
        </p:nvSpPr>
        <p:spPr>
          <a:xfrm flipH="1" rot="5400000">
            <a:off x="3499538" y="2478250"/>
            <a:ext cx="328800" cy="63900"/>
          </a:xfrm>
          <a:prstGeom prst="homePlate">
            <a:avLst>
              <a:gd fmla="val 50000" name="adj"/>
            </a:avLst>
          </a:prstGeom>
          <a:solidFill>
            <a:srgbClr val="3B4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>
            <p:ph idx="1" type="body"/>
          </p:nvPr>
        </p:nvSpPr>
        <p:spPr>
          <a:xfrm>
            <a:off x="523200" y="1295225"/>
            <a:ext cx="8097600" cy="3084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It’s HARD to do well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Requires a mindset shift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Leads vs. Contacts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Prospects vs. Contacts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Accounts vs. Contacts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Costly 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(tech + ad spend)</a:t>
            </a:r>
            <a:endParaRPr i="1"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Time intensive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False attribution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b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You are looking for</a:t>
            </a:r>
            <a:r>
              <a:rPr b="1" lang="en" sz="164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 a company to buy from you with ABM </a:t>
            </a:r>
            <a:br>
              <a:rPr b="1" lang="en" sz="164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and not a person!</a:t>
            </a:r>
            <a:r>
              <a:rPr b="1" lang="en" sz="164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642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48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Lessons From the Trenches</a:t>
            </a:r>
            <a:endParaRPr sz="3000"/>
          </a:p>
        </p:txBody>
      </p:sp>
      <p:pic>
        <p:nvPicPr>
          <p:cNvPr id="358" name="Google Shape;358;p48" title="Screenshot 2025-05-08 at 11.44.38 A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">
            <a:off x="6672274" y="1035983"/>
            <a:ext cx="1619927" cy="245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9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9"/>
          <p:cNvSpPr txBox="1"/>
          <p:nvPr>
            <p:ph type="title"/>
          </p:nvPr>
        </p:nvSpPr>
        <p:spPr>
          <a:xfrm>
            <a:off x="628638" y="1850592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Crawl, Walk, Run</a:t>
            </a:r>
            <a:endParaRPr/>
          </a:p>
        </p:txBody>
      </p:sp>
      <p:sp>
        <p:nvSpPr>
          <p:cNvPr id="365" name="Google Shape;365;p49"/>
          <p:cNvSpPr txBox="1"/>
          <p:nvPr>
            <p:ph idx="1" type="body"/>
          </p:nvPr>
        </p:nvSpPr>
        <p:spPr>
          <a:xfrm>
            <a:off x="-100" y="2707500"/>
            <a:ext cx="9144000" cy="1125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6469"/>
              <a:buFont typeface="Arial"/>
              <a:buNone/>
            </a:pPr>
            <a:r>
              <a:rPr lang="en" sz="3022"/>
              <a:t>You’re action plan for kicking off ABM!</a:t>
            </a:r>
            <a:endParaRPr sz="3022"/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0850" y="-129425"/>
            <a:ext cx="6140950" cy="51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>
            <p:ph type="title"/>
          </p:nvPr>
        </p:nvSpPr>
        <p:spPr>
          <a:xfrm>
            <a:off x="2396850" y="541000"/>
            <a:ext cx="43503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5400"/>
              <a:buFont typeface="Open Sans ExtraBold"/>
              <a:buNone/>
            </a:pPr>
            <a:r>
              <a:rPr lang="en" sz="5800"/>
              <a:t>ABM</a:t>
            </a:r>
            <a:endParaRPr sz="5800"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2205775" y="1618125"/>
            <a:ext cx="47511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rPr lang="en" sz="3000"/>
              <a:t>When, Why, and How </a:t>
            </a:r>
            <a:br>
              <a:rPr lang="en" sz="3000"/>
            </a:br>
            <a:r>
              <a:rPr lang="en" sz="3000"/>
              <a:t>to Invest Smartly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 txBox="1"/>
          <p:nvPr>
            <p:ph idx="1" type="body"/>
          </p:nvPr>
        </p:nvSpPr>
        <p:spPr>
          <a:xfrm>
            <a:off x="723725" y="1113600"/>
            <a:ext cx="8034000" cy="29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Focus: </a:t>
            </a:r>
            <a:b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Identify target market, get stakeholder buy-in, get budget </a:t>
            </a:r>
            <a:b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</a:t>
            </a: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or each phase or account set. </a:t>
            </a:r>
            <a:endParaRPr sz="16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Activities: </a:t>
            </a:r>
            <a:br>
              <a:rPr b="1" lang="en" sz="18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 small with a LinkedIn Ad Campaign to a subset of accounts.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lang="en" sz="1800">
                <a:solidFill>
                  <a:srgbClr val="ED3F7B"/>
                </a:solidFill>
              </a:rPr>
              <a:t> </a:t>
            </a:r>
            <a:br>
              <a:rPr lang="en" sz="1800"/>
            </a:b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Test the waters and get approval from cross-functional teams.</a:t>
            </a:r>
            <a:endParaRPr sz="16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71" name="Google Shape;371;p50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Crawl</a:t>
            </a:r>
            <a:endParaRPr sz="3000"/>
          </a:p>
        </p:txBody>
      </p:sp>
      <p:pic>
        <p:nvPicPr>
          <p:cNvPr id="372" name="Google Shape;372;p50" title="Craw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2050" y="404775"/>
            <a:ext cx="1685427" cy="11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/>
          <p:nvPr>
            <p:ph idx="1" type="body"/>
          </p:nvPr>
        </p:nvSpPr>
        <p:spPr>
          <a:xfrm>
            <a:off x="715700" y="1081500"/>
            <a:ext cx="8042100" cy="330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2105"/>
              <a:buFont typeface="Arial"/>
              <a:buNone/>
            </a:pPr>
            <a:r>
              <a:rPr b="1" lang="en" sz="19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Focus: </a:t>
            </a:r>
            <a:b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Expand your ABM efforts to more accounts and channels, </a:t>
            </a:r>
            <a:b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building on the lessons learned in the crawl phase.</a:t>
            </a:r>
            <a:r>
              <a:rPr lang="en" sz="16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6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4444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2105"/>
              <a:buFont typeface="Arial"/>
              <a:buNone/>
            </a:pPr>
            <a:r>
              <a:rPr b="1" lang="en" sz="19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Activities: </a:t>
            </a:r>
            <a:br>
              <a:rPr b="1" lang="en" sz="19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Continue to iterate on your LinkedIn Ad Campaigns. </a:t>
            </a:r>
            <a:b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Kick off your </a:t>
            </a:r>
            <a:r>
              <a:rPr b="1" lang="en" sz="17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ABM tool stack and start display campaigns</a:t>
            </a: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to a </a:t>
            </a:r>
            <a:b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few account lists.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4444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ct val="42105"/>
              <a:buFont typeface="Arial"/>
              <a:buNone/>
            </a:pPr>
            <a:r>
              <a:rPr b="1" lang="en" sz="19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lang="en" sz="1900">
                <a:solidFill>
                  <a:srgbClr val="ED3F7B"/>
                </a:solidFill>
              </a:rPr>
              <a:t> </a:t>
            </a:r>
            <a:br>
              <a:rPr lang="en" sz="1900"/>
            </a:br>
            <a:r>
              <a:rPr lang="en" sz="170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Begin your ABM journey and establish your program.</a:t>
            </a:r>
            <a:endParaRPr sz="170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78" name="Google Shape;378;p51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Walk</a:t>
            </a:r>
            <a:endParaRPr sz="3000"/>
          </a:p>
        </p:txBody>
      </p:sp>
      <p:pic>
        <p:nvPicPr>
          <p:cNvPr id="379" name="Google Shape;379;p51" title="walk 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1975" y="372725"/>
            <a:ext cx="912975" cy="200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>
            <p:ph idx="1" type="body"/>
          </p:nvPr>
        </p:nvSpPr>
        <p:spPr>
          <a:xfrm>
            <a:off x="739750" y="1045450"/>
            <a:ext cx="8018100" cy="3309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36962"/>
              <a:buFont typeface="Arial"/>
              <a:buNone/>
            </a:pPr>
            <a:r>
              <a:rPr b="1" lang="en" sz="2164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Focus: </a:t>
            </a:r>
            <a:br>
              <a:rPr b="1" lang="en" sz="18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Integrate ABM into your revenue team, making it a </a:t>
            </a:r>
            <a:r>
              <a:rPr b="1" lang="en" sz="185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core part </a:t>
            </a:r>
            <a:br>
              <a:rPr b="1" lang="en" sz="185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85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of your outbound strategy</a:t>
            </a:r>
            <a: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r>
              <a:rPr lang="en" sz="2087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2087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4444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37158"/>
              <a:buFont typeface="Arial"/>
              <a:buNone/>
            </a:pPr>
            <a:r>
              <a:rPr b="1" lang="en" sz="215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Activities: </a:t>
            </a:r>
            <a:br>
              <a:rPr b="1" lang="en" sz="2152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Scale your ABM efforts and technology to leverage data, drive insights, </a:t>
            </a:r>
            <a:b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and continuously optimize your programs.</a:t>
            </a:r>
            <a:r>
              <a:rPr lang="en" sz="1800"/>
              <a:t>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44444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ct val="37158"/>
              <a:buFont typeface="Arial"/>
              <a:buNone/>
            </a:pPr>
            <a:r>
              <a:rPr b="1" lang="en" sz="215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lang="en" sz="2152">
                <a:solidFill>
                  <a:srgbClr val="ED3F7B"/>
                </a:solidFill>
              </a:rPr>
              <a:t> </a:t>
            </a:r>
            <a:br>
              <a:rPr lang="en" sz="2152"/>
            </a:br>
            <a: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Accelerate what's working. Keep testing and learning. </a:t>
            </a:r>
            <a:br>
              <a:rPr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i="1" lang="en" sz="1850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(Always on vs. new campaigns)</a:t>
            </a:r>
            <a:endParaRPr i="1" sz="1850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85" name="Google Shape;385;p52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Run</a:t>
            </a:r>
            <a:endParaRPr sz="3000"/>
          </a:p>
        </p:txBody>
      </p:sp>
      <p:pic>
        <p:nvPicPr>
          <p:cNvPr id="386" name="Google Shape;386;p52" title="Wal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550" y="365875"/>
            <a:ext cx="1167876" cy="184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Decide if you and your organization are ready to take on ABM.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 small and test along the way.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Make sure your organization has an understanding of timeline to success.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Continually educate your organization around what ABM is vs. isn’t.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Be prepared to defend your strategy and cost. 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92" name="Google Shape;392;p53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Key Takeaways</a:t>
            </a:r>
            <a:endParaRPr sz="3000"/>
          </a:p>
        </p:txBody>
      </p:sp>
      <p:pic>
        <p:nvPicPr>
          <p:cNvPr id="393" name="Google Shape;3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25" y="3214100"/>
            <a:ext cx="7744125" cy="6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75" y="255650"/>
            <a:ext cx="8277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>
            <p:ph type="title"/>
          </p:nvPr>
        </p:nvSpPr>
        <p:spPr>
          <a:xfrm rot="-392498">
            <a:off x="628532" y="1237463"/>
            <a:ext cx="7886748" cy="1622723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ED3F7B"/>
                </a:solidFill>
              </a:rPr>
              <a:t>Questions?</a:t>
            </a:r>
            <a:endParaRPr sz="4000">
              <a:solidFill>
                <a:srgbClr val="ED3F7B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0850" y="-129425"/>
            <a:ext cx="6140950" cy="51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>
            <p:ph type="title"/>
          </p:nvPr>
        </p:nvSpPr>
        <p:spPr>
          <a:xfrm>
            <a:off x="2396850" y="617200"/>
            <a:ext cx="43503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5400"/>
              <a:buFont typeface="Open Sans ExtraBold"/>
              <a:buNone/>
            </a:pPr>
            <a:r>
              <a:rPr lang="en" sz="5100"/>
              <a:t>Thank You</a:t>
            </a:r>
            <a:endParaRPr sz="5100"/>
          </a:p>
        </p:txBody>
      </p:sp>
      <p:sp>
        <p:nvSpPr>
          <p:cNvPr id="408" name="Google Shape;408;p55"/>
          <p:cNvSpPr txBox="1"/>
          <p:nvPr>
            <p:ph idx="1" type="body"/>
          </p:nvPr>
        </p:nvSpPr>
        <p:spPr>
          <a:xfrm>
            <a:off x="2205775" y="1694325"/>
            <a:ext cx="47511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rPr lang="en"/>
              <a:t>ABM: </a:t>
            </a:r>
            <a:r>
              <a:rPr lang="en"/>
              <a:t>When, Why, and How </a:t>
            </a:r>
            <a:br>
              <a:rPr lang="en"/>
            </a:br>
            <a:r>
              <a:rPr lang="en"/>
              <a:t>to Invest Smartly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09" name="Google Shape;409;p55" title="Speaker 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4325" y="3339128"/>
            <a:ext cx="928126" cy="92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5" title="Hannah Circl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0119" y="3339124"/>
            <a:ext cx="928128" cy="92814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5"/>
          <p:cNvSpPr txBox="1"/>
          <p:nvPr/>
        </p:nvSpPr>
        <p:spPr>
          <a:xfrm>
            <a:off x="842625" y="3443550"/>
            <a:ext cx="2228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Hannah Horning</a:t>
            </a:r>
            <a:endParaRPr b="1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Demand Generation</a:t>
            </a:r>
            <a:endParaRPr b="1" sz="11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&amp; Marketing Ops Manager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12" name="Google Shape;412;p55"/>
          <p:cNvSpPr txBox="1"/>
          <p:nvPr/>
        </p:nvSpPr>
        <p:spPr>
          <a:xfrm>
            <a:off x="6099550" y="3443550"/>
            <a:ext cx="3044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Sam Bush </a:t>
            </a:r>
            <a:endParaRPr b="1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Partner Marketing </a:t>
            </a:r>
            <a:br>
              <a:rPr b="1" lang="en" sz="11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1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&amp; Podcast Host</a:t>
            </a:r>
            <a:endParaRPr b="1" sz="11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7050" y="1390590"/>
            <a:ext cx="1899750" cy="18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1491575" y="3180650"/>
            <a:ext cx="29766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Hannah Horning</a:t>
            </a:r>
            <a:endParaRPr b="1" sz="2100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Demand Generation</a:t>
            </a:r>
            <a:endParaRPr b="1" sz="16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&amp; Marketing Ops Manager</a:t>
            </a:r>
            <a:endParaRPr b="1" sz="16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4740450" y="3180650"/>
            <a:ext cx="25110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Sam Bush </a:t>
            </a:r>
            <a:endParaRPr b="1" sz="2100">
              <a:solidFill>
                <a:srgbClr val="ED3F7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Partner Marketing </a:t>
            </a:r>
            <a:br>
              <a:rPr b="1" lang="en" sz="16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6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&amp; Podcast Host</a:t>
            </a:r>
            <a:endParaRPr b="1" sz="16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222" name="Google Shape;222;p33" title="NS_Wordmark_RGB-Red and Blue on Plum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8087" y="1987892"/>
            <a:ext cx="697677" cy="23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 title="Screenshot 2025-04-23 at 1.29.23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639" y="2222950"/>
            <a:ext cx="562568" cy="2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/>
          <p:nvPr>
            <p:ph type="title"/>
          </p:nvPr>
        </p:nvSpPr>
        <p:spPr>
          <a:xfrm>
            <a:off x="235650" y="285525"/>
            <a:ext cx="8672700" cy="819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Meet your speakers</a:t>
            </a:r>
            <a:endParaRPr sz="4000"/>
          </a:p>
        </p:txBody>
      </p:sp>
      <p:pic>
        <p:nvPicPr>
          <p:cNvPr id="225" name="Google Shape;225;p33" title="Speaker 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1927" y="1536417"/>
            <a:ext cx="1608051" cy="160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 title="Hannah Circl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5850" y="1536437"/>
            <a:ext cx="1608049" cy="16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13" y="1390600"/>
            <a:ext cx="2287800" cy="18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 title="ArcherPoint-by-CB_Final_CMYK_Color Large - Ann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8375" y="2144450"/>
            <a:ext cx="697702" cy="214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Agenda</a:t>
            </a:r>
            <a:endParaRPr sz="3000"/>
          </a:p>
        </p:txBody>
      </p:sp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460475" y="1255175"/>
            <a:ext cx="7793400" cy="3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11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300"/>
              <a:buFont typeface="Open Sans"/>
              <a:buChar char="•"/>
            </a:pPr>
            <a:r>
              <a:rPr b="1" lang="en" sz="23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What </a:t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300"/>
              <a:buFont typeface="Open Sans"/>
              <a:buChar char="•"/>
            </a:pPr>
            <a:r>
              <a:rPr b="1" lang="en" sz="23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Why </a:t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300"/>
              <a:buFont typeface="Open Sans"/>
              <a:buChar char="•"/>
            </a:pPr>
            <a:r>
              <a:rPr b="1" lang="en" sz="23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When </a:t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300"/>
              <a:buFont typeface="Open Sans"/>
              <a:buChar char="•"/>
            </a:pPr>
            <a:r>
              <a:rPr b="1" lang="en" sz="23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How</a:t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300"/>
              <a:buFont typeface="Open Sans"/>
              <a:buChar char="•"/>
            </a:pPr>
            <a:r>
              <a:rPr b="1" lang="en" sz="23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endParaRPr b="1" sz="23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5" name="Google Shape;2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650" y="1255175"/>
            <a:ext cx="6063600" cy="24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 txBox="1"/>
          <p:nvPr>
            <p:ph type="title"/>
          </p:nvPr>
        </p:nvSpPr>
        <p:spPr>
          <a:xfrm>
            <a:off x="3752150" y="1538375"/>
            <a:ext cx="41967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5400"/>
              <a:buFont typeface="Open Sans ExtraBold"/>
              <a:buNone/>
            </a:pPr>
            <a:r>
              <a:rPr lang="en" sz="3000"/>
              <a:t>ABM</a:t>
            </a:r>
            <a:endParaRPr sz="3000"/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3808225" y="2423225"/>
            <a:ext cx="4077900" cy="13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rPr b="1" lang="en" sz="1500">
                <a:solidFill>
                  <a:srgbClr val="3B4598"/>
                </a:solidFill>
                <a:latin typeface="Open Sans"/>
                <a:ea typeface="Open Sans"/>
                <a:cs typeface="Open Sans"/>
                <a:sym typeface="Open Sans"/>
              </a:rPr>
              <a:t>When, Why, and How to Invest Smartly</a:t>
            </a:r>
            <a:endParaRPr b="1" sz="1500">
              <a:solidFill>
                <a:srgbClr val="3B459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>
            <p:ph type="title"/>
          </p:nvPr>
        </p:nvSpPr>
        <p:spPr>
          <a:xfrm>
            <a:off x="235650" y="1855825"/>
            <a:ext cx="8672700" cy="819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Raise your hand if…</a:t>
            </a:r>
            <a:endParaRPr sz="4000"/>
          </a:p>
        </p:txBody>
      </p:sp>
      <p:pic>
        <p:nvPicPr>
          <p:cNvPr id="243" name="Google Shape;243;p35" title="AdobeStock_5406648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650" y="2929600"/>
            <a:ext cx="7288724" cy="20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75" y="255650"/>
            <a:ext cx="8277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>
            <p:ph type="title"/>
          </p:nvPr>
        </p:nvSpPr>
        <p:spPr>
          <a:xfrm rot="-392498">
            <a:off x="628532" y="1237463"/>
            <a:ext cx="7886748" cy="1622723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D3F7B"/>
                </a:solidFill>
              </a:rPr>
              <a:t>You are doing </a:t>
            </a:r>
            <a:br>
              <a:rPr lang="en" sz="3400">
                <a:solidFill>
                  <a:srgbClr val="ED3F7B"/>
                </a:solidFill>
              </a:rPr>
            </a:br>
            <a:r>
              <a:rPr lang="en" sz="3400">
                <a:solidFill>
                  <a:srgbClr val="ED3F7B"/>
                </a:solidFill>
              </a:rPr>
              <a:t>ABM now</a:t>
            </a:r>
            <a:endParaRPr sz="3400">
              <a:solidFill>
                <a:srgbClr val="ED3F7B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75" y="255650"/>
            <a:ext cx="8277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>
            <p:ph type="title"/>
          </p:nvPr>
        </p:nvSpPr>
        <p:spPr>
          <a:xfrm rot="-392498">
            <a:off x="629526" y="1483903"/>
            <a:ext cx="7886748" cy="1604899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You want to, but have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no clue how to start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ED3F7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/>
          <p:nvPr>
            <p:ph idx="1" type="body"/>
          </p:nvPr>
        </p:nvSpPr>
        <p:spPr>
          <a:xfrm>
            <a:off x="523200" y="1295225"/>
            <a:ext cx="8097600" cy="299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2898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Strategic approach to marketing </a:t>
            </a:r>
            <a:r>
              <a:rPr i="1"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(and sales)</a:t>
            </a:r>
            <a:endParaRPr i="1"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Targets best-fit accounts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Leverages intent signals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Display advertising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289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4598"/>
              </a:buClr>
              <a:buSzPts val="1642"/>
              <a:buFont typeface="Open Sans SemiBold"/>
              <a:buChar char="•"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Showing up where people are spending time online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740"/>
              <a:buFont typeface="Arial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740"/>
              <a:buFont typeface="Arial"/>
              <a:buNone/>
            </a:pPr>
            <a:r>
              <a:t/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018"/>
              <a:buNone/>
            </a:pP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Buying intent is </a:t>
            </a:r>
            <a:r>
              <a:rPr b="1" lang="en" sz="1642">
                <a:solidFill>
                  <a:srgbClr val="ED3F7B"/>
                </a:solidFill>
                <a:latin typeface="Open Sans"/>
                <a:ea typeface="Open Sans"/>
                <a:cs typeface="Open Sans"/>
                <a:sym typeface="Open Sans"/>
              </a:rPr>
              <a:t>an account’s propensity to buy a certain product or service</a:t>
            </a:r>
            <a:r>
              <a:rPr lang="en" sz="1642">
                <a:solidFill>
                  <a:srgbClr val="3B459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endParaRPr sz="1642">
              <a:solidFill>
                <a:srgbClr val="3B459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63" name="Google Shape;263;p38"/>
          <p:cNvSpPr txBox="1"/>
          <p:nvPr>
            <p:ph type="title"/>
          </p:nvPr>
        </p:nvSpPr>
        <p:spPr>
          <a:xfrm>
            <a:off x="460478" y="404775"/>
            <a:ext cx="621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3F7B"/>
              </a:buClr>
              <a:buSzPts val="3300"/>
              <a:buFont typeface="Open Sans ExtraBold"/>
              <a:buNone/>
            </a:pPr>
            <a:r>
              <a:rPr lang="en" sz="3000"/>
              <a:t>What is ABM?</a:t>
            </a:r>
            <a:endParaRPr sz="3000"/>
          </a:p>
        </p:txBody>
      </p:sp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175" y="205600"/>
            <a:ext cx="2045825" cy="20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9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26"/>
            <a:ext cx="9144002" cy="51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>
            <p:ph type="title"/>
          </p:nvPr>
        </p:nvSpPr>
        <p:spPr>
          <a:xfrm>
            <a:off x="628638" y="1850592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Buzz of ABM</a:t>
            </a:r>
            <a:endParaRPr/>
          </a:p>
        </p:txBody>
      </p:sp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-100" y="2707500"/>
            <a:ext cx="9144000" cy="1125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6469"/>
              <a:buFont typeface="Arial"/>
              <a:buNone/>
            </a:pPr>
            <a:r>
              <a:rPr lang="en" sz="3022"/>
              <a:t>Why are you constantly hearing about this?</a:t>
            </a:r>
            <a:endParaRPr sz="3022"/>
          </a:p>
          <a:p>
            <a:pPr indent="0" lvl="0" marL="0" rtl="0" algn="ctr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