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7" r:id="rId5"/>
    <p:sldMasterId id="2147483693" r:id="rId6"/>
  </p:sldMasterIdLst>
  <p:notesMasterIdLst>
    <p:notesMasterId r:id="rId36"/>
  </p:notesMasterIdLst>
  <p:sldIdLst>
    <p:sldId id="256" r:id="rId7"/>
    <p:sldId id="257" r:id="rId8"/>
    <p:sldId id="2147482092" r:id="rId9"/>
    <p:sldId id="2147482102" r:id="rId10"/>
    <p:sldId id="2147482093" r:id="rId11"/>
    <p:sldId id="263" r:id="rId12"/>
    <p:sldId id="2147482074" r:id="rId13"/>
    <p:sldId id="2147482075" r:id="rId14"/>
    <p:sldId id="265" r:id="rId15"/>
    <p:sldId id="2147482076" r:id="rId16"/>
    <p:sldId id="2147482098" r:id="rId17"/>
    <p:sldId id="2147482077" r:id="rId18"/>
    <p:sldId id="2147482079" r:id="rId19"/>
    <p:sldId id="2147482099" r:id="rId20"/>
    <p:sldId id="2147482087" r:id="rId21"/>
    <p:sldId id="2147482080" r:id="rId22"/>
    <p:sldId id="2147482081" r:id="rId23"/>
    <p:sldId id="2147482083" r:id="rId24"/>
    <p:sldId id="2147482100" r:id="rId25"/>
    <p:sldId id="2147482090" r:id="rId26"/>
    <p:sldId id="2147482094" r:id="rId27"/>
    <p:sldId id="2147482091" r:id="rId28"/>
    <p:sldId id="2147482089" r:id="rId29"/>
    <p:sldId id="2147482095" r:id="rId30"/>
    <p:sldId id="2147482096" r:id="rId31"/>
    <p:sldId id="2147482101" r:id="rId32"/>
    <p:sldId id="2147482085" r:id="rId33"/>
    <p:sldId id="271" r:id="rId34"/>
    <p:sldId id="26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44FF"/>
    <a:srgbClr val="ED3F7B"/>
    <a:srgbClr val="F77B32"/>
    <a:srgbClr val="E74A35"/>
    <a:srgbClr val="3B4598"/>
    <a:srgbClr val="F9ED4E"/>
    <a:srgbClr val="42ABE3"/>
    <a:srgbClr val="9C3C9A"/>
    <a:srgbClr val="57B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12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2D360CF2-BD81-B141-B6A0-E1BD33C50677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513ADB3D-2360-4C4C-B187-CA9338FA0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9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We have created an analogy that I like to </a:t>
            </a:r>
            <a:r>
              <a:rPr lang="en-US" err="1">
                <a:latin typeface="Calibri"/>
                <a:ea typeface="Calibri"/>
                <a:cs typeface="Calibri"/>
              </a:rPr>
              <a:t>referencewhen</a:t>
            </a:r>
            <a:r>
              <a:rPr lang="en-US">
                <a:latin typeface="Calibri"/>
                <a:ea typeface="Calibri"/>
                <a:cs typeface="Calibri"/>
              </a:rPr>
              <a:t> it comes to approaching partnerships for partner marketing manager which we call being a "good neighbor." </a:t>
            </a:r>
          </a:p>
          <a:p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So </a:t>
            </a:r>
            <a:r>
              <a:rPr lang="en-US" err="1">
                <a:latin typeface="Calibri"/>
                <a:ea typeface="Calibri"/>
                <a:cs typeface="Calibri"/>
              </a:rPr>
              <a:t>thoughout</a:t>
            </a:r>
            <a:r>
              <a:rPr lang="en-US">
                <a:latin typeface="Calibri"/>
                <a:ea typeface="Calibri"/>
                <a:cs typeface="Calibri"/>
              </a:rPr>
              <a:t> todays session we will go through what we have found to be a good approach outside of typical partner marketing </a:t>
            </a:r>
            <a:r>
              <a:rPr lang="en-US" err="1">
                <a:latin typeface="Calibri"/>
                <a:ea typeface="Calibri"/>
                <a:cs typeface="Calibri"/>
              </a:rPr>
              <a:t>camapgins</a:t>
            </a:r>
            <a:r>
              <a:rPr lang="en-US">
                <a:latin typeface="Calibri"/>
                <a:ea typeface="Calibri"/>
                <a:cs typeface="Calibri"/>
              </a:rPr>
              <a:t> and how we can leverage everything within the partner marketing role to our companies advantage. </a:t>
            </a:r>
          </a:p>
          <a:p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We will set the stage for our </a:t>
            </a:r>
            <a:r>
              <a:rPr lang="en-US" err="1">
                <a:latin typeface="Calibri"/>
                <a:ea typeface="Calibri"/>
                <a:cs typeface="Calibri"/>
              </a:rPr>
              <a:t>conversaion</a:t>
            </a:r>
            <a:r>
              <a:rPr lang="en-US">
                <a:latin typeface="Calibri"/>
                <a:ea typeface="Calibri"/>
                <a:cs typeface="Calibri"/>
              </a:rPr>
              <a:t>, then explain the landscape of the Microsoft Dynamics channel</a:t>
            </a:r>
          </a:p>
          <a:p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We will talking about being a trusted partner, what does it take to gain </a:t>
            </a:r>
            <a:r>
              <a:rPr lang="en-US" err="1">
                <a:latin typeface="Calibri"/>
                <a:ea typeface="Calibri"/>
                <a:cs typeface="Calibri"/>
              </a:rPr>
              <a:t>crediblity</a:t>
            </a:r>
            <a:r>
              <a:rPr lang="en-US">
                <a:latin typeface="Calibri"/>
                <a:ea typeface="Calibri"/>
                <a:cs typeface="Calibri"/>
              </a:rPr>
              <a:t> in this space</a:t>
            </a:r>
          </a:p>
          <a:p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Then we will go into day to day practical engagement steps </a:t>
            </a:r>
          </a:p>
          <a:p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We will talk about long term relationship building we know that deals don’t just happen over night so that will lead us into being the </a:t>
            </a:r>
            <a:r>
              <a:rPr lang="en-US" err="1">
                <a:latin typeface="Calibri"/>
                <a:ea typeface="Calibri"/>
                <a:cs typeface="Calibri"/>
              </a:rPr>
              <a:t>prefferred</a:t>
            </a:r>
            <a:r>
              <a:rPr lang="en-US">
                <a:latin typeface="Calibri"/>
                <a:ea typeface="Calibri"/>
                <a:cs typeface="Calibri"/>
              </a:rPr>
              <a:t> choice when deals come up​ that our partners choose our solution. </a:t>
            </a:r>
          </a:p>
          <a:p>
            <a:endParaRPr lang="en-US">
              <a:latin typeface="Calibri"/>
              <a:ea typeface="Calibri"/>
              <a:cs typeface="Calibri"/>
            </a:endParaRP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ADB3D-2360-4C4C-B187-CA9338FA0E9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64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Alana:</a:t>
            </a:r>
            <a:br>
              <a:rPr lang="en-US">
                <a:latin typeface="Calibri"/>
                <a:ea typeface="Calibri"/>
                <a:cs typeface="Calibri"/>
              </a:rPr>
            </a:br>
            <a:r>
              <a:rPr lang="en-US">
                <a:latin typeface="Calibri"/>
                <a:ea typeface="Calibri"/>
                <a:cs typeface="Calibri"/>
              </a:rPr>
              <a:t>These are all things to consider when building trust with your partner; every interaction and touchpoint can be impactful.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ADB3D-2360-4C4C-B187-CA9338FA0E9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57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Alana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ADB3D-2360-4C4C-B187-CA9338FA0E9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07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Alana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ADB3D-2360-4C4C-B187-CA9338FA0E9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62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>
                <a:latin typeface="Open Sans"/>
                <a:ea typeface="Open Sans"/>
                <a:cs typeface="Open Sans"/>
              </a:rPr>
              <a:t>Establishing a bridge between the Marketing Team and the Partner Team; Ideally a dedicated Partner Marketing resource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>
                <a:latin typeface="Open Sans"/>
                <a:ea typeface="Open Sans"/>
                <a:cs typeface="Open Sans"/>
              </a:rPr>
              <a:t>Collaborate with the corporate marketing and partner team to select campaign partners and topics for campaigns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>
                <a:latin typeface="Open Sans"/>
                <a:ea typeface="Open Sans"/>
                <a:cs typeface="Open Sans"/>
              </a:rPr>
              <a:t>Work with different partner types: VARs (ERP), ISVs, and Implementation SI Partners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>
                <a:latin typeface="Open Sans"/>
                <a:ea typeface="Open Sans"/>
                <a:cs typeface="Open Sans"/>
              </a:rPr>
              <a:t>Focus on nurturing relationships and generating opportunities through partners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US">
                <a:latin typeface="Open Sans"/>
                <a:ea typeface="Open Sans"/>
                <a:cs typeface="Open Sans"/>
              </a:rPr>
              <a:t>Create and coordinate partner/sponsored events</a:t>
            </a:r>
            <a:br>
              <a:rPr lang="en-US">
                <a:latin typeface="Open Sans"/>
                <a:ea typeface="Open Sans"/>
                <a:cs typeface="Open Sans"/>
              </a:rPr>
            </a:br>
            <a:endParaRPr lang="en-US">
              <a:ea typeface="Open Sans"/>
              <a:cs typeface="Open Sans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endParaRPr lang="en-US">
              <a:ea typeface="Open Sans"/>
              <a:cs typeface="Open Sans"/>
            </a:endParaRP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Partner team determines tier of partner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Determine partners with marketing team (work with partner team to approve)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Determine campaign type: blog, social post, podcast, webinar, email campaign, etc.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>
                <a:latin typeface="Open Sans"/>
                <a:ea typeface="Open Sans"/>
                <a:cs typeface="Open Sans"/>
              </a:rPr>
              <a:t>Determine campaign topic with partner or and internal team</a:t>
            </a:r>
          </a:p>
          <a:p>
            <a:pPr marL="342900" indent="-342900">
              <a:lnSpc>
                <a:spcPct val="12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>
                <a:latin typeface="Open Sans"/>
                <a:ea typeface="Open Sans"/>
                <a:cs typeface="Open Sans"/>
              </a:rPr>
              <a:t>Plan partner campaigns at least 3 months in advance.</a:t>
            </a:r>
          </a:p>
          <a:p>
            <a:pPr marL="171450" indent="-171450">
              <a:lnSpc>
                <a:spcPct val="12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>
                <a:latin typeface="Open Sans"/>
                <a:ea typeface="Open Sans"/>
                <a:cs typeface="Open Sans"/>
              </a:rPr>
              <a:t>Coordinate the marketing promotion strategy with partner</a:t>
            </a:r>
            <a:br>
              <a:rPr lang="en-US">
                <a:ea typeface="Open Sans"/>
                <a:cs typeface="Open Sans"/>
              </a:rPr>
            </a:br>
            <a:br>
              <a:rPr lang="en-US">
                <a:ea typeface="Open Sans"/>
                <a:cs typeface="Open Sans"/>
              </a:rPr>
            </a:br>
            <a:endParaRPr lang="en-US">
              <a:ea typeface="Open Sans"/>
              <a:cs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ADB3D-2360-4C4C-B187-CA9338FA0E9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34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Alana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ADB3D-2360-4C4C-B187-CA9338FA0E9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79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Alana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ADB3D-2360-4C4C-B187-CA9338FA0E9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96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Alana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ADB3D-2360-4C4C-B187-CA9338FA0E9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86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Scott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ADB3D-2360-4C4C-B187-CA9338FA0E9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63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Scott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ADB3D-2360-4C4C-B187-CA9338FA0E9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44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Alana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ADB3D-2360-4C4C-B187-CA9338FA0E9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61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Alana</a:t>
            </a: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ADB3D-2360-4C4C-B187-CA9338FA0E9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26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Scott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ADB3D-2360-4C4C-B187-CA9338FA0E9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20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Scott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ADB3D-2360-4C4C-B187-CA9338FA0E9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59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Scott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ADB3D-2360-4C4C-B187-CA9338FA0E9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06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Scott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ADB3D-2360-4C4C-B187-CA9338FA0E9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8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Scott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ADB3D-2360-4C4C-B187-CA9338FA0E9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20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Open Sans"/>
                <a:ea typeface="Open Sans"/>
                <a:cs typeface="Open Sans"/>
              </a:rPr>
              <a:t>Scott</a:t>
            </a:r>
            <a:endParaRPr lang="en-US"/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ADB3D-2360-4C4C-B187-CA9338FA0E9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72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Scott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ADB3D-2360-4C4C-B187-CA9338FA0E9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9DBA28-4A88-8FEC-5975-51748A7C2B34}"/>
              </a:ext>
            </a:extLst>
          </p:cNvPr>
          <p:cNvSpPr/>
          <p:nvPr userDrawn="1"/>
        </p:nvSpPr>
        <p:spPr>
          <a:xfrm>
            <a:off x="0" y="-5604"/>
            <a:ext cx="12192000" cy="4320987"/>
          </a:xfrm>
          <a:prstGeom prst="rect">
            <a:avLst/>
          </a:prstGeom>
          <a:gradFill flip="none" rotWithShape="1">
            <a:gsLst>
              <a:gs pos="0">
                <a:srgbClr val="3B4598"/>
              </a:gs>
              <a:gs pos="33000">
                <a:srgbClr val="9C3C9A"/>
              </a:gs>
              <a:gs pos="100000">
                <a:srgbClr val="F9ED4E"/>
              </a:gs>
              <a:gs pos="66000">
                <a:srgbClr val="ED3F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" panose="020B0606030504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071C784-0C13-6239-6E73-9FB462745E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38667" y="1817151"/>
            <a:ext cx="5495365" cy="424025"/>
          </a:xfrm>
          <a:prstGeom prst="rect">
            <a:avLst/>
          </a:prstGeom>
        </p:spPr>
      </p:pic>
      <p:pic>
        <p:nvPicPr>
          <p:cNvPr id="14" name="Picture 13" descr="A bright light in the dark&#10;&#10;AI-generated content may be incorrect.">
            <a:extLst>
              <a:ext uri="{FF2B5EF4-FFF2-40B4-BE49-F238E27FC236}">
                <a16:creationId xmlns:a16="http://schemas.microsoft.com/office/drawing/2014/main" id="{767171F6-5591-5D09-0D77-04D0ACEFBC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9054336">
            <a:off x="-962170" y="1128161"/>
            <a:ext cx="3676270" cy="5935182"/>
          </a:xfrm>
          <a:prstGeom prst="rect">
            <a:avLst/>
          </a:prstGeom>
        </p:spPr>
      </p:pic>
      <p:pic>
        <p:nvPicPr>
          <p:cNvPr id="15" name="Picture 14" descr="A purple and yellow city skyline&#10;&#10;AI-generated content may be incorrect.">
            <a:extLst>
              <a:ext uri="{FF2B5EF4-FFF2-40B4-BE49-F238E27FC236}">
                <a16:creationId xmlns:a16="http://schemas.microsoft.com/office/drawing/2014/main" id="{261BE470-0F59-AC23-6494-86C4E29710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3124" r="5642"/>
          <a:stretch/>
        </p:blipFill>
        <p:spPr>
          <a:xfrm flipH="1">
            <a:off x="0" y="777698"/>
            <a:ext cx="12192000" cy="4484011"/>
          </a:xfrm>
          <a:prstGeom prst="rect">
            <a:avLst/>
          </a:prstGeom>
        </p:spPr>
      </p:pic>
      <p:pic>
        <p:nvPicPr>
          <p:cNvPr id="19" name="Picture 18" descr="A city skyline at night&#10;&#10;AI-generated content may be incorrect.">
            <a:extLst>
              <a:ext uri="{FF2B5EF4-FFF2-40B4-BE49-F238E27FC236}">
                <a16:creationId xmlns:a16="http://schemas.microsoft.com/office/drawing/2014/main" id="{00653E19-581D-5710-3AA1-6B3CF3917ED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2867" t="22029" r="2494" b="5361"/>
          <a:stretch/>
        </p:blipFill>
        <p:spPr>
          <a:xfrm>
            <a:off x="0" y="1596290"/>
            <a:ext cx="12191998" cy="52617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B1DF37-A950-0B8C-2DB0-35007DB17288}"/>
              </a:ext>
            </a:extLst>
          </p:cNvPr>
          <p:cNvSpPr txBox="1"/>
          <p:nvPr userDrawn="1"/>
        </p:nvSpPr>
        <p:spPr>
          <a:xfrm>
            <a:off x="121331" y="6369700"/>
            <a:ext cx="425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u="sng" err="1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dynamicscon.com</a:t>
            </a:r>
            <a:r>
              <a:rPr lang="en-US" sz="1400" b="1" i="0" u="sng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/partner-marketing-event</a:t>
            </a:r>
          </a:p>
        </p:txBody>
      </p:sp>
      <p:pic>
        <p:nvPicPr>
          <p:cNvPr id="12" name="Picture 11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00D10817-3547-BA38-8B28-D87F6DFA23C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777938" y="110938"/>
            <a:ext cx="6636125" cy="66361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A logo of a city&#10;&#10;AI-generated content may be incorrect.">
            <a:extLst>
              <a:ext uri="{FF2B5EF4-FFF2-40B4-BE49-F238E27FC236}">
                <a16:creationId xmlns:a16="http://schemas.microsoft.com/office/drawing/2014/main" id="{8F6FBD3A-E34F-691A-3266-AA8E076708D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099176" y="5140410"/>
            <a:ext cx="2488111" cy="150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4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F085D-3875-E690-37E9-7FA579DAB3A8}"/>
              </a:ext>
            </a:extLst>
          </p:cNvPr>
          <p:cNvSpPr/>
          <p:nvPr userDrawn="1"/>
        </p:nvSpPr>
        <p:spPr>
          <a:xfrm>
            <a:off x="0" y="0"/>
            <a:ext cx="12192000" cy="6863604"/>
          </a:xfrm>
          <a:prstGeom prst="rect">
            <a:avLst/>
          </a:prstGeom>
          <a:gradFill flip="none" rotWithShape="1">
            <a:gsLst>
              <a:gs pos="0">
                <a:srgbClr val="3B4598"/>
              </a:gs>
              <a:gs pos="25000">
                <a:srgbClr val="9C3C9A"/>
              </a:gs>
              <a:gs pos="100000">
                <a:srgbClr val="F9ED4E"/>
              </a:gs>
              <a:gs pos="75000">
                <a:srgbClr val="ED3F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3415"/>
            <a:ext cx="11586839" cy="613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" panose="020B06060305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231E32-4A5F-AC0E-D8F0-070A0CF87237}"/>
              </a:ext>
            </a:extLst>
          </p:cNvPr>
          <p:cNvSpPr/>
          <p:nvPr userDrawn="1"/>
        </p:nvSpPr>
        <p:spPr>
          <a:xfrm>
            <a:off x="302580" y="6173244"/>
            <a:ext cx="11001915" cy="42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87376-340F-4CBB-105D-73CCEAC25792}"/>
              </a:ext>
            </a:extLst>
          </p:cNvPr>
          <p:cNvSpPr txBox="1"/>
          <p:nvPr userDrawn="1"/>
        </p:nvSpPr>
        <p:spPr>
          <a:xfrm>
            <a:off x="-797859" y="4231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>
              <a:latin typeface="Open Sans" panose="020B0606030504020204" pitchFamily="34" charset="0"/>
            </a:endParaRPr>
          </a:p>
        </p:txBody>
      </p:sp>
      <p:pic>
        <p:nvPicPr>
          <p:cNvPr id="32" name="Picture 31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E9EF091D-F8B1-80D1-786E-A0708E77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691" y="5582577"/>
            <a:ext cx="1167843" cy="1167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76705F5-08E2-4D21-6752-E4146AE1BC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2D2767-8BE1-D2E3-28FF-62B124E95A7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431741" y="1347707"/>
            <a:ext cx="4344463" cy="514303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D896B3-CB84-4DC5-5A3F-5C1F3100148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797707" y="1347708"/>
            <a:ext cx="2570148" cy="253399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D32F5A-B6FD-C89B-4BA7-02F74CDA370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797707" y="3956747"/>
            <a:ext cx="2570148" cy="253399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C8D3AA-1749-F113-9AAA-D974F8CFC9C6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389359" y="1356672"/>
            <a:ext cx="4344462" cy="514303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82093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952A5D-D8AA-953C-4FDA-930B6CF9B190}"/>
              </a:ext>
            </a:extLst>
          </p:cNvPr>
          <p:cNvSpPr/>
          <p:nvPr userDrawn="1"/>
        </p:nvSpPr>
        <p:spPr>
          <a:xfrm>
            <a:off x="0" y="0"/>
            <a:ext cx="12192000" cy="6863604"/>
          </a:xfrm>
          <a:prstGeom prst="rect">
            <a:avLst/>
          </a:prstGeom>
          <a:gradFill flip="none" rotWithShape="1">
            <a:gsLst>
              <a:gs pos="0">
                <a:srgbClr val="F77B32"/>
              </a:gs>
              <a:gs pos="50000">
                <a:srgbClr val="E74A35"/>
              </a:gs>
              <a:gs pos="90000">
                <a:srgbClr val="ED3F7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7834C9-58B3-D119-FA06-9AEDDAC1AFD0}"/>
              </a:ext>
            </a:extLst>
          </p:cNvPr>
          <p:cNvSpPr/>
          <p:nvPr userDrawn="1"/>
        </p:nvSpPr>
        <p:spPr>
          <a:xfrm>
            <a:off x="302581" y="360308"/>
            <a:ext cx="11586839" cy="613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" panose="020B06060305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28DF47-C66E-4522-66D9-5F164394C623}"/>
              </a:ext>
            </a:extLst>
          </p:cNvPr>
          <p:cNvSpPr/>
          <p:nvPr userDrawn="1"/>
        </p:nvSpPr>
        <p:spPr>
          <a:xfrm>
            <a:off x="762000" y="811586"/>
            <a:ext cx="10585450" cy="2374040"/>
          </a:xfrm>
          <a:prstGeom prst="rect">
            <a:avLst/>
          </a:prstGeom>
          <a:gradFill flip="none" rotWithShape="1">
            <a:gsLst>
              <a:gs pos="0">
                <a:srgbClr val="F77B32"/>
              </a:gs>
              <a:gs pos="50000">
                <a:srgbClr val="E74A35"/>
              </a:gs>
              <a:gs pos="90000">
                <a:srgbClr val="ED3F7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" panose="020B0606030504020204" pitchFamily="34" charset="0"/>
            </a:endParaRPr>
          </a:p>
        </p:txBody>
      </p:sp>
      <p:pic>
        <p:nvPicPr>
          <p:cNvPr id="12" name="Picture 11" descr="A logo with orange and grey letters&#10;&#10;AI-generated content may be incorrect.">
            <a:extLst>
              <a:ext uri="{FF2B5EF4-FFF2-40B4-BE49-F238E27FC236}">
                <a16:creationId xmlns:a16="http://schemas.microsoft.com/office/drawing/2014/main" id="{B8723034-2E9B-7E11-0B8B-2147C3E5BA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2918" y="4024405"/>
            <a:ext cx="1990387" cy="1583205"/>
          </a:xfrm>
          <a:prstGeom prst="rect">
            <a:avLst/>
          </a:prstGeom>
        </p:spPr>
      </p:pic>
      <p:pic>
        <p:nvPicPr>
          <p:cNvPr id="14" name="Picture 13" descr="A black and orange logo&#10;&#10;AI-generated content may be incorrect.">
            <a:extLst>
              <a:ext uri="{FF2B5EF4-FFF2-40B4-BE49-F238E27FC236}">
                <a16:creationId xmlns:a16="http://schemas.microsoft.com/office/drawing/2014/main" id="{D8062B58-57D9-5085-1033-822540CCB7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683" y="4108243"/>
            <a:ext cx="4176141" cy="1717845"/>
          </a:xfrm>
          <a:prstGeom prst="rect">
            <a:avLst/>
          </a:prstGeom>
        </p:spPr>
      </p:pic>
      <p:pic>
        <p:nvPicPr>
          <p:cNvPr id="16" name="Picture 15" descr="A black and blue text&#10;&#10;AI-generated content may be incorrect.">
            <a:extLst>
              <a:ext uri="{FF2B5EF4-FFF2-40B4-BE49-F238E27FC236}">
                <a16:creationId xmlns:a16="http://schemas.microsoft.com/office/drawing/2014/main" id="{FDFC41E9-8966-7661-8FC4-912C979397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56942" y="4033096"/>
            <a:ext cx="4390508" cy="15680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8C75372-1B28-FFCC-7F4D-57078D80104E}"/>
              </a:ext>
            </a:extLst>
          </p:cNvPr>
          <p:cNvSpPr txBox="1"/>
          <p:nvPr userDrawn="1"/>
        </p:nvSpPr>
        <p:spPr>
          <a:xfrm>
            <a:off x="2417237" y="978410"/>
            <a:ext cx="73575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THANK YOU FOR JOINING US!</a:t>
            </a:r>
          </a:p>
        </p:txBody>
      </p:sp>
      <p:pic>
        <p:nvPicPr>
          <p:cNvPr id="19" name="Picture 18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F7BB8D61-1BB5-F242-E892-D83030ECB7E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22170" y="2088421"/>
            <a:ext cx="1472528" cy="1472528"/>
          </a:xfrm>
          <a:prstGeom prst="rect">
            <a:avLst/>
          </a:prstGeom>
          <a:effectLst>
            <a:glow rad="25400">
              <a:schemeClr val="bg1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0693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4D02B-FAC9-3918-9CB5-CE8CE9CC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16AF657A-ACF9-4E40-A2DA-3323CFDC064A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B6D17-0A99-46F0-7353-6CAB6A94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C6C87-2EE8-E13D-5C78-88F5BD5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F40DF7C2-04DF-C149-BAB4-89733FA27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90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56B0B-A774-A488-FFE5-7C3FAB9F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747E3-FCF2-B714-176D-EBE237254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Open Sans" panose="020B0606030504020204" pitchFamily="34" charset="0"/>
              </a:defRPr>
            </a:lvl1pPr>
            <a:lvl2pPr>
              <a:defRPr sz="2800" b="0" i="0">
                <a:latin typeface="Open Sans" panose="020B0606030504020204" pitchFamily="34" charset="0"/>
              </a:defRPr>
            </a:lvl2pPr>
            <a:lvl3pPr>
              <a:defRPr sz="2400" b="0" i="0">
                <a:latin typeface="Open Sans" panose="020B0606030504020204" pitchFamily="34" charset="0"/>
              </a:defRPr>
            </a:lvl3pPr>
            <a:lvl4pPr>
              <a:defRPr sz="2000" b="0" i="0">
                <a:latin typeface="Open Sans" panose="020B0606030504020204" pitchFamily="34" charset="0"/>
              </a:defRPr>
            </a:lvl4pPr>
            <a:lvl5pPr>
              <a:defRPr sz="2000" b="0" i="0">
                <a:latin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505F0-740D-1966-EE8D-87BDD3932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F6CEA-0F88-E037-7A45-5FAB3008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16AF657A-ACF9-4E40-A2DA-3323CFDC064A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7324D-739C-A329-31D7-0754104E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1A541-BD2E-AA13-06CB-49D937B5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F40DF7C2-04DF-C149-BAB4-89733FA27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37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8B69-B14E-E370-0B98-73FDEA1D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B4CDCD-2995-3354-FC2F-6FB3A96D2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08B48-1FF4-DDEB-CE3B-17A5B4055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C1679-7946-EB79-6C8B-47AB5F6C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16AF657A-ACF9-4E40-A2DA-3323CFDC064A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7FBDF-C98E-8C97-BA0B-14CD6583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0114F-7C56-A33F-2D7F-663B25BC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F40DF7C2-04DF-C149-BAB4-89733FA27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1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4A0BE-E6E1-DDB5-576A-6E1389D0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544BC-A011-19F6-5A94-37C13412D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A6D42-E720-F2C2-0E6B-63D13F4E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16AF657A-ACF9-4E40-A2DA-3323CFDC064A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91BEC-D288-76D0-6302-126DD605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67C70-3296-899F-EFA8-14673350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F40DF7C2-04DF-C149-BAB4-89733FA27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94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E536A0-8893-DFB5-F3D9-BF93C292E7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AB9BA-8C69-613C-DBE2-2A3A33495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681C4-FC08-6253-721C-406630474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16AF657A-ACF9-4E40-A2DA-3323CFDC064A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F6646-D7D1-5D3E-EFFE-D858528F4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241F9-6864-9CFD-8B75-C903A382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</a:lstStyle>
          <a:p>
            <a:fld id="{F40DF7C2-04DF-C149-BAB4-89733FA27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62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04994" y="0"/>
            <a:ext cx="3583958" cy="413593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90420" y="2077542"/>
            <a:ext cx="5732780" cy="76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82599" y="3634485"/>
            <a:ext cx="8466023" cy="1265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Segoe UI"/>
                <a:cs typeface="Segoe UI"/>
              </a:defRPr>
            </a:lvl1pPr>
          </a:lstStyle>
          <a:p>
            <a:pPr marL="187325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  <p:extLst>
      <p:ext uri="{BB962C8B-B14F-4D97-AF65-F5344CB8AC3E}">
        <p14:creationId xmlns:p14="http://schemas.microsoft.com/office/powerpoint/2010/main" val="2666790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1" y="4510"/>
            <a:ext cx="4160520" cy="6853555"/>
          </a:xfrm>
          <a:custGeom>
            <a:avLst/>
            <a:gdLst/>
            <a:ahLst/>
            <a:cxnLst/>
            <a:rect l="l" t="t" r="r" b="b"/>
            <a:pathLst>
              <a:path w="4160520" h="6853555">
                <a:moveTo>
                  <a:pt x="4160520" y="0"/>
                </a:moveTo>
                <a:lnTo>
                  <a:pt x="0" y="0"/>
                </a:lnTo>
                <a:lnTo>
                  <a:pt x="0" y="6853489"/>
                </a:lnTo>
                <a:lnTo>
                  <a:pt x="4160520" y="6853489"/>
                </a:lnTo>
                <a:lnTo>
                  <a:pt x="4160520" y="0"/>
                </a:lnTo>
                <a:close/>
              </a:path>
            </a:pathLst>
          </a:custGeom>
          <a:solidFill>
            <a:srgbClr val="8560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1" y="4510"/>
            <a:ext cx="4160520" cy="6853555"/>
          </a:xfrm>
          <a:custGeom>
            <a:avLst/>
            <a:gdLst/>
            <a:ahLst/>
            <a:cxnLst/>
            <a:rect l="l" t="t" r="r" b="b"/>
            <a:pathLst>
              <a:path w="4160520" h="6853555">
                <a:moveTo>
                  <a:pt x="4160520" y="6853489"/>
                </a:moveTo>
                <a:lnTo>
                  <a:pt x="4160520" y="0"/>
                </a:lnTo>
                <a:lnTo>
                  <a:pt x="0" y="0"/>
                </a:lnTo>
                <a:lnTo>
                  <a:pt x="0" y="6853489"/>
                </a:lnTo>
              </a:path>
            </a:pathLst>
          </a:custGeom>
          <a:ln w="10795">
            <a:solidFill>
              <a:srgbClr val="3523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Segoe UI"/>
                <a:cs typeface="Segoe UI"/>
              </a:defRPr>
            </a:lvl1pPr>
          </a:lstStyle>
          <a:p>
            <a:pPr marL="187325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  <p:extLst>
      <p:ext uri="{BB962C8B-B14F-4D97-AF65-F5344CB8AC3E}">
        <p14:creationId xmlns:p14="http://schemas.microsoft.com/office/powerpoint/2010/main" val="1804760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Segoe UI"/>
                <a:cs typeface="Segoe UI"/>
              </a:defRPr>
            </a:lvl1pPr>
          </a:lstStyle>
          <a:p>
            <a:pPr marL="187325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  <p:extLst>
      <p:ext uri="{BB962C8B-B14F-4D97-AF65-F5344CB8AC3E}">
        <p14:creationId xmlns:p14="http://schemas.microsoft.com/office/powerpoint/2010/main" val="127066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F085D-3875-E690-37E9-7FA579DAB3A8}"/>
              </a:ext>
            </a:extLst>
          </p:cNvPr>
          <p:cNvSpPr/>
          <p:nvPr userDrawn="1"/>
        </p:nvSpPr>
        <p:spPr>
          <a:xfrm>
            <a:off x="0" y="0"/>
            <a:ext cx="12192000" cy="6863604"/>
          </a:xfrm>
          <a:prstGeom prst="rect">
            <a:avLst/>
          </a:prstGeom>
          <a:gradFill flip="none" rotWithShape="1">
            <a:gsLst>
              <a:gs pos="0">
                <a:srgbClr val="3B4598"/>
              </a:gs>
              <a:gs pos="25000">
                <a:srgbClr val="9C3C9A"/>
              </a:gs>
              <a:gs pos="100000">
                <a:srgbClr val="F9ED4E"/>
              </a:gs>
              <a:gs pos="75000">
                <a:srgbClr val="ED3F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3415"/>
            <a:ext cx="11586839" cy="613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" panose="020B06060305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231E32-4A5F-AC0E-D8F0-070A0CF87237}"/>
              </a:ext>
            </a:extLst>
          </p:cNvPr>
          <p:cNvSpPr/>
          <p:nvPr userDrawn="1"/>
        </p:nvSpPr>
        <p:spPr>
          <a:xfrm>
            <a:off x="302580" y="6173244"/>
            <a:ext cx="11001915" cy="42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" panose="020B0606030504020204" pitchFamily="34" charset="0"/>
            </a:endParaRPr>
          </a:p>
        </p:txBody>
      </p:sp>
      <p:sp>
        <p:nvSpPr>
          <p:cNvPr id="14" name="Title 30">
            <a:extLst>
              <a:ext uri="{FF2B5EF4-FFF2-40B4-BE49-F238E27FC236}">
                <a16:creationId xmlns:a16="http://schemas.microsoft.com/office/drawing/2014/main" id="{34E64832-2A5E-1A03-F2D8-77A19644A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24023"/>
            <a:ext cx="10515600" cy="1325563"/>
          </a:xfrm>
        </p:spPr>
        <p:txBody>
          <a:bodyPr>
            <a:noAutofit/>
          </a:bodyPr>
          <a:lstStyle>
            <a:lvl1pPr algn="ctr">
              <a:defRPr sz="7200" b="1" i="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8C36EB-5529-72B2-87F7-9801C49E14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50841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rgbClr val="3B4598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87376-340F-4CBB-105D-73CCEAC25792}"/>
              </a:ext>
            </a:extLst>
          </p:cNvPr>
          <p:cNvSpPr txBox="1"/>
          <p:nvPr userDrawn="1"/>
        </p:nvSpPr>
        <p:spPr>
          <a:xfrm>
            <a:off x="-797859" y="4231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>
              <a:latin typeface="Open Sans" panose="020B0606030504020204" pitchFamily="34" charset="0"/>
            </a:endParaRPr>
          </a:p>
        </p:txBody>
      </p:sp>
      <p:pic>
        <p:nvPicPr>
          <p:cNvPr id="32" name="Picture 31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E9EF091D-F8B1-80D1-786E-A0708E77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691" y="5582577"/>
            <a:ext cx="1167843" cy="1167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4586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C5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5378" y="552902"/>
            <a:ext cx="3251434" cy="32244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Segoe UI"/>
                <a:cs typeface="Segoe UI"/>
              </a:defRPr>
            </a:lvl1pPr>
          </a:lstStyle>
          <a:p>
            <a:pPr marL="187325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  <p:extLst>
      <p:ext uri="{BB962C8B-B14F-4D97-AF65-F5344CB8AC3E}">
        <p14:creationId xmlns:p14="http://schemas.microsoft.com/office/powerpoint/2010/main" val="2130522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Segoe UI"/>
                <a:cs typeface="Segoe UI"/>
              </a:defRPr>
            </a:lvl1pPr>
          </a:lstStyle>
          <a:p>
            <a:pPr marL="187325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  <p:extLst>
      <p:ext uri="{BB962C8B-B14F-4D97-AF65-F5344CB8AC3E}">
        <p14:creationId xmlns:p14="http://schemas.microsoft.com/office/powerpoint/2010/main" val="3188438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4FA5-F0FF-A1F9-FCC9-1438E0B95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505FA5-BCF2-CD6C-F58A-BD67F3764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319F8-3874-A8C7-CE26-8F0A032CC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FA92-A9BA-42B6-B13E-925A5C765DB1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C97FE-BCD7-96C2-E244-AF73B008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1E97E-E896-FA87-1BBE-3FE3675C3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CD50-2E2B-4A56-9BA2-43621CFE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6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34259-6A91-385F-6DBC-CE034D328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C4991-4A23-ADFC-82E9-7E7B76AD9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74C8D-497F-A74C-7CA1-FCE5F556B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FA92-A9BA-42B6-B13E-925A5C765DB1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ABC85-A8E1-650D-7BFC-E5647E472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4DB5D-AF38-F4F5-28CF-6EE9E08E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CD50-2E2B-4A56-9BA2-43621CFE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82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E2DEA-8C85-4A93-2EB5-2B81BA5DF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35073-8A62-669E-C8A7-D9F8CD499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C4214-F1C7-5C51-33D9-9329530FA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FA92-A9BA-42B6-B13E-925A5C765DB1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947C1-33C7-FDC7-B9AF-4BC8FFEF3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6B5F7-4411-1575-ACC6-D63B6C42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CD50-2E2B-4A56-9BA2-43621CFE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19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22B8-B864-134A-7B06-D14E9A7B8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45E89-F89C-02E5-28EA-9C8B9DCC05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C4117-2B4C-0A00-4831-0D0769662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D8905-0ED7-01C0-C2F3-BA0E415A1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FA92-A9BA-42B6-B13E-925A5C765DB1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5D244-BE3C-63D1-F07A-F5F14FEA3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572D8-F839-8FCE-6599-458C1988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CD50-2E2B-4A56-9BA2-43621CFE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07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A54E-216F-1DAC-F598-9CA7A752E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9C203-60FE-8F9C-C784-07DD27240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EADCC-6046-024D-3D4D-FDF097B90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1342D8-7094-D735-B341-2E3ACDC8D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F19058-DA73-A37E-2E07-3A6090319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C98269-6E0B-E57A-081B-B84A0F180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FA92-A9BA-42B6-B13E-925A5C765DB1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415A69-C2B1-B7CF-39E6-C2461958A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D96E69-392B-6167-1618-9BD84B78E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CD50-2E2B-4A56-9BA2-43621CFE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1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75C3A-AF5A-27F8-7865-6AA3369DC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2CCC4F-6592-E1B8-8AEB-CC7E53C4E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FA92-A9BA-42B6-B13E-925A5C765DB1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70883-D89D-C882-DFD0-E463BDBC5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3CB54-832E-186C-0E4E-A3E2AAC45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CD50-2E2B-4A56-9BA2-43621CFE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99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7BD3C5-9CA3-771E-5FA5-F2D9BFA0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FA92-A9BA-42B6-B13E-925A5C765DB1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34A96-8DE9-C75F-4C14-11A61B522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1784C-3507-3F47-0090-18142DEC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CD50-2E2B-4A56-9BA2-43621CFE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16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6AA8-0B5D-F3C3-F377-D22ED404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35666-EF25-4072-E8D8-4A72E4914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0810F-9419-ABE5-A9EF-6B8BAF60B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0AF49-5523-3624-D3F8-BDDE474BC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FA92-A9BA-42B6-B13E-925A5C765DB1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0CDEC-CF8A-CD0E-DD1B-D786E42E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792FF-1D5E-C175-B041-ACD51C3B2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CD50-2E2B-4A56-9BA2-43621CFE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F085D-3875-E690-37E9-7FA579DAB3A8}"/>
              </a:ext>
            </a:extLst>
          </p:cNvPr>
          <p:cNvSpPr/>
          <p:nvPr userDrawn="1"/>
        </p:nvSpPr>
        <p:spPr>
          <a:xfrm>
            <a:off x="0" y="0"/>
            <a:ext cx="12192000" cy="6863604"/>
          </a:xfrm>
          <a:prstGeom prst="rect">
            <a:avLst/>
          </a:prstGeom>
          <a:gradFill flip="none" rotWithShape="1">
            <a:gsLst>
              <a:gs pos="0">
                <a:srgbClr val="3B4598"/>
              </a:gs>
              <a:gs pos="25000">
                <a:srgbClr val="9C3C9A"/>
              </a:gs>
              <a:gs pos="100000">
                <a:srgbClr val="F9ED4E"/>
              </a:gs>
              <a:gs pos="75000">
                <a:srgbClr val="ED3F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3415"/>
            <a:ext cx="11586839" cy="613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" panose="020B06060305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231E32-4A5F-AC0E-D8F0-070A0CF87237}"/>
              </a:ext>
            </a:extLst>
          </p:cNvPr>
          <p:cNvSpPr/>
          <p:nvPr userDrawn="1"/>
        </p:nvSpPr>
        <p:spPr>
          <a:xfrm>
            <a:off x="302580" y="6173244"/>
            <a:ext cx="11001915" cy="42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87376-340F-4CBB-105D-73CCEAC25792}"/>
              </a:ext>
            </a:extLst>
          </p:cNvPr>
          <p:cNvSpPr txBox="1"/>
          <p:nvPr userDrawn="1"/>
        </p:nvSpPr>
        <p:spPr>
          <a:xfrm>
            <a:off x="-797859" y="4231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>
              <a:latin typeface="Open Sans" panose="020B0606030504020204" pitchFamily="34" charset="0"/>
            </a:endParaRPr>
          </a:p>
        </p:txBody>
      </p:sp>
      <p:pic>
        <p:nvPicPr>
          <p:cNvPr id="32" name="Picture 31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E9EF091D-F8B1-80D1-786E-A0708E77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691" y="5582577"/>
            <a:ext cx="1167843" cy="1167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F3A602F-CE9D-0C66-144E-47862D140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952B62-AD18-815F-A0BA-F194660C0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15" y="1357460"/>
            <a:ext cx="11381889" cy="5133281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35788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76924-451C-8837-6AAF-9C7E37DFA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05E165-AB9A-707C-1EC0-063DE129BE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E74C5-49E9-3A57-5EC7-C0869EF1A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0654E-DE00-6367-41F7-AA58D6BBA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FA92-A9BA-42B6-B13E-925A5C765DB1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5F7AB-B2EC-A1E0-297A-F7DFEFAC1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E388E-5F05-1DC5-E960-A45DDF1C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CD50-2E2B-4A56-9BA2-43621CFE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00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FEBF-2EAC-81E6-1E78-AC07D636B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E54DBD-BB13-CA35-30E5-1DA959065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84F49-4A0B-84E2-6399-00DAF1D0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FA92-A9BA-42B6-B13E-925A5C765DB1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7EEC3-6FC4-C999-2D23-6B2F0442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3C6B3-9174-96F7-DCAD-369D76414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CD50-2E2B-4A56-9BA2-43621CFE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95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0AA51-80E7-5A62-3092-112E221C1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D2938-B80D-23AF-EF45-20FBE18C2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10791-6D73-6BD3-88A7-A9A5EB08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FA92-A9BA-42B6-B13E-925A5C765DB1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81F7E-A1AE-A40E-A16B-79DE2C1FE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7E370-E2A6-63F8-D60C-D8CE96D46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CD50-2E2B-4A56-9BA2-43621CFE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8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F085D-3875-E690-37E9-7FA579DAB3A8}"/>
              </a:ext>
            </a:extLst>
          </p:cNvPr>
          <p:cNvSpPr/>
          <p:nvPr userDrawn="1"/>
        </p:nvSpPr>
        <p:spPr>
          <a:xfrm>
            <a:off x="0" y="0"/>
            <a:ext cx="12192000" cy="6863604"/>
          </a:xfrm>
          <a:prstGeom prst="rect">
            <a:avLst/>
          </a:prstGeom>
          <a:gradFill flip="none" rotWithShape="1">
            <a:gsLst>
              <a:gs pos="0">
                <a:srgbClr val="3B4598"/>
              </a:gs>
              <a:gs pos="25000">
                <a:srgbClr val="9C3C9A"/>
              </a:gs>
              <a:gs pos="100000">
                <a:srgbClr val="F9ED4E"/>
              </a:gs>
              <a:gs pos="75000">
                <a:srgbClr val="ED3F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3415"/>
            <a:ext cx="11586839" cy="613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" panose="020B06060305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231E32-4A5F-AC0E-D8F0-070A0CF87237}"/>
              </a:ext>
            </a:extLst>
          </p:cNvPr>
          <p:cNvSpPr/>
          <p:nvPr userDrawn="1"/>
        </p:nvSpPr>
        <p:spPr>
          <a:xfrm>
            <a:off x="302580" y="6173244"/>
            <a:ext cx="11001915" cy="42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87376-340F-4CBB-105D-73CCEAC25792}"/>
              </a:ext>
            </a:extLst>
          </p:cNvPr>
          <p:cNvSpPr txBox="1"/>
          <p:nvPr userDrawn="1"/>
        </p:nvSpPr>
        <p:spPr>
          <a:xfrm>
            <a:off x="-797859" y="4231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>
              <a:latin typeface="Open Sans" panose="020B0606030504020204" pitchFamily="34" charset="0"/>
            </a:endParaRPr>
          </a:p>
        </p:txBody>
      </p:sp>
      <p:pic>
        <p:nvPicPr>
          <p:cNvPr id="32" name="Picture 31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E9EF091D-F8B1-80D1-786E-A0708E77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691" y="5582577"/>
            <a:ext cx="1167843" cy="1167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9964A6D-FC2E-873D-FAF2-6D3C9A006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D8F8ED-B5C6-99A5-56EA-4FCFA5F56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316" y="1349602"/>
            <a:ext cx="5625484" cy="5143034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67E64B-342B-3BCE-C469-8FBD9639EFB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50721" y="1347707"/>
            <a:ext cx="5625484" cy="5143034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829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F085D-3875-E690-37E9-7FA579DAB3A8}"/>
              </a:ext>
            </a:extLst>
          </p:cNvPr>
          <p:cNvSpPr/>
          <p:nvPr userDrawn="1"/>
        </p:nvSpPr>
        <p:spPr>
          <a:xfrm>
            <a:off x="0" y="0"/>
            <a:ext cx="12192000" cy="6863604"/>
          </a:xfrm>
          <a:prstGeom prst="rect">
            <a:avLst/>
          </a:prstGeom>
          <a:gradFill flip="none" rotWithShape="1">
            <a:gsLst>
              <a:gs pos="0">
                <a:srgbClr val="3B4598"/>
              </a:gs>
              <a:gs pos="25000">
                <a:srgbClr val="9C3C9A"/>
              </a:gs>
              <a:gs pos="100000">
                <a:srgbClr val="F9ED4E"/>
              </a:gs>
              <a:gs pos="75000">
                <a:srgbClr val="ED3F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3415"/>
            <a:ext cx="11586839" cy="613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" panose="020B06060305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231E32-4A5F-AC0E-D8F0-070A0CF87237}"/>
              </a:ext>
            </a:extLst>
          </p:cNvPr>
          <p:cNvSpPr/>
          <p:nvPr userDrawn="1"/>
        </p:nvSpPr>
        <p:spPr>
          <a:xfrm>
            <a:off x="302580" y="6173244"/>
            <a:ext cx="11001915" cy="42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87376-340F-4CBB-105D-73CCEAC25792}"/>
              </a:ext>
            </a:extLst>
          </p:cNvPr>
          <p:cNvSpPr txBox="1"/>
          <p:nvPr userDrawn="1"/>
        </p:nvSpPr>
        <p:spPr>
          <a:xfrm>
            <a:off x="-797859" y="4231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>
              <a:latin typeface="Open Sans" panose="020B0606030504020204" pitchFamily="34" charset="0"/>
            </a:endParaRPr>
          </a:p>
        </p:txBody>
      </p:sp>
      <p:pic>
        <p:nvPicPr>
          <p:cNvPr id="32" name="Picture 31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E9EF091D-F8B1-80D1-786E-A0708E77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691" y="5582577"/>
            <a:ext cx="1167843" cy="1167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038E13C-F606-38AC-043D-77F4E609A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D3113B-8154-459B-D0D8-5DE77D6FABA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4400809"/>
            <a:ext cx="11381889" cy="209688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F16AD14-0E8A-8A92-F4C2-E067E3E1DFA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1106" y="1347708"/>
            <a:ext cx="5628821" cy="2939942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3EC499B-C42A-82B8-D488-5ACB64D9DF8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06507" y="1347708"/>
            <a:ext cx="5628821" cy="2939942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46826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F085D-3875-E690-37E9-7FA579DAB3A8}"/>
              </a:ext>
            </a:extLst>
          </p:cNvPr>
          <p:cNvSpPr/>
          <p:nvPr userDrawn="1"/>
        </p:nvSpPr>
        <p:spPr>
          <a:xfrm>
            <a:off x="0" y="0"/>
            <a:ext cx="12192000" cy="6863604"/>
          </a:xfrm>
          <a:prstGeom prst="rect">
            <a:avLst/>
          </a:prstGeom>
          <a:gradFill flip="none" rotWithShape="1">
            <a:gsLst>
              <a:gs pos="0">
                <a:srgbClr val="3B4598"/>
              </a:gs>
              <a:gs pos="25000">
                <a:srgbClr val="9C3C9A"/>
              </a:gs>
              <a:gs pos="100000">
                <a:srgbClr val="F9ED4E"/>
              </a:gs>
              <a:gs pos="75000">
                <a:srgbClr val="ED3F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3415"/>
            <a:ext cx="11586839" cy="613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" panose="020B06060305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231E32-4A5F-AC0E-D8F0-070A0CF87237}"/>
              </a:ext>
            </a:extLst>
          </p:cNvPr>
          <p:cNvSpPr/>
          <p:nvPr userDrawn="1"/>
        </p:nvSpPr>
        <p:spPr>
          <a:xfrm>
            <a:off x="302580" y="6173244"/>
            <a:ext cx="11001915" cy="42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87376-340F-4CBB-105D-73CCEAC25792}"/>
              </a:ext>
            </a:extLst>
          </p:cNvPr>
          <p:cNvSpPr txBox="1"/>
          <p:nvPr userDrawn="1"/>
        </p:nvSpPr>
        <p:spPr>
          <a:xfrm>
            <a:off x="-797859" y="4231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>
              <a:latin typeface="Open Sans" panose="020B0606030504020204" pitchFamily="34" charset="0"/>
            </a:endParaRPr>
          </a:p>
        </p:txBody>
      </p:sp>
      <p:pic>
        <p:nvPicPr>
          <p:cNvPr id="32" name="Picture 31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E9EF091D-F8B1-80D1-786E-A0708E77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691" y="5582577"/>
            <a:ext cx="1167843" cy="1167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2DDBD0-8021-E869-5F79-01A0F775F4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BD691E-519A-4378-F488-E87CE547FC2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209688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A9D4F86-452B-5981-972C-1D8EF357EA8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1106" y="3544996"/>
            <a:ext cx="5628821" cy="2939942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0BBF7BB-2F88-1892-C1C8-8515307C12B3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06507" y="3544996"/>
            <a:ext cx="5628821" cy="2939942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81612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F085D-3875-E690-37E9-7FA579DAB3A8}"/>
              </a:ext>
            </a:extLst>
          </p:cNvPr>
          <p:cNvSpPr/>
          <p:nvPr userDrawn="1"/>
        </p:nvSpPr>
        <p:spPr>
          <a:xfrm>
            <a:off x="0" y="0"/>
            <a:ext cx="12192000" cy="6863604"/>
          </a:xfrm>
          <a:prstGeom prst="rect">
            <a:avLst/>
          </a:prstGeom>
          <a:gradFill flip="none" rotWithShape="1">
            <a:gsLst>
              <a:gs pos="0">
                <a:srgbClr val="3B4598"/>
              </a:gs>
              <a:gs pos="25000">
                <a:srgbClr val="9C3C9A"/>
              </a:gs>
              <a:gs pos="100000">
                <a:srgbClr val="F9ED4E"/>
              </a:gs>
              <a:gs pos="75000">
                <a:srgbClr val="ED3F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3415"/>
            <a:ext cx="11586839" cy="613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" panose="020B06060305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231E32-4A5F-AC0E-D8F0-070A0CF87237}"/>
              </a:ext>
            </a:extLst>
          </p:cNvPr>
          <p:cNvSpPr/>
          <p:nvPr userDrawn="1"/>
        </p:nvSpPr>
        <p:spPr>
          <a:xfrm>
            <a:off x="302580" y="6173244"/>
            <a:ext cx="11001915" cy="42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87376-340F-4CBB-105D-73CCEAC25792}"/>
              </a:ext>
            </a:extLst>
          </p:cNvPr>
          <p:cNvSpPr txBox="1"/>
          <p:nvPr userDrawn="1"/>
        </p:nvSpPr>
        <p:spPr>
          <a:xfrm>
            <a:off x="-797859" y="4231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>
              <a:latin typeface="Open Sans" panose="020B0606030504020204" pitchFamily="34" charset="0"/>
            </a:endParaRPr>
          </a:p>
        </p:txBody>
      </p:sp>
      <p:pic>
        <p:nvPicPr>
          <p:cNvPr id="32" name="Picture 31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E9EF091D-F8B1-80D1-786E-A0708E77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691" y="5582577"/>
            <a:ext cx="1167843" cy="1167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A19F26A-6887-CB3C-B032-8F687DE7FB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7D6A47-A9C8-400C-A5CD-79E35145FCF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4393857"/>
            <a:ext cx="11381889" cy="2096884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4A0BEAD-B829-EA0E-56C1-6667ED6FD9AB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1358222"/>
            <a:ext cx="3739363" cy="292459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BBC9B2C-F5B5-1FC4-539B-0F75CE205F76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1347708"/>
            <a:ext cx="3739363" cy="292459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CA3756E-1C7D-E3B0-6F1A-3C5835D9143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1356863"/>
            <a:ext cx="3739363" cy="292459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11167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F085D-3875-E690-37E9-7FA579DAB3A8}"/>
              </a:ext>
            </a:extLst>
          </p:cNvPr>
          <p:cNvSpPr/>
          <p:nvPr userDrawn="1"/>
        </p:nvSpPr>
        <p:spPr>
          <a:xfrm>
            <a:off x="0" y="0"/>
            <a:ext cx="12192000" cy="6863604"/>
          </a:xfrm>
          <a:prstGeom prst="rect">
            <a:avLst/>
          </a:prstGeom>
          <a:gradFill flip="none" rotWithShape="1">
            <a:gsLst>
              <a:gs pos="0">
                <a:srgbClr val="3B4598"/>
              </a:gs>
              <a:gs pos="25000">
                <a:srgbClr val="9C3C9A"/>
              </a:gs>
              <a:gs pos="100000">
                <a:srgbClr val="F9ED4E"/>
              </a:gs>
              <a:gs pos="75000">
                <a:srgbClr val="ED3F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3415"/>
            <a:ext cx="11586839" cy="613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" panose="020B06060305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231E32-4A5F-AC0E-D8F0-070A0CF87237}"/>
              </a:ext>
            </a:extLst>
          </p:cNvPr>
          <p:cNvSpPr/>
          <p:nvPr userDrawn="1"/>
        </p:nvSpPr>
        <p:spPr>
          <a:xfrm>
            <a:off x="302580" y="6173244"/>
            <a:ext cx="11001915" cy="42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" panose="020B0606030504020204" pitchFamily="34" charset="0"/>
            </a:endParaRPr>
          </a:p>
        </p:txBody>
      </p:sp>
      <p:pic>
        <p:nvPicPr>
          <p:cNvPr id="32" name="Picture 31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E9EF091D-F8B1-80D1-786E-A0708E77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691" y="5582577"/>
            <a:ext cx="1167843" cy="1167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5AC3FBA-D207-75D9-6831-022789606C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9602BC-5BAB-5B04-2AEA-26AA01F26A9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56863"/>
            <a:ext cx="11381889" cy="2096884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12C22DF-88BC-B722-9477-ECECCA2AC31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3559377"/>
            <a:ext cx="3739363" cy="292459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50B6DE2-FAE1-9342-9F10-2608BD56B6C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3548863"/>
            <a:ext cx="3739363" cy="292459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8C1547-5B14-B79C-36A7-1221D11226F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3558018"/>
            <a:ext cx="3739363" cy="292459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16224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F085D-3875-E690-37E9-7FA579DAB3A8}"/>
              </a:ext>
            </a:extLst>
          </p:cNvPr>
          <p:cNvSpPr/>
          <p:nvPr userDrawn="1"/>
        </p:nvSpPr>
        <p:spPr>
          <a:xfrm>
            <a:off x="0" y="0"/>
            <a:ext cx="12192000" cy="6863604"/>
          </a:xfrm>
          <a:prstGeom prst="rect">
            <a:avLst/>
          </a:prstGeom>
          <a:gradFill flip="none" rotWithShape="1">
            <a:gsLst>
              <a:gs pos="0">
                <a:srgbClr val="3B4598"/>
              </a:gs>
              <a:gs pos="25000">
                <a:srgbClr val="9C3C9A"/>
              </a:gs>
              <a:gs pos="100000">
                <a:srgbClr val="F9ED4E"/>
              </a:gs>
              <a:gs pos="75000">
                <a:srgbClr val="ED3F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3415"/>
            <a:ext cx="11586839" cy="6137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" panose="020B06060305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E231E32-4A5F-AC0E-D8F0-070A0CF87237}"/>
              </a:ext>
            </a:extLst>
          </p:cNvPr>
          <p:cNvSpPr/>
          <p:nvPr userDrawn="1"/>
        </p:nvSpPr>
        <p:spPr>
          <a:xfrm>
            <a:off x="302580" y="6173244"/>
            <a:ext cx="11001915" cy="42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87376-340F-4CBB-105D-73CCEAC25792}"/>
              </a:ext>
            </a:extLst>
          </p:cNvPr>
          <p:cNvSpPr txBox="1"/>
          <p:nvPr userDrawn="1"/>
        </p:nvSpPr>
        <p:spPr>
          <a:xfrm>
            <a:off x="-797859" y="4231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i="0">
              <a:latin typeface="Open Sans" panose="020B0606030504020204" pitchFamily="34" charset="0"/>
            </a:endParaRPr>
          </a:p>
        </p:txBody>
      </p:sp>
      <p:pic>
        <p:nvPicPr>
          <p:cNvPr id="32" name="Picture 31" descr="A pink star with yellow text and a megaphone&#10;&#10;AI-generated content may be incorrect.">
            <a:extLst>
              <a:ext uri="{FF2B5EF4-FFF2-40B4-BE49-F238E27FC236}">
                <a16:creationId xmlns:a16="http://schemas.microsoft.com/office/drawing/2014/main" id="{E9EF091D-F8B1-80D1-786E-A0708E77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17691" y="5582577"/>
            <a:ext cx="1167843" cy="1167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F05374C-0A27-C2FF-0570-9A9F7FFA7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ED3F7B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1553CF-AE1C-9D7B-6CB8-40AF70FEFED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56199" y="1347707"/>
            <a:ext cx="6036643" cy="514303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E4A7B52-A371-C484-660B-5A47688BF65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94316" y="1347708"/>
            <a:ext cx="2570148" cy="253399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EC847E-E096-4AFD-6868-E28E743A288C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4316" y="3956747"/>
            <a:ext cx="2570148" cy="253399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AE46B9-EAF2-2FDA-BB00-7C79592C2AC4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9206057" y="1347708"/>
            <a:ext cx="2570148" cy="253399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A45715-E59E-E3E0-29EB-9DDB27D3628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206057" y="3956747"/>
            <a:ext cx="2570148" cy="253399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33801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5B7E9-8EA7-88AC-CDDC-5E81BBB8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3C6FC-51FE-80FC-BA42-121E4A268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28646-EEDB-4412-5DEC-0955445A65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16AF657A-ACF9-4E40-A2DA-3323CFDC064A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4D493-2110-A893-929D-F273EB9DB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08D4F-B5C1-966A-1FDE-A22812AF2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F40DF7C2-04DF-C149-BAB4-89733FA27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03597" y="207009"/>
            <a:ext cx="7501890" cy="16084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3320" y="1217358"/>
            <a:ext cx="8217534" cy="3141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37034" y="6492758"/>
            <a:ext cx="323214" cy="3229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Segoe UI"/>
                <a:cs typeface="Segoe UI"/>
              </a:defRPr>
            </a:lvl1pPr>
          </a:lstStyle>
          <a:p>
            <a:pPr marL="187325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spc="-50" dirty="0"/>
              <a:t>‹#›</a:t>
            </a:fld>
            <a:endParaRPr spc="-50"/>
          </a:p>
        </p:txBody>
      </p:sp>
    </p:spTree>
    <p:extLst>
      <p:ext uri="{BB962C8B-B14F-4D97-AF65-F5344CB8AC3E}">
        <p14:creationId xmlns:p14="http://schemas.microsoft.com/office/powerpoint/2010/main" val="397366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BC3B58-A6DD-BFE4-7824-B7F11EBD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ED60D-05C9-72DF-0B04-F1D2AA30D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0FE7-492F-E486-3071-BEEAE0F91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BFA92-A9BA-42B6-B13E-925A5C765DB1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6734C-8C65-9D16-F1D2-C421CC555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DC7C0-0100-F2BE-5415-7CFF23B37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5CD50-2E2B-4A56-9BA2-43621CFE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8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93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C6C99-04D4-B093-8181-303194843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B1C145-F8F7-240B-65AB-1F4E96449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422" y="415897"/>
            <a:ext cx="11381889" cy="880044"/>
          </a:xfrm>
        </p:spPr>
        <p:txBody>
          <a:bodyPr>
            <a:normAutofit/>
          </a:bodyPr>
          <a:lstStyle/>
          <a:p>
            <a:r>
              <a:rPr lang="da-DK" sz="3400" err="1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Leveraging</a:t>
            </a:r>
            <a:r>
              <a:rPr lang="da-DK" sz="3400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 the Microsoft Dynamics Partnership</a:t>
            </a:r>
            <a:endParaRPr lang="da-DK" sz="3400" b="0" err="1">
              <a:solidFill>
                <a:srgbClr val="000000"/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C923DD8E-6B93-4799-7E44-995C9A20AB68}"/>
              </a:ext>
            </a:extLst>
          </p:cNvPr>
          <p:cNvSpPr txBox="1">
            <a:spLocks/>
          </p:cNvSpPr>
          <p:nvPr/>
        </p:nvSpPr>
        <p:spPr>
          <a:xfrm>
            <a:off x="783520" y="1506538"/>
            <a:ext cx="10438028" cy="484108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Open Sans Light"/>
                <a:ea typeface="Open Sans"/>
                <a:cs typeface="Open Sans"/>
              </a:rPr>
              <a:t>Product briefings with key Microsoft resources</a:t>
            </a:r>
            <a:endParaRPr lang="en-US">
              <a:latin typeface="Open Sans Light"/>
              <a:ea typeface="Open Sans"/>
              <a:cs typeface="Open Sans"/>
            </a:endParaRPr>
          </a:p>
          <a:p>
            <a:pPr marL="844550" lvl="1" indent="-285750"/>
            <a:r>
              <a:rPr lang="en-US" sz="1800">
                <a:latin typeface="Open Sans Light"/>
                <a:ea typeface="Open Sans"/>
                <a:cs typeface="Open Sans"/>
              </a:rPr>
              <a:t>Corporate GMs, Industry Leaders, GTM leads</a:t>
            </a:r>
          </a:p>
          <a:p>
            <a:pPr marL="844550" lvl="1" indent="-285750"/>
            <a:r>
              <a:rPr lang="en-US" sz="1800">
                <a:latin typeface="Open Sans Light"/>
                <a:ea typeface="Open Sans"/>
                <a:cs typeface="Open Sans"/>
              </a:rPr>
              <a:t>Field sellers (SSP,s TSPs, AEs) Regional team briefings </a:t>
            </a:r>
          </a:p>
          <a:p>
            <a:r>
              <a:rPr lang="en-US" sz="2400">
                <a:latin typeface="Open Sans Light"/>
                <a:ea typeface="Open Sans"/>
                <a:cs typeface="Open Sans"/>
              </a:rPr>
              <a:t>Attend and exhibit at key events</a:t>
            </a:r>
          </a:p>
          <a:p>
            <a:pPr marL="844550" lvl="1" indent="-285750"/>
            <a:r>
              <a:rPr lang="en-US" sz="1800">
                <a:highlight>
                  <a:srgbClr val="FFFF00"/>
                </a:highlight>
                <a:latin typeface="Open Sans Light"/>
                <a:ea typeface="Open Sans"/>
                <a:cs typeface="Open Sans"/>
              </a:rPr>
              <a:t>Ignite is the new WPC</a:t>
            </a:r>
            <a:r>
              <a:rPr lang="en-US" sz="1800">
                <a:latin typeface="Open Sans Light"/>
                <a:ea typeface="Open Sans"/>
                <a:cs typeface="Open Sans"/>
              </a:rPr>
              <a:t>/Inspire (F&amp;O/AX Summit, </a:t>
            </a:r>
            <a:r>
              <a:rPr lang="en-US" sz="1800" err="1">
                <a:latin typeface="Open Sans Light"/>
                <a:ea typeface="Open Sans"/>
                <a:cs typeface="Open Sans"/>
              </a:rPr>
              <a:t>BizApp</a:t>
            </a:r>
            <a:r>
              <a:rPr lang="en-US" sz="1800">
                <a:latin typeface="Open Sans Light"/>
                <a:ea typeface="Open Sans"/>
                <a:cs typeface="Open Sans"/>
              </a:rPr>
              <a:t> Summit/Convergence, Inspire/WPC, Ready, and DTA)</a:t>
            </a:r>
          </a:p>
          <a:p>
            <a:pPr marL="844550" lvl="1" indent="-285750"/>
            <a:r>
              <a:rPr lang="en-US" sz="1800">
                <a:latin typeface="Open Sans Light"/>
                <a:ea typeface="Open Sans"/>
                <a:cs typeface="Open Sans"/>
              </a:rPr>
              <a:t>Directions NA, EMEA, APAC</a:t>
            </a:r>
          </a:p>
          <a:p>
            <a:pPr marL="844550" lvl="1" indent="-285750"/>
            <a:r>
              <a:rPr lang="en-US" sz="1800" err="1">
                <a:latin typeface="Open Sans Light"/>
                <a:ea typeface="Open Sans"/>
                <a:cs typeface="Open Sans"/>
              </a:rPr>
              <a:t>DynamicsCon</a:t>
            </a:r>
            <a:r>
              <a:rPr lang="en-US" sz="1800">
                <a:latin typeface="Open Sans Light"/>
                <a:ea typeface="Open Sans"/>
                <a:cs typeface="Open Sans"/>
              </a:rPr>
              <a:t> and UG Summit</a:t>
            </a:r>
          </a:p>
          <a:p>
            <a:pPr marL="844550" lvl="1" indent="-285750"/>
            <a:r>
              <a:rPr lang="en-US" sz="1800" err="1">
                <a:latin typeface="Open Sans Light"/>
                <a:ea typeface="Open Sans"/>
                <a:cs typeface="Open Sans"/>
              </a:rPr>
              <a:t>BizApp</a:t>
            </a:r>
            <a:r>
              <a:rPr lang="en-US" sz="1800">
                <a:latin typeface="Open Sans Light"/>
                <a:ea typeface="Open Sans"/>
                <a:cs typeface="Open Sans"/>
              </a:rPr>
              <a:t> Partner Summit</a:t>
            </a:r>
          </a:p>
          <a:p>
            <a:pPr marL="844550" lvl="1" indent="-285750"/>
            <a:r>
              <a:rPr lang="en-US" sz="1800">
                <a:latin typeface="Open Sans Light"/>
                <a:ea typeface="Open Sans"/>
                <a:cs typeface="Open Sans"/>
              </a:rPr>
              <a:t>DUG regionals and DCI roadshows</a:t>
            </a:r>
          </a:p>
          <a:p>
            <a:pPr marL="844550" lvl="1" indent="-285750"/>
            <a:r>
              <a:rPr lang="en-US" sz="1800">
                <a:latin typeface="Open Sans Light"/>
                <a:ea typeface="Open Sans"/>
                <a:cs typeface="Open Sans"/>
              </a:rPr>
              <a:t>Power Platform, M365 Events, Co-Pilot</a:t>
            </a:r>
          </a:p>
          <a:p>
            <a:pPr marL="444500" indent="-342900"/>
            <a:r>
              <a:rPr lang="en-US" sz="2200">
                <a:latin typeface="Open Sans Light"/>
                <a:ea typeface="Open Sans"/>
                <a:cs typeface="Open Sans"/>
              </a:rPr>
              <a:t>Visiting the Microsoft campus</a:t>
            </a:r>
          </a:p>
          <a:p>
            <a:pPr marL="317500" indent="-215900"/>
            <a:endParaRPr lang="en-US" sz="2200">
              <a:latin typeface="Open Sans Ligh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31800" lvl="1" indent="0">
              <a:buNone/>
            </a:pPr>
            <a:endParaRPr lang="en-US" sz="1800">
              <a:latin typeface="Open Sans Ligh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74700" lvl="1" indent="-342900"/>
            <a:endParaRPr lang="en-US" sz="1800">
              <a:latin typeface="Open Sans Ligh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/>
            <a:endParaRPr lang="en-US">
              <a:latin typeface="Open Sans Ligh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/>
            <a:endParaRPr lang="en-US">
              <a:latin typeface="Open Sans Ligh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/>
            <a:endParaRPr lang="en-US">
              <a:latin typeface="Open Sans Ligh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177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76EF49-C50D-6ABD-4C1E-92BAEABD2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6" y="2035568"/>
            <a:ext cx="10965872" cy="1394835"/>
          </a:xfrm>
        </p:spPr>
        <p:txBody>
          <a:bodyPr/>
          <a:lstStyle/>
          <a:p>
            <a:pPr marL="101600">
              <a:spcBef>
                <a:spcPts val="1000"/>
              </a:spcBef>
            </a:pPr>
            <a:r>
              <a:rPr lang="en-US" sz="3600" i="1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How are you strengthening your Microsoft partnership?</a:t>
            </a:r>
            <a:endParaRPr lang="en-US" sz="3600" b="0">
              <a:solidFill>
                <a:srgbClr val="0044FF"/>
              </a:solidFill>
              <a:latin typeface="Open Sans Light"/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255975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E1D89-1CA4-AAFD-85E0-F27FA96B7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A3DA1F-1F66-DDB3-ABEF-6A64C04E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4" y="379451"/>
            <a:ext cx="11381889" cy="880044"/>
          </a:xfrm>
        </p:spPr>
        <p:txBody>
          <a:bodyPr>
            <a:normAutofit/>
          </a:bodyPr>
          <a:lstStyle/>
          <a:p>
            <a:r>
              <a:rPr lang="da-DK" sz="3400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Building the Foundation: </a:t>
            </a:r>
            <a:r>
              <a:rPr lang="da-DK" sz="3400" err="1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Becoming</a:t>
            </a:r>
            <a:r>
              <a:rPr lang="da-DK" sz="3400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 a </a:t>
            </a:r>
            <a:r>
              <a:rPr lang="da-DK" sz="3400" err="1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Trusted</a:t>
            </a:r>
            <a:r>
              <a:rPr lang="da-DK" sz="3400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 Partner </a:t>
            </a:r>
            <a:endParaRPr lang="da-DK" sz="3400" b="0">
              <a:solidFill>
                <a:srgbClr val="000000"/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229D1F91-5281-2BC5-028D-A52775F67CEB}"/>
              </a:ext>
            </a:extLst>
          </p:cNvPr>
          <p:cNvSpPr txBox="1">
            <a:spLocks/>
          </p:cNvSpPr>
          <p:nvPr/>
        </p:nvSpPr>
        <p:spPr>
          <a:xfrm>
            <a:off x="779850" y="1259495"/>
            <a:ext cx="10131989" cy="48410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401638" algn="l"/>
              </a:tabLst>
            </a:pPr>
            <a:r>
              <a:rPr lang="en-US" b="1" i="1" dirty="0">
                <a:latin typeface="Open Sans Light"/>
                <a:ea typeface="Open Sans Light"/>
                <a:cs typeface="Open Sans Light"/>
              </a:rPr>
              <a:t>It’s all about trust!</a:t>
            </a:r>
          </a:p>
          <a:p>
            <a:pPr marL="0" indent="0">
              <a:buNone/>
              <a:tabLst>
                <a:tab pos="401638" algn="l"/>
              </a:tabLst>
            </a:pPr>
            <a:endParaRPr lang="en-US" sz="1800" b="1" i="1" dirty="0">
              <a:latin typeface="Open Sans Light"/>
              <a:ea typeface="Open Sans Light"/>
              <a:cs typeface="Open Sans Light"/>
            </a:endParaRPr>
          </a:p>
          <a:p>
            <a:pPr>
              <a:lnSpc>
                <a:spcPct val="120000"/>
              </a:lnSpc>
              <a:tabLst>
                <a:tab pos="401638" algn="l"/>
              </a:tabLst>
            </a:pPr>
            <a:r>
              <a:rPr lang="en-US" sz="1800" dirty="0">
                <a:latin typeface="Open Sans Light"/>
                <a:ea typeface="Open Sans Light"/>
                <a:cs typeface="Open Sans Light"/>
              </a:rPr>
              <a:t>Build </a:t>
            </a:r>
            <a:r>
              <a:rPr lang="en-US" sz="1800" b="1" dirty="0">
                <a:latin typeface="Open Sans ExtraBold"/>
                <a:ea typeface="Open Sans ExtraBold"/>
                <a:cs typeface="Open Sans ExtraBold"/>
              </a:rPr>
              <a:t>Personal</a:t>
            </a:r>
            <a:r>
              <a:rPr lang="en-US" sz="1800" dirty="0">
                <a:latin typeface="Open Sans Light"/>
                <a:ea typeface="Open Sans Light"/>
                <a:cs typeface="Open Sans Light"/>
              </a:rPr>
              <a:t> relationships</a:t>
            </a:r>
          </a:p>
          <a:p>
            <a:pPr>
              <a:lnSpc>
                <a:spcPct val="120000"/>
              </a:lnSpc>
              <a:tabLst>
                <a:tab pos="401638" algn="l"/>
              </a:tabLst>
            </a:pPr>
            <a:r>
              <a:rPr lang="en-US" sz="1800" dirty="0">
                <a:latin typeface="Open Sans Light"/>
                <a:ea typeface="Open Sans Light"/>
                <a:cs typeface="Open Sans Light"/>
              </a:rPr>
              <a:t>Meeting in-person with VAR partners (Sales Kick-offs, Sales Meetings, One-on-one meet-ups, being intentional at events)</a:t>
            </a:r>
          </a:p>
          <a:p>
            <a:pPr>
              <a:lnSpc>
                <a:spcPct val="120000"/>
              </a:lnSpc>
              <a:tabLst>
                <a:tab pos="401638" algn="l"/>
              </a:tabLst>
            </a:pPr>
            <a:r>
              <a:rPr lang="en-US" sz="1800" dirty="0">
                <a:latin typeface="Open Sans Light"/>
                <a:ea typeface="Open Sans Light"/>
                <a:cs typeface="Open Sans Light"/>
              </a:rPr>
              <a:t>Establishing ISV to ISV relationships – knowledge sharing, Co-Sponsoring parties at major events.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Open Sans Light"/>
                <a:ea typeface="Open Sans Light"/>
                <a:cs typeface="Open Sans Light"/>
              </a:rPr>
              <a:t>Sponsoring VAR, SI, ISV Partner Customer Conference events</a:t>
            </a:r>
          </a:p>
          <a:p>
            <a:pPr marL="844550" lvl="1" indent="-285750">
              <a:lnSpc>
                <a:spcPct val="120000"/>
              </a:lnSpc>
            </a:pPr>
            <a:r>
              <a:rPr lang="en-US" sz="1800" dirty="0">
                <a:latin typeface="Open Sans Light"/>
                <a:ea typeface="Open Sans Light"/>
                <a:cs typeface="Open Sans Light"/>
              </a:rPr>
              <a:t>Briefing their sales team before or after</a:t>
            </a:r>
          </a:p>
          <a:p>
            <a:pPr marL="844550" lvl="1" indent="-285750">
              <a:lnSpc>
                <a:spcPct val="120000"/>
              </a:lnSpc>
            </a:pPr>
            <a:r>
              <a:rPr lang="en-US" sz="1800" dirty="0">
                <a:latin typeface="Open Sans Light"/>
                <a:ea typeface="Open Sans Light"/>
                <a:cs typeface="Open Sans Light"/>
              </a:rPr>
              <a:t>Networking with reps.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Open Sans Light"/>
                <a:ea typeface="Open Sans Light"/>
                <a:cs typeface="Open Sans Light"/>
              </a:rPr>
              <a:t>Lead sharing at events (e.g. Booth passport, booth referrals)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Open Sans Light"/>
                <a:ea typeface="Open Sans Light"/>
                <a:cs typeface="Open Sans Light"/>
              </a:rPr>
              <a:t>Establish reciprocal partner pages, press and social partnership awareness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212121"/>
                </a:solidFill>
                <a:latin typeface="Open Sans Light"/>
                <a:ea typeface="Open Sans Light"/>
                <a:cs typeface="Open Sans Light"/>
              </a:rPr>
              <a:t>Incentive programs (Incentivize partners, trading leads, spiffs, etc.)</a:t>
            </a:r>
          </a:p>
          <a:p>
            <a:pPr marL="0" indent="0">
              <a:buNone/>
            </a:pPr>
            <a:endParaRPr lang="en-US" sz="1800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9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9E35B-8164-3DBA-6F5A-AD46CF444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9B93A5-8416-B177-B67D-B8E3DE619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25" y="407856"/>
            <a:ext cx="11381889" cy="880044"/>
          </a:xfrm>
        </p:spPr>
        <p:txBody>
          <a:bodyPr>
            <a:normAutofit/>
          </a:bodyPr>
          <a:lstStyle/>
          <a:p>
            <a:r>
              <a:rPr lang="da-DK" sz="3400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Building the Foundation: </a:t>
            </a:r>
            <a:r>
              <a:rPr lang="da-DK" sz="3400" err="1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Becoming</a:t>
            </a:r>
            <a:r>
              <a:rPr lang="da-DK" sz="3400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 a </a:t>
            </a:r>
            <a:r>
              <a:rPr lang="da-DK" sz="3400" err="1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Trusted</a:t>
            </a:r>
            <a:r>
              <a:rPr lang="da-DK" sz="3400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 Partner </a:t>
            </a:r>
            <a:endParaRPr lang="en-US" sz="3400">
              <a:solidFill>
                <a:srgbClr val="0044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Content Placeholder 19">
            <a:extLst>
              <a:ext uri="{FF2B5EF4-FFF2-40B4-BE49-F238E27FC236}">
                <a16:creationId xmlns:a16="http://schemas.microsoft.com/office/drawing/2014/main" id="{A7F67A9F-E418-EAF6-8B82-AA09397C199D}"/>
              </a:ext>
            </a:extLst>
          </p:cNvPr>
          <p:cNvSpPr txBox="1">
            <a:spLocks/>
          </p:cNvSpPr>
          <p:nvPr/>
        </p:nvSpPr>
        <p:spPr>
          <a:xfrm>
            <a:off x="892799" y="1416759"/>
            <a:ext cx="10053303" cy="507398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latin typeface="Open Sans Light"/>
                <a:ea typeface="Open Sans Light"/>
                <a:cs typeface="Open Sans Light"/>
              </a:rPr>
              <a:t>Choosing an approach that works for your company and resource capacity</a:t>
            </a:r>
            <a:endParaRPr lang="en-US"/>
          </a:p>
          <a:p>
            <a:pPr marL="717550" lvl="1" indent="-285750">
              <a:lnSpc>
                <a:spcPct val="100000"/>
              </a:lnSpc>
            </a:pPr>
            <a:r>
              <a:rPr lang="en-US" sz="1800">
                <a:latin typeface="Open Sans Light"/>
                <a:ea typeface="Open Sans Light"/>
                <a:cs typeface="Open Sans Light"/>
              </a:rPr>
              <a:t>Self-Service (Pre-packaged campaigns and materials)</a:t>
            </a:r>
          </a:p>
          <a:p>
            <a:pPr marL="717550" lvl="1" indent="-285750">
              <a:lnSpc>
                <a:spcPct val="100000"/>
              </a:lnSpc>
            </a:pPr>
            <a:r>
              <a:rPr lang="en-US" sz="1800">
                <a:latin typeface="Open Sans Light"/>
                <a:ea typeface="Open Sans Light"/>
                <a:cs typeface="Open Sans Light"/>
              </a:rPr>
              <a:t>Tailored campaigns to each partner</a:t>
            </a:r>
          </a:p>
          <a:p>
            <a:pPr marL="717550" lvl="1" indent="-285750">
              <a:lnSpc>
                <a:spcPct val="100000"/>
              </a:lnSpc>
            </a:pPr>
            <a:r>
              <a:rPr lang="en-US" sz="1800">
                <a:latin typeface="Open Sans Light"/>
                <a:ea typeface="Open Sans Light"/>
                <a:cs typeface="Open Sans Light"/>
              </a:rPr>
              <a:t>Mix of packaged and tailored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Open Sans Light"/>
                <a:ea typeface="Open Sans Light"/>
                <a:cs typeface="Open Sans Light"/>
              </a:rPr>
              <a:t>Determining partner </a:t>
            </a:r>
            <a:r>
              <a:rPr lang="en-US" sz="2400">
                <a:latin typeface="Open Sans Light"/>
                <a:ea typeface="Open Sans Light"/>
                <a:cs typeface="Open Sans Light"/>
              </a:rPr>
              <a:t>communication </a:t>
            </a:r>
            <a:r>
              <a:rPr lang="en-US" sz="2400" dirty="0">
                <a:latin typeface="Open Sans Light"/>
                <a:ea typeface="Open Sans Light"/>
                <a:cs typeface="Open Sans Light"/>
              </a:rPr>
              <a:t>cadences and partner marketing vs. partner sales/account management responsibilities</a:t>
            </a:r>
            <a:endParaRPr lang="en-US" sz="2400">
              <a:latin typeface="Open Sans Light"/>
              <a:ea typeface="Open Sans Light"/>
              <a:cs typeface="Open Sans Light"/>
            </a:endParaRPr>
          </a:p>
          <a:p>
            <a:pPr>
              <a:lnSpc>
                <a:spcPct val="100000"/>
              </a:lnSpc>
            </a:pPr>
            <a:r>
              <a:rPr lang="en-US" sz="2400">
                <a:latin typeface="Open Sans Light"/>
                <a:ea typeface="Open Sans Light"/>
                <a:cs typeface="Open Sans Light"/>
              </a:rPr>
              <a:t>Structured </a:t>
            </a:r>
            <a:r>
              <a:rPr lang="en-US" sz="2400" dirty="0">
                <a:latin typeface="Open Sans Light"/>
                <a:ea typeface="Open Sans Light"/>
                <a:cs typeface="Open Sans Light"/>
              </a:rPr>
              <a:t>engagement – Strategic vs. Tactical</a:t>
            </a:r>
            <a:endParaRPr lang="en-US" sz="2400">
              <a:latin typeface="Open Sans Light"/>
              <a:ea typeface="Open Sans Light"/>
              <a:cs typeface="Open Sans Light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n-US" sz="1800" kern="0">
                <a:latin typeface="Open Sans Light"/>
                <a:ea typeface="Open Sans Light"/>
                <a:cs typeface="Open Sans Light"/>
              </a:rPr>
              <a:t>Orientation resources</a:t>
            </a:r>
            <a:endParaRPr lang="en-US" sz="1800" kern="100">
              <a:latin typeface="Open Sans Light"/>
              <a:ea typeface="Open Sans Light"/>
              <a:cs typeface="Open Sans Light"/>
            </a:endParaRPr>
          </a:p>
          <a:p>
            <a:pPr marR="0" lvl="1">
              <a:lnSpc>
                <a:spcPct val="110000"/>
              </a:lnSpc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n-US" sz="1800" kern="0">
                <a:latin typeface="Open Sans Light"/>
                <a:ea typeface="Open Sans Light"/>
                <a:cs typeface="Open Sans Light"/>
              </a:rPr>
              <a:t>Quarterly business reviews</a:t>
            </a:r>
            <a:endParaRPr lang="en-US" sz="1800" kern="100">
              <a:latin typeface="Open Sans Light"/>
              <a:ea typeface="Open Sans Light"/>
              <a:cs typeface="Open Sans Light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n-US" sz="1800" kern="0">
                <a:latin typeface="Open Sans Light"/>
                <a:ea typeface="Open Sans Light"/>
                <a:cs typeface="Open Sans Light"/>
              </a:rPr>
              <a:t>Defining success together</a:t>
            </a:r>
            <a:endParaRPr lang="en-US" sz="1800" kern="100">
              <a:latin typeface="Open Sans Light"/>
              <a:ea typeface="Open Sans Light"/>
              <a:cs typeface="Open Sans Light"/>
            </a:endParaRPr>
          </a:p>
          <a:p>
            <a:pPr>
              <a:lnSpc>
                <a:spcPct val="110000"/>
              </a:lnSpc>
            </a:pPr>
            <a:r>
              <a:rPr lang="en-US" sz="2400">
                <a:latin typeface="Open Sans Light"/>
                <a:ea typeface="Open Sans Light"/>
                <a:cs typeface="Open Sans Light"/>
              </a:rPr>
              <a:t>Partner team determines tier of partner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Open Sans Light"/>
                <a:ea typeface="Open Sans Light"/>
                <a:cs typeface="Open Sans Light"/>
              </a:rPr>
              <a:t>Set realistic expectations; Don't over promise</a:t>
            </a:r>
            <a:endParaRPr lang="en-US"/>
          </a:p>
          <a:p>
            <a:pPr marL="0" indent="0">
              <a:lnSpc>
                <a:spcPct val="110000"/>
              </a:lnSpc>
              <a:buNone/>
            </a:pPr>
            <a:endParaRPr lang="en-US" sz="24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688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B5BA6-A872-14BC-315A-E7D553FC8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0C968C-ABF8-C2F4-1F7D-AB7392451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3600" i="1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How are you building trust with your partners?</a:t>
            </a:r>
            <a:endParaRPr lang="en-US" sz="3600" b="0">
              <a:solidFill>
                <a:srgbClr val="0044FF"/>
              </a:solidFill>
              <a:latin typeface="Open Sans Light"/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4066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18EBD-5F62-4657-392C-BFF10D3DE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8C8D06-3C04-70F8-AD41-33FFE2E15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48" y="389836"/>
            <a:ext cx="11381889" cy="880044"/>
          </a:xfrm>
        </p:spPr>
        <p:txBody>
          <a:bodyPr>
            <a:normAutofit/>
          </a:bodyPr>
          <a:lstStyle/>
          <a:p>
            <a:r>
              <a:rPr lang="da-DK" sz="3800" err="1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Being</a:t>
            </a:r>
            <a:r>
              <a:rPr lang="da-DK" sz="3800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 a Good </a:t>
            </a:r>
            <a:r>
              <a:rPr lang="da-DK" sz="3800" err="1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Neighbor</a:t>
            </a:r>
            <a:r>
              <a:rPr lang="da-DK" sz="3800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: Day-to-Day Engagement</a:t>
            </a:r>
          </a:p>
        </p:txBody>
      </p:sp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214540BF-D957-C3AA-B72A-952CF5DE3DB3}"/>
              </a:ext>
            </a:extLst>
          </p:cNvPr>
          <p:cNvSpPr txBox="1">
            <a:spLocks/>
          </p:cNvSpPr>
          <p:nvPr/>
        </p:nvSpPr>
        <p:spPr>
          <a:xfrm>
            <a:off x="727076" y="1427516"/>
            <a:ext cx="9444196" cy="48410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600" kern="0">
                <a:effectLst/>
                <a:latin typeface="Open Sans Light"/>
                <a:ea typeface="Open Sans Light"/>
                <a:cs typeface="Open Sans Light"/>
              </a:rPr>
              <a:t>Beyond the </a:t>
            </a:r>
            <a:r>
              <a:rPr lang="en-US" sz="1600" kern="0">
                <a:latin typeface="Open Sans Light"/>
                <a:ea typeface="Open Sans Light"/>
                <a:cs typeface="Open Sans Light"/>
              </a:rPr>
              <a:t>campaign</a:t>
            </a:r>
            <a:endParaRPr lang="en-US" sz="1600" kern="10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R="0"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1600" kern="0">
                <a:effectLst/>
                <a:latin typeface="Open Sans Light"/>
                <a:ea typeface="Open Sans Light"/>
                <a:cs typeface="Open Sans Light"/>
              </a:rPr>
              <a:t>Support before, during, and after campaigns</a:t>
            </a:r>
            <a:endParaRPr lang="en-US" sz="1600" kern="100">
              <a:effectLst/>
              <a:latin typeface="Open Sans Light"/>
              <a:ea typeface="Open Sans Light"/>
              <a:cs typeface="Open Sans Light"/>
            </a:endParaRPr>
          </a:p>
          <a:p>
            <a:pPr marR="0"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1600" kern="0">
                <a:effectLst/>
                <a:latin typeface="Open Sans Light"/>
                <a:ea typeface="Open Sans Light"/>
                <a:cs typeface="Open Sans Light"/>
              </a:rPr>
              <a:t>Stay engaged, even when not selling</a:t>
            </a:r>
            <a:endParaRPr lang="en-US" sz="1600" kern="100">
              <a:effectLst/>
              <a:latin typeface="Open Sans Light"/>
              <a:ea typeface="Open Sans Light"/>
              <a:cs typeface="Open Sans Light"/>
            </a:endParaRPr>
          </a:p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600" kern="0">
                <a:effectLst/>
                <a:latin typeface="Open Sans Light"/>
                <a:ea typeface="Open Sans Light"/>
                <a:cs typeface="Open Sans Light"/>
              </a:rPr>
              <a:t>Content &amp; creative collaboration</a:t>
            </a:r>
            <a:endParaRPr lang="en-US" sz="1600" kern="100">
              <a:effectLst/>
              <a:latin typeface="Open Sans Light"/>
              <a:ea typeface="Open Sans Light"/>
              <a:cs typeface="Open Sans Light"/>
            </a:endParaRPr>
          </a:p>
          <a:p>
            <a:pPr marR="0"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1600" kern="0">
                <a:effectLst/>
                <a:latin typeface="Open Sans Light"/>
                <a:ea typeface="Open Sans Light"/>
                <a:cs typeface="Open Sans Light"/>
              </a:rPr>
              <a:t>Provide co-branded assets, videos, joint webinars</a:t>
            </a:r>
            <a:endParaRPr lang="en-US" sz="1600" kern="100">
              <a:effectLst/>
              <a:latin typeface="Open Sans Light"/>
              <a:ea typeface="Open Sans Light"/>
              <a:cs typeface="Open Sans Light"/>
            </a:endParaRPr>
          </a:p>
          <a:p>
            <a:pPr marR="0"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1600" kern="0">
                <a:latin typeface="Open Sans Light"/>
                <a:ea typeface="Open Sans Light"/>
                <a:cs typeface="Open Sans Light"/>
              </a:rPr>
              <a:t>Cameos</a:t>
            </a:r>
            <a:r>
              <a:rPr lang="en-US" sz="1600" kern="0">
                <a:effectLst/>
                <a:latin typeface="Open Sans Light"/>
                <a:ea typeface="Open Sans Light"/>
                <a:cs typeface="Open Sans Light"/>
              </a:rPr>
              <a:t> in videos or podcasts—make your partner the star</a:t>
            </a:r>
            <a:endParaRPr lang="en-US" sz="1600" kern="100">
              <a:effectLst/>
              <a:latin typeface="Open Sans Light"/>
              <a:ea typeface="Open Sans Light"/>
              <a:cs typeface="Open Sans Light"/>
            </a:endParaRPr>
          </a:p>
          <a:p>
            <a:pPr marR="0"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1600" kern="0">
                <a:effectLst/>
                <a:latin typeface="Open Sans Light"/>
                <a:ea typeface="Open Sans Light"/>
                <a:cs typeface="Open Sans Light"/>
              </a:rPr>
              <a:t>Share social content, not just product sheets</a:t>
            </a:r>
            <a:endParaRPr lang="en-US" sz="1600" kern="100">
              <a:effectLst/>
              <a:latin typeface="Open Sans Light"/>
              <a:ea typeface="Open Sans Light"/>
              <a:cs typeface="Open Sans Light"/>
            </a:endParaRPr>
          </a:p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600" kern="0">
                <a:effectLst/>
                <a:latin typeface="Open Sans Light"/>
                <a:ea typeface="Open Sans Light"/>
                <a:cs typeface="Open Sans Light"/>
              </a:rPr>
              <a:t>Accessibility &amp; </a:t>
            </a:r>
            <a:r>
              <a:rPr lang="en-US" sz="1600" kern="0">
                <a:latin typeface="Open Sans Light"/>
                <a:ea typeface="Open Sans Light"/>
                <a:cs typeface="Open Sans Light"/>
              </a:rPr>
              <a:t>responsiveness</a:t>
            </a:r>
          </a:p>
          <a:p>
            <a:pPr marR="0"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1600" kern="0">
                <a:effectLst/>
                <a:latin typeface="Open Sans Light"/>
                <a:ea typeface="Open Sans Light"/>
                <a:cs typeface="Open Sans Light"/>
              </a:rPr>
              <a:t>Clear communication channels</a:t>
            </a:r>
            <a:endParaRPr lang="en-US" sz="1600" kern="100">
              <a:effectLst/>
              <a:latin typeface="Open Sans Light"/>
              <a:ea typeface="Open Sans Light"/>
              <a:cs typeface="Open Sans Light"/>
            </a:endParaRPr>
          </a:p>
          <a:p>
            <a:pPr marR="0"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1600" kern="0">
                <a:effectLst/>
                <a:latin typeface="Open Sans Light"/>
                <a:ea typeface="Open Sans Light"/>
                <a:cs typeface="Open Sans Light"/>
              </a:rPr>
              <a:t>Celebrate their wins</a:t>
            </a:r>
          </a:p>
          <a:p>
            <a:pPr lvl="1">
              <a:lnSpc>
                <a:spcPct val="114999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1600" kern="0">
                <a:latin typeface="Open Sans Light"/>
                <a:ea typeface="Open Sans Light"/>
                <a:cs typeface="Open Sans Light"/>
              </a:rPr>
              <a:t>Respond to emails!</a:t>
            </a:r>
            <a:endParaRPr lang="en-US" sz="1600" ker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25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E549287-D962-96AE-3E81-02CEB7B1D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F6ABBE-534A-198F-9318-C09916E7E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17" y="582046"/>
            <a:ext cx="11381889" cy="880044"/>
          </a:xfrm>
        </p:spPr>
        <p:txBody>
          <a:bodyPr>
            <a:normAutofit/>
          </a:bodyPr>
          <a:lstStyle/>
          <a:p>
            <a:r>
              <a:rPr lang="da-DK" sz="3600" err="1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Creating</a:t>
            </a:r>
            <a:r>
              <a:rPr lang="da-DK" sz="3600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 a Strong </a:t>
            </a:r>
            <a:r>
              <a:rPr lang="da-DK" sz="3600" err="1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Internal</a:t>
            </a:r>
            <a:r>
              <a:rPr lang="da-DK" sz="3600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 Partner Marketing Team</a:t>
            </a:r>
            <a:endParaRPr lang="en-US" sz="3400">
              <a:solidFill>
                <a:srgbClr val="0044FF"/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2" name="Content Placeholder 19">
            <a:extLst>
              <a:ext uri="{FF2B5EF4-FFF2-40B4-BE49-F238E27FC236}">
                <a16:creationId xmlns:a16="http://schemas.microsoft.com/office/drawing/2014/main" id="{95E09800-E9BE-0C71-45F9-E829FC42DF3F}"/>
              </a:ext>
            </a:extLst>
          </p:cNvPr>
          <p:cNvSpPr txBox="1">
            <a:spLocks/>
          </p:cNvSpPr>
          <p:nvPr/>
        </p:nvSpPr>
        <p:spPr>
          <a:xfrm>
            <a:off x="930274" y="1716563"/>
            <a:ext cx="9780811" cy="4596822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>
                <a:latin typeface="Open Sans Light"/>
                <a:ea typeface="Open Sans Light"/>
                <a:cs typeface="Open Sans Light"/>
              </a:rPr>
              <a:t>Establishing a bridge between the Marketing Team and the Partner Team; Ideally a dedicated Partner Marketing resource</a:t>
            </a:r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Collaborate with the corporate marketing and partner team to select campaign partners and topics for campaigns</a:t>
            </a:r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Work with different partner types: VARs (ERP), ISVs, and Implementation SI Partners</a:t>
            </a:r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Focus on nurturing relationships and generating opportunities through partners</a:t>
            </a:r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Create and coordinate partner/sponsored events</a:t>
            </a:r>
            <a:endParaRPr lang="en-US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07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DFED299-8E29-F58D-EDA8-8E71DD045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FAC8C8-1955-4391-4F26-C94ACDE1B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337" y="545599"/>
            <a:ext cx="11381889" cy="8800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b="1" i="0" kern="1200">
                <a:solidFill>
                  <a:srgbClr val="0044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Partner Marketing </a:t>
            </a:r>
            <a:r>
              <a:rPr lang="en-US" sz="4100">
                <a:solidFill>
                  <a:srgbClr val="0044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</a:t>
            </a:r>
            <a:r>
              <a:rPr lang="en-US" sz="4100" b="1" i="0" kern="1200">
                <a:solidFill>
                  <a:srgbClr val="0044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ampaign </a:t>
            </a:r>
            <a:r>
              <a:rPr lang="en-US" sz="4100">
                <a:solidFill>
                  <a:srgbClr val="0044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</a:t>
            </a:r>
            <a:r>
              <a:rPr lang="en-US" sz="4100" b="1" i="0" kern="1200">
                <a:solidFill>
                  <a:srgbClr val="0044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pproach</a:t>
            </a:r>
          </a:p>
        </p:txBody>
      </p:sp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9D9D3BA2-698D-D603-3B06-8BE853B8904D}"/>
              </a:ext>
            </a:extLst>
          </p:cNvPr>
          <p:cNvSpPr txBox="1">
            <a:spLocks/>
          </p:cNvSpPr>
          <p:nvPr/>
        </p:nvSpPr>
        <p:spPr>
          <a:xfrm>
            <a:off x="930275" y="1716562"/>
            <a:ext cx="9802312" cy="4334281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Open Sans Light"/>
                <a:ea typeface="Open Sans Light"/>
                <a:cs typeface="Open Sans Light"/>
              </a:rPr>
              <a:t>Partner team determines tier of partner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Open Sans Light"/>
                <a:ea typeface="Open Sans Light"/>
                <a:cs typeface="Open Sans Light"/>
              </a:rPr>
              <a:t>Determine partners with marketing team (work with partner team to approve)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Open Sans Light"/>
                <a:ea typeface="Open Sans Light"/>
                <a:cs typeface="Open Sans Light"/>
              </a:rPr>
              <a:t>Determine campaign type: blog, social post, podcast, webinar, email campaign, etc.</a:t>
            </a:r>
          </a:p>
          <a:p>
            <a:pPr marL="342900" indent="-342900">
              <a:lnSpc>
                <a:spcPct val="120000"/>
              </a:lnSpc>
            </a:pPr>
            <a:r>
              <a:rPr lang="en-US">
                <a:latin typeface="Open Sans Light"/>
                <a:ea typeface="Open Sans Light"/>
                <a:cs typeface="Open Sans Light"/>
              </a:rPr>
              <a:t>Determine campaign topic with partner or and internal team</a:t>
            </a:r>
          </a:p>
          <a:p>
            <a:pPr marL="342900" indent="-342900">
              <a:lnSpc>
                <a:spcPct val="120000"/>
              </a:lnSpc>
            </a:pPr>
            <a:r>
              <a:rPr lang="en-US">
                <a:latin typeface="Open Sans Light"/>
                <a:ea typeface="Open Sans Light"/>
                <a:cs typeface="Open Sans Light"/>
              </a:rPr>
              <a:t>Plan partner campaigns at least 3 months in advance.</a:t>
            </a:r>
          </a:p>
          <a:p>
            <a:pPr>
              <a:lnSpc>
                <a:spcPct val="120000"/>
              </a:lnSpc>
            </a:pPr>
            <a:r>
              <a:rPr lang="en-US">
                <a:latin typeface="Open Sans Light"/>
                <a:ea typeface="Open Sans Light"/>
                <a:cs typeface="Open Sans Light"/>
              </a:rPr>
              <a:t>Coordinate the marketing promotion strategy with partner</a:t>
            </a:r>
          </a:p>
        </p:txBody>
      </p:sp>
    </p:spTree>
    <p:extLst>
      <p:ext uri="{BB962C8B-B14F-4D97-AF65-F5344CB8AC3E}">
        <p14:creationId xmlns:p14="http://schemas.microsoft.com/office/powerpoint/2010/main" val="3384970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B9C9C-DC99-CEC7-5C22-C61D17545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F46B26-6D04-DD6C-D839-9930C9B2B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46" y="464536"/>
            <a:ext cx="11381889" cy="8800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4000" err="1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Examples</a:t>
            </a:r>
            <a:r>
              <a:rPr lang="da-DK" sz="4000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 of Partner Marketing </a:t>
            </a:r>
            <a:r>
              <a:rPr lang="da-DK" sz="4000" err="1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Campaigns</a:t>
            </a:r>
            <a:endParaRPr lang="en-US" sz="4100" b="1" i="0" kern="1200" err="1">
              <a:solidFill>
                <a:srgbClr val="0044FF"/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2" name="Content Placeholder 19">
            <a:extLst>
              <a:ext uri="{FF2B5EF4-FFF2-40B4-BE49-F238E27FC236}">
                <a16:creationId xmlns:a16="http://schemas.microsoft.com/office/drawing/2014/main" id="{A69F1D39-84DB-E8CB-2255-2B91C2AE0286}"/>
              </a:ext>
            </a:extLst>
          </p:cNvPr>
          <p:cNvSpPr txBox="1">
            <a:spLocks/>
          </p:cNvSpPr>
          <p:nvPr/>
        </p:nvSpPr>
        <p:spPr>
          <a:xfrm>
            <a:off x="684088" y="1637612"/>
            <a:ext cx="5691371" cy="4019550"/>
          </a:xfrm>
          <a:prstGeom prst="rect">
            <a:avLst/>
          </a:prstGeom>
        </p:spPr>
        <p:txBody>
          <a:bodyPr vert="horz" lIns="0" tIns="0" rIns="0" bIns="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>
                <a:ea typeface="Open Sans" panose="020B0606030504020204" pitchFamily="34" charset="0"/>
              </a:rPr>
              <a:t>Podcasts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ea typeface="Open Sans" panose="020B0606030504020204" pitchFamily="34" charset="0"/>
              </a:rPr>
              <a:t>Webinars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ea typeface="Open Sans" panose="020B0606030504020204" pitchFamily="34" charset="0"/>
              </a:rPr>
              <a:t>Co-created/co-marketed blogs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a typeface="Open Sans" panose="020B0606030504020204" pitchFamily="34" charset="0"/>
              </a:rPr>
              <a:t>Social media spotlights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a typeface="Open Sans" panose="020B0606030504020204" pitchFamily="34" charset="0"/>
              </a:rPr>
              <a:t>Quarterly Partner Newsletter (showcasing DynamicWeb updates)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a typeface="Open Sans" panose="020B0606030504020204" pitchFamily="34" charset="0"/>
              </a:rPr>
              <a:t>Co-branded fact sheets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a typeface="Open Sans" panose="020B0606030504020204" pitchFamily="34" charset="0"/>
              </a:rPr>
              <a:t>Customized Partner Orientation Guide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Events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ea typeface="Open Sans" panose="020B0606030504020204" pitchFamily="34" charset="0"/>
              </a:rPr>
              <a:t>Create and maintain a Partner Portal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3" name="Picture 2" descr="A person with long hair and a blue and white background&#10;&#10;AI-generated content may be incorrect.">
            <a:extLst>
              <a:ext uri="{FF2B5EF4-FFF2-40B4-BE49-F238E27FC236}">
                <a16:creationId xmlns:a16="http://schemas.microsoft.com/office/drawing/2014/main" id="{A429CAAE-474E-30B6-61C3-47324CCF4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816" y="2177222"/>
            <a:ext cx="4871661" cy="27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50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EB44D-7B0C-8A06-7404-B2BB57404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17A0F7-25BA-D374-0ED4-CB59BBB0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3600" i="1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How do you stay engaged with your partners?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30F99-246E-778D-63A1-C62C6CAAE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94" y="2103437"/>
            <a:ext cx="10813612" cy="1325563"/>
          </a:xfrm>
        </p:spPr>
        <p:txBody>
          <a:bodyPr/>
          <a:lstStyle/>
          <a:p>
            <a:r>
              <a:rPr lang="en-US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Strategy Isn't Just for Marketing Campaigns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7DF7A-A5B6-CBF3-3984-FA7DFFACD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01492"/>
            <a:ext cx="10515600" cy="599564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0044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Scott Rich and Alana Ashurst </a:t>
            </a:r>
          </a:p>
        </p:txBody>
      </p:sp>
      <p:pic>
        <p:nvPicPr>
          <p:cNvPr id="5" name="Picture 4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57E2CBFE-3A0F-E1D7-88CA-20657EDAA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5456397"/>
            <a:ext cx="3212592" cy="7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51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9E7F0-BB2A-D6EE-8612-B85B54F10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88A107-686A-33A1-7F3E-C94F577E5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81" y="373623"/>
            <a:ext cx="11381889" cy="8800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sz="3200" err="1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Staying</a:t>
            </a:r>
            <a:r>
              <a:rPr lang="da-DK" sz="3200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 Top of Mind: Long-Term </a:t>
            </a:r>
            <a:r>
              <a:rPr lang="da-DK" sz="3200" err="1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Relationship</a:t>
            </a:r>
            <a:r>
              <a:rPr lang="da-DK" sz="3200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 Building</a:t>
            </a:r>
          </a:p>
        </p:txBody>
      </p:sp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61035531-838E-015E-3516-56C334785301}"/>
              </a:ext>
            </a:extLst>
          </p:cNvPr>
          <p:cNvSpPr txBox="1">
            <a:spLocks/>
          </p:cNvSpPr>
          <p:nvPr/>
        </p:nvSpPr>
        <p:spPr>
          <a:xfrm>
            <a:off x="783521" y="1371072"/>
            <a:ext cx="9352756" cy="4841081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999"/>
              </a:lnSpc>
              <a:spcAft>
                <a:spcPts val="800"/>
              </a:spcAft>
              <a:buSzPts val="1000"/>
              <a:buFont typeface="Arial"/>
              <a:buChar char="•"/>
              <a:tabLst>
                <a:tab pos="457200" algn="l"/>
              </a:tabLst>
            </a:pPr>
            <a:r>
              <a:rPr lang="en-US" sz="2400" kern="0">
                <a:latin typeface="Open Sans Light"/>
                <a:ea typeface="Open Sans Light"/>
                <a:cs typeface="Open Sans Light"/>
              </a:rPr>
              <a:t>In-person interactions matter</a:t>
            </a:r>
            <a:endParaRPr lang="en-US"/>
          </a:p>
          <a:p>
            <a:pPr lvl="1">
              <a:lnSpc>
                <a:spcPct val="114999"/>
              </a:lnSpc>
              <a:spcAft>
                <a:spcPts val="800"/>
              </a:spcAft>
              <a:buSzPts val="1000"/>
              <a:buFont typeface="Arial"/>
              <a:buChar char="•"/>
              <a:tabLst>
                <a:tab pos="457200" algn="l"/>
              </a:tabLst>
            </a:pPr>
            <a:r>
              <a:rPr lang="en-US" kern="0">
                <a:latin typeface="Open Sans Light"/>
                <a:ea typeface="Open Sans Light"/>
                <a:cs typeface="Open Sans Light"/>
              </a:rPr>
              <a:t>Partner meetups, executive dinners, site visits</a:t>
            </a:r>
          </a:p>
          <a:p>
            <a:pPr lvl="1">
              <a:lnSpc>
                <a:spcPct val="114999"/>
              </a:lnSpc>
              <a:spcAft>
                <a:spcPts val="800"/>
              </a:spcAft>
              <a:buSzPts val="1000"/>
              <a:buFont typeface="Arial"/>
              <a:buChar char="•"/>
              <a:tabLst>
                <a:tab pos="457200" algn="l"/>
              </a:tabLst>
            </a:pPr>
            <a:r>
              <a:rPr lang="en-US" kern="0">
                <a:latin typeface="Open Sans Light"/>
                <a:ea typeface="Open Sans Light"/>
                <a:cs typeface="Open Sans Light"/>
              </a:rPr>
              <a:t>Build real trust with real time together</a:t>
            </a:r>
          </a:p>
          <a:p>
            <a:pPr>
              <a:lnSpc>
                <a:spcPct val="114999"/>
              </a:lnSpc>
              <a:spcAft>
                <a:spcPts val="800"/>
              </a:spcAft>
              <a:buSzPts val="1000"/>
              <a:buFont typeface="Arial"/>
              <a:buChar char="•"/>
              <a:tabLst>
                <a:tab pos="457200" algn="l"/>
              </a:tabLst>
            </a:pPr>
            <a:r>
              <a:rPr lang="en-US" sz="2400" kern="0">
                <a:latin typeface="Open Sans Light"/>
                <a:ea typeface="Open Sans Light"/>
                <a:cs typeface="Open Sans Light"/>
              </a:rPr>
              <a:t>Visibility Is Key</a:t>
            </a:r>
          </a:p>
          <a:p>
            <a:pPr lvl="1">
              <a:lnSpc>
                <a:spcPct val="114999"/>
              </a:lnSpc>
              <a:spcAft>
                <a:spcPts val="800"/>
              </a:spcAft>
              <a:buSzPts val="1000"/>
              <a:buFont typeface="Arial"/>
              <a:buChar char="•"/>
              <a:tabLst>
                <a:tab pos="457200" algn="l"/>
              </a:tabLst>
            </a:pPr>
            <a:r>
              <a:rPr lang="en-US" kern="0">
                <a:latin typeface="Open Sans Light"/>
                <a:ea typeface="Open Sans Light"/>
                <a:cs typeface="Open Sans Light"/>
              </a:rPr>
              <a:t>Attend industry and partner events</a:t>
            </a:r>
          </a:p>
          <a:p>
            <a:pPr lvl="1">
              <a:lnSpc>
                <a:spcPct val="114999"/>
              </a:lnSpc>
              <a:spcAft>
                <a:spcPts val="800"/>
              </a:spcAft>
              <a:buSzPts val="1000"/>
              <a:buFont typeface="Arial"/>
              <a:buChar char="•"/>
              <a:tabLst>
                <a:tab pos="457200" algn="l"/>
              </a:tabLst>
            </a:pPr>
            <a:r>
              <a:rPr lang="en-US" kern="0">
                <a:latin typeface="Open Sans Light"/>
                <a:ea typeface="Open Sans Light"/>
                <a:cs typeface="Open Sans Light"/>
              </a:rPr>
              <a:t>Sponsor relevant gatherings</a:t>
            </a:r>
            <a:endParaRPr lang="en-US">
              <a:latin typeface="Aptos" panose="02110004020202020204"/>
              <a:ea typeface="Open Sans Light"/>
              <a:cs typeface="Open Sans Light"/>
            </a:endParaRPr>
          </a:p>
          <a:p>
            <a:pPr lvl="1">
              <a:lnSpc>
                <a:spcPct val="114999"/>
              </a:lnSpc>
              <a:spcAft>
                <a:spcPts val="800"/>
              </a:spcAft>
              <a:buSzPts val="1000"/>
              <a:buFont typeface="Arial" pitchFamily="2" charset="2"/>
              <a:buChar char="•"/>
              <a:tabLst>
                <a:tab pos="457200" algn="l"/>
              </a:tabLst>
            </a:pPr>
            <a:r>
              <a:rPr lang="en-US" kern="0">
                <a:latin typeface="Open Sans Light"/>
                <a:ea typeface="Open Sans Light"/>
                <a:cs typeface="Open Sans Light"/>
              </a:rPr>
              <a:t>Send gifts </a:t>
            </a:r>
          </a:p>
          <a:p>
            <a:pPr lvl="1">
              <a:lnSpc>
                <a:spcPct val="114999"/>
              </a:lnSpc>
              <a:spcAft>
                <a:spcPts val="800"/>
              </a:spcAft>
              <a:buSzPts val="1000"/>
              <a:buFont typeface="Arial" pitchFamily="2" charset="2"/>
              <a:buChar char="•"/>
              <a:tabLst>
                <a:tab pos="457200" algn="l"/>
              </a:tabLst>
            </a:pPr>
            <a:r>
              <a:rPr lang="en-US" kern="0">
                <a:latin typeface="Open Sans Light"/>
                <a:ea typeface="Open Sans Light"/>
                <a:cs typeface="Open Sans Light"/>
              </a:rPr>
              <a:t>Be creative with swag/merch- make a lasting impression </a:t>
            </a:r>
          </a:p>
          <a:p>
            <a:pPr lvl="1">
              <a:lnSpc>
                <a:spcPct val="114999"/>
              </a:lnSpc>
              <a:spcAft>
                <a:spcPts val="800"/>
              </a:spcAft>
              <a:buSzPts val="1000"/>
              <a:buFont typeface="Arial" pitchFamily="2" charset="2"/>
              <a:buChar char="•"/>
              <a:tabLst>
                <a:tab pos="457200" algn="l"/>
              </a:tabLst>
            </a:pPr>
            <a:r>
              <a:rPr lang="en-US" kern="0">
                <a:latin typeface="Open Sans Light"/>
                <a:ea typeface="Open Sans Light"/>
                <a:cs typeface="Open Sans Light"/>
              </a:rPr>
              <a:t>Attend their webinars </a:t>
            </a:r>
          </a:p>
          <a:p>
            <a:pPr lvl="1">
              <a:lnSpc>
                <a:spcPct val="114999"/>
              </a:lnSpc>
              <a:spcAft>
                <a:spcPts val="800"/>
              </a:spcAft>
              <a:buSzPts val="1000"/>
              <a:buFont typeface="Arial" pitchFamily="2" charset="2"/>
              <a:buChar char="•"/>
              <a:tabLst>
                <a:tab pos="457200" algn="l"/>
              </a:tabLst>
            </a:pPr>
            <a:r>
              <a:rPr lang="en-US" kern="0">
                <a:latin typeface="Open Sans Light"/>
                <a:ea typeface="Open Sans Light"/>
                <a:cs typeface="Open Sans Light"/>
              </a:rPr>
              <a:t>Repost their posts</a:t>
            </a:r>
          </a:p>
          <a:p>
            <a:pPr lvl="1">
              <a:lnSpc>
                <a:spcPct val="114999"/>
              </a:lnSpc>
              <a:spcAft>
                <a:spcPts val="800"/>
              </a:spcAft>
              <a:buSzPts val="1000"/>
              <a:buFont typeface="Arial" pitchFamily="2" charset="2"/>
              <a:buChar char="•"/>
              <a:tabLst>
                <a:tab pos="457200" algn="l"/>
              </a:tabLst>
            </a:pPr>
            <a:endParaRPr lang="en-US" kern="0">
              <a:latin typeface="Open Sans Light"/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72942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96AF4-91E6-51E9-F1E7-B7155EA5A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4F0A81-174D-9E90-D2B5-41085E1D6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81" y="487113"/>
            <a:ext cx="11381889" cy="880044"/>
          </a:xfrm>
        </p:spPr>
        <p:txBody>
          <a:bodyPr>
            <a:normAutofit/>
          </a:bodyPr>
          <a:lstStyle/>
          <a:p>
            <a:r>
              <a:rPr lang="da-DK" sz="3200" err="1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Staying</a:t>
            </a:r>
            <a:r>
              <a:rPr lang="da-DK" sz="3200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 Top of Mind: Long-Term </a:t>
            </a:r>
            <a:r>
              <a:rPr lang="da-DK" sz="3200" err="1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Relationship</a:t>
            </a:r>
            <a:r>
              <a:rPr lang="da-DK" sz="3200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 Building</a:t>
            </a:r>
            <a:endParaRPr lang="en-US" sz="3200">
              <a:latin typeface="Open Sans Light"/>
            </a:endParaRPr>
          </a:p>
        </p:txBody>
      </p:sp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CCB72CF2-A396-2372-4E07-9C248A29F904}"/>
              </a:ext>
            </a:extLst>
          </p:cNvPr>
          <p:cNvSpPr txBox="1">
            <a:spLocks/>
          </p:cNvSpPr>
          <p:nvPr/>
        </p:nvSpPr>
        <p:spPr>
          <a:xfrm>
            <a:off x="783521" y="1371072"/>
            <a:ext cx="9352756" cy="484108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200" kern="0">
                <a:latin typeface="Open Sans Light"/>
                <a:ea typeface="Open Sans Light"/>
                <a:cs typeface="Open Sans Light"/>
              </a:rPr>
              <a:t>Collaboration</a:t>
            </a:r>
            <a:r>
              <a:rPr lang="en-US" sz="2200" kern="0">
                <a:effectLst/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2200" kern="0">
                <a:latin typeface="Open Sans Light"/>
                <a:ea typeface="Open Sans Light"/>
                <a:cs typeface="Open Sans Light"/>
              </a:rPr>
              <a:t>a</a:t>
            </a:r>
            <a:r>
              <a:rPr lang="en-US" sz="2200" kern="0">
                <a:effectLst/>
                <a:latin typeface="Open Sans Light"/>
                <a:ea typeface="Open Sans Light"/>
                <a:cs typeface="Open Sans Light"/>
              </a:rPr>
              <a:t>ctivities</a:t>
            </a:r>
            <a:endParaRPr lang="en-US" sz="2200" kern="100">
              <a:effectLst/>
              <a:latin typeface="Open Sans Light"/>
              <a:ea typeface="Open Sans Light"/>
              <a:cs typeface="Open Sans Light"/>
            </a:endParaRPr>
          </a:p>
          <a:p>
            <a:pPr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2200" kern="0">
                <a:effectLst/>
                <a:latin typeface="Open Sans Light"/>
                <a:ea typeface="Open Sans Light"/>
                <a:cs typeface="Open Sans Light"/>
              </a:rPr>
              <a:t>Host roundtables or partner-only huddles</a:t>
            </a:r>
            <a:r>
              <a:rPr lang="en-US" sz="2200" kern="0">
                <a:latin typeface="Open Sans Light"/>
                <a:ea typeface="Open Sans Light"/>
                <a:cs typeface="Open Sans Light"/>
              </a:rPr>
              <a:t> (collaborate on next steps with partners, stay engaged with new leads together)</a:t>
            </a:r>
            <a:endParaRPr lang="en-US" sz="2200" kern="100">
              <a:effectLst/>
              <a:latin typeface="Open Sans Light"/>
              <a:ea typeface="Open Sans Light"/>
              <a:cs typeface="Open Sans Light"/>
            </a:endParaRPr>
          </a:p>
          <a:p>
            <a:pPr marR="0"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2200" kern="0">
                <a:effectLst/>
                <a:latin typeface="Open Sans Light"/>
                <a:ea typeface="Open Sans Light"/>
                <a:cs typeface="Open Sans Light"/>
              </a:rPr>
              <a:t>Pre-event planning and post-event follow-up</a:t>
            </a:r>
            <a:endParaRPr lang="en-US" sz="2200" kern="100">
              <a:effectLst/>
              <a:latin typeface="Open Sans Light"/>
              <a:ea typeface="Open Sans Light"/>
              <a:cs typeface="Open Sans Light"/>
            </a:endParaRPr>
          </a:p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200" kern="0">
                <a:effectLst/>
                <a:latin typeface="Open Sans Light"/>
                <a:ea typeface="Open Sans Light"/>
                <a:cs typeface="Open Sans Light"/>
              </a:rPr>
              <a:t>Consistent brand </a:t>
            </a:r>
            <a:r>
              <a:rPr lang="en-US" sz="2200" kern="0">
                <a:latin typeface="Open Sans Light"/>
                <a:ea typeface="Open Sans Light"/>
                <a:cs typeface="Open Sans Light"/>
              </a:rPr>
              <a:t>p</a:t>
            </a:r>
            <a:r>
              <a:rPr lang="en-US" sz="2200" kern="0">
                <a:effectLst/>
                <a:latin typeface="Open Sans Light"/>
                <a:ea typeface="Open Sans Light"/>
                <a:cs typeface="Open Sans Light"/>
              </a:rPr>
              <a:t>resence</a:t>
            </a:r>
            <a:endParaRPr lang="en-US" sz="2200" kern="100">
              <a:effectLst/>
              <a:latin typeface="Open Sans Light"/>
              <a:ea typeface="Open Sans Light"/>
              <a:cs typeface="Open Sans Light"/>
            </a:endParaRPr>
          </a:p>
          <a:p>
            <a:pPr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2200" kern="0">
                <a:effectLst/>
                <a:latin typeface="Open Sans Light"/>
                <a:ea typeface="Open Sans Light"/>
                <a:cs typeface="Open Sans Light"/>
              </a:rPr>
              <a:t>Share your wins and photos post-event</a:t>
            </a:r>
            <a:r>
              <a:rPr lang="en-US" sz="2200" kern="0">
                <a:latin typeface="Open Sans Light"/>
                <a:ea typeface="Open Sans Light"/>
                <a:cs typeface="Open Sans Light"/>
              </a:rPr>
              <a:t> </a:t>
            </a:r>
            <a:endParaRPr lang="en-US" sz="2200" kern="100">
              <a:effectLst/>
              <a:latin typeface="Open Sans Light"/>
              <a:ea typeface="Open Sans Light"/>
              <a:cs typeface="Open Sans Light"/>
            </a:endParaRPr>
          </a:p>
          <a:p>
            <a:pPr lvl="1">
              <a:lnSpc>
                <a:spcPct val="114999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2200" kern="0">
                <a:latin typeface="Open Sans Light"/>
                <a:ea typeface="Open Sans Light"/>
                <a:cs typeface="Open Sans Light"/>
              </a:rPr>
              <a:t>You represent your brand- connect with team on LinkedIn, keep them updated with your life too! </a:t>
            </a:r>
            <a:endParaRPr lang="en-US" sz="1800" kern="100">
              <a:latin typeface="Open Sans Light"/>
              <a:ea typeface="Open Sans Light"/>
              <a:cs typeface="Open Sans Light"/>
            </a:endParaRPr>
          </a:p>
          <a:p>
            <a:pPr lvl="1">
              <a:lnSpc>
                <a:spcPct val="114999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2200" kern="0">
                <a:effectLst/>
                <a:latin typeface="Open Sans Light"/>
                <a:ea typeface="Open Sans Light"/>
                <a:cs typeface="Open Sans Light"/>
              </a:rPr>
              <a:t>Let your partners be ambassadors</a:t>
            </a:r>
            <a:endParaRPr lang="en-US" sz="1800" kern="100">
              <a:effectLst/>
              <a:latin typeface="Open Sans Light"/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079196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4DD69-91CD-4983-9AB5-E4D5D395C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036057-1FDA-1FA5-5067-88415B879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0" y="406049"/>
            <a:ext cx="11381889" cy="880044"/>
          </a:xfrm>
        </p:spPr>
        <p:txBody>
          <a:bodyPr>
            <a:normAutofit fontScale="90000"/>
          </a:bodyPr>
          <a:lstStyle/>
          <a:p>
            <a:r>
              <a:rPr lang="da-DK" sz="3800" err="1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Staying</a:t>
            </a:r>
            <a:r>
              <a:rPr lang="da-DK" sz="3800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 Top of Mind: </a:t>
            </a:r>
            <a:r>
              <a:rPr lang="da-DK" sz="3800" err="1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Consider</a:t>
            </a:r>
            <a:r>
              <a:rPr lang="da-DK" sz="3800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da-DK" sz="3800" err="1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Incentives</a:t>
            </a:r>
            <a:r>
              <a:rPr lang="da-DK" sz="3800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 for Partners</a:t>
            </a:r>
            <a:endParaRPr lang="en-US" sz="3800">
              <a:solidFill>
                <a:srgbClr val="0044FF"/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3438E47D-83E8-C76F-9C30-6F2AA3A09204}"/>
              </a:ext>
            </a:extLst>
          </p:cNvPr>
          <p:cNvSpPr txBox="1">
            <a:spLocks/>
          </p:cNvSpPr>
          <p:nvPr/>
        </p:nvSpPr>
        <p:spPr>
          <a:xfrm>
            <a:off x="806098" y="1427516"/>
            <a:ext cx="9352756" cy="484108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800" ker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Types of incentives</a:t>
            </a:r>
            <a:endParaRPr lang="en-US" sz="1800" kern="10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R="0"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1800" ker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Deal registration rewards</a:t>
            </a:r>
            <a:endParaRPr lang="en-US" sz="1800" kern="10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R="0"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1800" ker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Sales SPIFFs (cash, gifts, recognition)</a:t>
            </a:r>
            <a:endParaRPr lang="en-US" sz="1800" kern="10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R="0"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1800" ker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MQL-to-SQL bonuses</a:t>
            </a:r>
            <a:endParaRPr lang="en-US" sz="1800" kern="10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800" ker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Who gets the reward?</a:t>
            </a:r>
            <a:endParaRPr lang="en-US" sz="1800" kern="10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R="0"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1800" ker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Individual rep vs. company-level incentives</a:t>
            </a:r>
            <a:endParaRPr lang="en-US" sz="1800" kern="10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R="0"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1800" ker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Make the value personal and professional</a:t>
            </a:r>
            <a:endParaRPr lang="en-US" sz="1800" kern="10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800" ker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Gamification &amp; leaderboards</a:t>
            </a:r>
            <a:endParaRPr lang="en-US" sz="1800" kern="10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R="0"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1800" ker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Monthly contests or “partner of the quarter”</a:t>
            </a:r>
            <a:endParaRPr lang="en-US" sz="1800" kern="10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R="0"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1800" ker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 dashboards and regular updates</a:t>
            </a:r>
            <a:endParaRPr lang="en-US" sz="1800" kern="100"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29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22846E7-ED67-463D-5936-E3548FC87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5A4FB9-FCEB-6252-8342-C30B0D72C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19" y="389836"/>
            <a:ext cx="11381889" cy="880044"/>
          </a:xfrm>
        </p:spPr>
        <p:txBody>
          <a:bodyPr>
            <a:normAutofit/>
          </a:bodyPr>
          <a:lstStyle/>
          <a:p>
            <a:r>
              <a:rPr lang="da-DK" sz="3800">
                <a:solidFill>
                  <a:srgbClr val="0044FF"/>
                </a:solidFill>
                <a:highlight>
                  <a:srgbClr val="FFFF00"/>
                </a:highlight>
                <a:latin typeface="Open Sans Light"/>
                <a:ea typeface="Open Sans Light"/>
                <a:cs typeface="Open Sans Light"/>
              </a:rPr>
              <a:t>Knowledge </a:t>
            </a:r>
            <a:r>
              <a:rPr lang="da-DK" sz="3800" err="1">
                <a:solidFill>
                  <a:srgbClr val="0044FF"/>
                </a:solidFill>
                <a:highlight>
                  <a:srgbClr val="FFFF00"/>
                </a:highlight>
                <a:latin typeface="Open Sans Light"/>
                <a:ea typeface="Open Sans Light"/>
                <a:cs typeface="Open Sans Light"/>
              </a:rPr>
              <a:t>Sharing</a:t>
            </a:r>
            <a:r>
              <a:rPr lang="da-DK" sz="3800">
                <a:solidFill>
                  <a:srgbClr val="0044FF"/>
                </a:solidFill>
                <a:highlight>
                  <a:srgbClr val="FFFF00"/>
                </a:highlight>
                <a:latin typeface="Open Sans Light"/>
                <a:ea typeface="Open Sans Light"/>
                <a:cs typeface="Open Sans Light"/>
              </a:rPr>
              <a:t> and Collaboration</a:t>
            </a:r>
            <a:endParaRPr lang="en-US" sz="3800">
              <a:solidFill>
                <a:srgbClr val="0044FF"/>
              </a:solidFill>
              <a:highlight>
                <a:srgbClr val="FFFF00"/>
              </a:highlight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5C68DF19-62D8-0BC3-70B5-514DAC0DFB5A}"/>
              </a:ext>
            </a:extLst>
          </p:cNvPr>
          <p:cNvSpPr txBox="1">
            <a:spLocks/>
          </p:cNvSpPr>
          <p:nvPr/>
        </p:nvSpPr>
        <p:spPr>
          <a:xfrm>
            <a:off x="828676" y="1276677"/>
            <a:ext cx="9352756" cy="48410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800" kern="0">
                <a:effectLst/>
                <a:latin typeface="Open Sans Light"/>
                <a:ea typeface="Open Sans Light"/>
                <a:cs typeface="Open Sans Light"/>
              </a:rPr>
              <a:t>Benefits</a:t>
            </a:r>
            <a:endParaRPr lang="en-US" sz="1800" kern="100">
              <a:effectLst/>
              <a:latin typeface="Open Sans Light"/>
              <a:ea typeface="Open Sans Light"/>
              <a:cs typeface="Open Sans Light"/>
            </a:endParaRPr>
          </a:p>
          <a:p>
            <a:pPr marR="0"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1800" kern="0">
                <a:effectLst/>
                <a:latin typeface="Open Sans Light"/>
                <a:ea typeface="Open Sans Light"/>
                <a:cs typeface="Open Sans Light"/>
              </a:rPr>
              <a:t>Shared customer base, shared goals</a:t>
            </a:r>
            <a:endParaRPr lang="en-US" sz="1800" kern="100">
              <a:effectLst/>
              <a:latin typeface="Open Sans Light"/>
              <a:ea typeface="Open Sans Light"/>
              <a:cs typeface="Open Sans Light"/>
            </a:endParaRPr>
          </a:p>
          <a:p>
            <a:pPr marR="0"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1800" kern="0">
                <a:effectLst/>
                <a:latin typeface="Open Sans Light"/>
                <a:ea typeface="Open Sans Light"/>
                <a:cs typeface="Open Sans Light"/>
              </a:rPr>
              <a:t>Trusted relationships = higher conversions</a:t>
            </a:r>
            <a:endParaRPr lang="en-US" sz="1800" kern="100">
              <a:effectLst/>
              <a:latin typeface="Open Sans Light"/>
              <a:ea typeface="Open Sans Light"/>
              <a:cs typeface="Open Sans Light"/>
            </a:endParaRPr>
          </a:p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800" kern="0">
                <a:effectLst/>
                <a:latin typeface="Open Sans Light"/>
                <a:ea typeface="Open Sans Light"/>
                <a:cs typeface="Open Sans Light"/>
              </a:rPr>
              <a:t>What you can share</a:t>
            </a:r>
            <a:endParaRPr lang="en-US" sz="1800" kern="100">
              <a:effectLst/>
              <a:latin typeface="Open Sans Light"/>
              <a:ea typeface="Open Sans Light"/>
              <a:cs typeface="Open Sans Light"/>
            </a:endParaRPr>
          </a:p>
          <a:p>
            <a:pPr marR="0"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1800" kern="0">
                <a:effectLst/>
                <a:latin typeface="Open Sans Light"/>
                <a:ea typeface="Open Sans Light"/>
                <a:cs typeface="Open Sans Light"/>
              </a:rPr>
              <a:t>Market insights, best practices</a:t>
            </a:r>
            <a:endParaRPr lang="en-US" sz="1800" kern="100">
              <a:effectLst/>
              <a:latin typeface="Open Sans Light"/>
              <a:ea typeface="Open Sans Light"/>
              <a:cs typeface="Open Sans Light"/>
            </a:endParaRPr>
          </a:p>
          <a:p>
            <a:pPr marR="0"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1800" kern="0">
                <a:effectLst/>
                <a:latin typeface="Open Sans Light"/>
                <a:ea typeface="Open Sans Light"/>
                <a:cs typeface="Open Sans Light"/>
              </a:rPr>
              <a:t>Industry trends</a:t>
            </a:r>
            <a:endParaRPr lang="en-US" sz="1800" kern="100">
              <a:effectLst/>
              <a:latin typeface="Open Sans Light"/>
              <a:ea typeface="Open Sans Light"/>
              <a:cs typeface="Open Sans Light"/>
            </a:endParaRPr>
          </a:p>
          <a:p>
            <a:pPr marR="0"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1800" kern="0">
                <a:effectLst/>
                <a:latin typeface="Open Sans Light"/>
                <a:ea typeface="Open Sans Light"/>
                <a:cs typeface="Open Sans Light"/>
              </a:rPr>
              <a:t>Product roadmaps (selectively)</a:t>
            </a:r>
            <a:endParaRPr lang="en-US" sz="1800" kern="100">
              <a:effectLst/>
              <a:latin typeface="Open Sans Light"/>
              <a:ea typeface="Open Sans Light"/>
              <a:cs typeface="Open Sans Light"/>
            </a:endParaRPr>
          </a:p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800" kern="0">
                <a:effectLst/>
                <a:latin typeface="Open Sans Light"/>
                <a:ea typeface="Open Sans Light"/>
                <a:cs typeface="Open Sans Light"/>
              </a:rPr>
              <a:t>Tactical collaboration</a:t>
            </a:r>
            <a:endParaRPr lang="en-US" sz="1800" kern="100">
              <a:effectLst/>
              <a:latin typeface="Open Sans Light"/>
              <a:ea typeface="Open Sans Light"/>
              <a:cs typeface="Open Sans Light"/>
            </a:endParaRPr>
          </a:p>
          <a:p>
            <a:pPr marR="0"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1800" kern="0">
                <a:effectLst/>
                <a:latin typeface="Open Sans Light"/>
                <a:ea typeface="Open Sans Light"/>
                <a:cs typeface="Open Sans Light"/>
              </a:rPr>
              <a:t>Bundled solutions</a:t>
            </a:r>
            <a:endParaRPr lang="en-US" sz="1800" kern="100">
              <a:effectLst/>
              <a:latin typeface="Open Sans Light"/>
              <a:ea typeface="Open Sans Light"/>
              <a:cs typeface="Open Sans Light"/>
            </a:endParaRPr>
          </a:p>
          <a:p>
            <a:pPr marR="0"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1800" kern="0">
                <a:effectLst/>
                <a:latin typeface="Open Sans Light"/>
                <a:ea typeface="Open Sans Light"/>
                <a:cs typeface="Open Sans Light"/>
              </a:rPr>
              <a:t>Joint GTM campaigns</a:t>
            </a:r>
            <a:endParaRPr lang="en-US" sz="1800" kern="100">
              <a:effectLst/>
              <a:latin typeface="Open Sans Light"/>
              <a:ea typeface="Open Sans Light"/>
              <a:cs typeface="Open Sans Light"/>
            </a:endParaRPr>
          </a:p>
          <a:p>
            <a:pPr marR="0" lvl="1">
              <a:lnSpc>
                <a:spcPct val="115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1800" kern="0">
                <a:effectLst/>
                <a:latin typeface="Open Sans Light"/>
                <a:ea typeface="Open Sans Light"/>
                <a:cs typeface="Open Sans Light"/>
              </a:rPr>
              <a:t>Account mapping + co-selling</a:t>
            </a:r>
            <a:endParaRPr lang="en-US" sz="1800" kern="100">
              <a:effectLst/>
              <a:latin typeface="Open Sans Light"/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56374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A4BE4-525D-929B-64AC-3679FBBBE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ED08E7-642C-221F-5B8A-F04B5F2E6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0" y="389836"/>
            <a:ext cx="11381889" cy="880044"/>
          </a:xfrm>
        </p:spPr>
        <p:txBody>
          <a:bodyPr>
            <a:normAutofit/>
          </a:bodyPr>
          <a:lstStyle/>
          <a:p>
            <a:r>
              <a:rPr lang="da-DK" sz="3800" err="1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Conclusion</a:t>
            </a:r>
            <a:r>
              <a:rPr lang="da-DK" sz="3800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: </a:t>
            </a:r>
            <a:r>
              <a:rPr lang="da-DK" sz="3800" err="1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Becoming</a:t>
            </a:r>
            <a:r>
              <a:rPr lang="da-DK" sz="3800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 the </a:t>
            </a:r>
            <a:r>
              <a:rPr lang="da-DK" sz="3800" err="1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Preferred</a:t>
            </a:r>
            <a:r>
              <a:rPr lang="da-DK" sz="3800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da-DK" sz="3800" err="1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Choice</a:t>
            </a:r>
          </a:p>
        </p:txBody>
      </p:sp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F5A142FF-3743-DB95-67D0-F479DB291D94}"/>
              </a:ext>
            </a:extLst>
          </p:cNvPr>
          <p:cNvSpPr txBox="1">
            <a:spLocks/>
          </p:cNvSpPr>
          <p:nvPr/>
        </p:nvSpPr>
        <p:spPr>
          <a:xfrm>
            <a:off x="806098" y="1427516"/>
            <a:ext cx="10551969" cy="4841081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999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200" kern="0">
                <a:latin typeface="Open Sans Light"/>
                <a:ea typeface="Open Sans Light"/>
                <a:cs typeface="Open Sans Light"/>
              </a:rPr>
              <a:t>Maintaining trust:</a:t>
            </a:r>
            <a:endParaRPr lang="en-US">
              <a:latin typeface="Open Sans Light"/>
              <a:ea typeface="Open Sans Light"/>
              <a:cs typeface="Open Sans Light"/>
            </a:endParaRPr>
          </a:p>
          <a:p>
            <a:pPr lvl="1">
              <a:lnSpc>
                <a:spcPct val="114999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800" kern="0">
                <a:latin typeface="Open Sans Light"/>
                <a:ea typeface="Open Sans Light"/>
                <a:cs typeface="Open Sans Light"/>
              </a:rPr>
              <a:t>High quality pre-sales and sales team engagements</a:t>
            </a:r>
          </a:p>
          <a:p>
            <a:pPr lvl="1">
              <a:lnSpc>
                <a:spcPct val="114999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800" kern="0">
                <a:latin typeface="Open Sans Light"/>
                <a:ea typeface="Open Sans Light"/>
                <a:cs typeface="Open Sans Light"/>
              </a:rPr>
              <a:t>Successful implementations; referenceable customers (finding subtle ways to remind your partner of the strength of your relationship and the value of your solution)</a:t>
            </a:r>
            <a:endParaRPr lang="en-US">
              <a:latin typeface="Open Sans Light"/>
              <a:ea typeface="Open Sans Light"/>
              <a:cs typeface="Open Sans Light"/>
            </a:endParaRPr>
          </a:p>
          <a:p>
            <a:pPr lvl="1">
              <a:lnSpc>
                <a:spcPct val="114999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800" kern="0">
                <a:latin typeface="Open Sans Light"/>
                <a:ea typeface="Open Sans Light"/>
                <a:cs typeface="Open Sans Light"/>
              </a:rPr>
              <a:t>Microsoft recommended (Co-Sell, Certified, etc.)</a:t>
            </a:r>
          </a:p>
          <a:p>
            <a:pPr lvl="1">
              <a:lnSpc>
                <a:spcPct val="114999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800" kern="0">
                <a:latin typeface="Open Sans Light"/>
                <a:ea typeface="Open Sans Light"/>
                <a:cs typeface="Open Sans Light"/>
              </a:rPr>
              <a:t>Consistency in community presence at events</a:t>
            </a:r>
          </a:p>
          <a:p>
            <a:pPr lvl="1">
              <a:lnSpc>
                <a:spcPct val="114999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800" kern="0">
                <a:latin typeface="Open Sans Light"/>
                <a:ea typeface="Open Sans Light"/>
                <a:cs typeface="Open Sans Light"/>
              </a:rPr>
              <a:t>Staying in touch with key contacts at multiple org levels</a:t>
            </a:r>
          </a:p>
          <a:p>
            <a:pPr lvl="1">
              <a:lnSpc>
                <a:spcPct val="114999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800" kern="0">
                <a:latin typeface="Open Sans Light"/>
                <a:ea typeface="Open Sans Light"/>
                <a:cs typeface="Open Sans Light"/>
              </a:rPr>
              <a:t>Ensuring Lead generation goes in both directions</a:t>
            </a:r>
            <a:endParaRPr lang="en-US" sz="2800" ker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66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E93D3-02A2-EF73-D8BA-388F4AD1B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F11CCA-294D-AC4E-32E7-24A328A1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00" y="422262"/>
            <a:ext cx="11381889" cy="880044"/>
          </a:xfrm>
        </p:spPr>
        <p:txBody>
          <a:bodyPr>
            <a:normAutofit/>
          </a:bodyPr>
          <a:lstStyle/>
          <a:p>
            <a:r>
              <a:rPr lang="da-DK" sz="3800" err="1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Conclusion</a:t>
            </a:r>
            <a:r>
              <a:rPr lang="da-DK" sz="3800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: </a:t>
            </a:r>
            <a:r>
              <a:rPr lang="da-DK" sz="3800" err="1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Becoming</a:t>
            </a:r>
            <a:r>
              <a:rPr lang="da-DK" sz="3800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 the </a:t>
            </a:r>
            <a:r>
              <a:rPr lang="da-DK" sz="3800" err="1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Preferred</a:t>
            </a:r>
            <a:r>
              <a:rPr lang="da-DK" sz="3800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da-DK" sz="3800" err="1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Choice</a:t>
            </a:r>
          </a:p>
        </p:txBody>
      </p:sp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54176538-58EF-F87B-CBF5-B5ECB3B044A4}"/>
              </a:ext>
            </a:extLst>
          </p:cNvPr>
          <p:cNvSpPr txBox="1">
            <a:spLocks/>
          </p:cNvSpPr>
          <p:nvPr/>
        </p:nvSpPr>
        <p:spPr>
          <a:xfrm>
            <a:off x="806098" y="1427516"/>
            <a:ext cx="10551969" cy="4841081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999"/>
              </a:lnSpc>
              <a:spcAft>
                <a:spcPts val="800"/>
              </a:spcAft>
              <a:buSzPts val="1000"/>
              <a:buFont typeface="Arial"/>
              <a:buChar char="•"/>
              <a:tabLst>
                <a:tab pos="457200" algn="l"/>
              </a:tabLst>
            </a:pPr>
            <a:r>
              <a:rPr lang="en-US" sz="3200" kern="0">
                <a:latin typeface="Open Sans Light"/>
                <a:ea typeface="Open Sans Light"/>
                <a:cs typeface="Open Sans Light"/>
              </a:rPr>
              <a:t>Final thoughts</a:t>
            </a:r>
            <a:endParaRPr lang="en-US"/>
          </a:p>
          <a:p>
            <a:pPr lvl="1">
              <a:lnSpc>
                <a:spcPct val="114999"/>
              </a:lnSpc>
              <a:spcAft>
                <a:spcPts val="800"/>
              </a:spcAft>
              <a:buSzPts val="1000"/>
              <a:buFont typeface="Arial"/>
              <a:buChar char="•"/>
              <a:tabLst>
                <a:tab pos="457200" algn="l"/>
              </a:tabLst>
            </a:pPr>
            <a:r>
              <a:rPr lang="en-US" sz="2800" kern="0">
                <a:latin typeface="Open Sans Light"/>
                <a:ea typeface="Open Sans Light"/>
                <a:cs typeface="Open Sans Light"/>
              </a:rPr>
              <a:t>People buy from people – Build personal relationships</a:t>
            </a:r>
          </a:p>
          <a:p>
            <a:pPr lvl="1">
              <a:lnSpc>
                <a:spcPct val="114999"/>
              </a:lnSpc>
              <a:spcAft>
                <a:spcPts val="800"/>
              </a:spcAft>
              <a:buSzPts val="1000"/>
              <a:buFont typeface="Arial"/>
              <a:buChar char="•"/>
              <a:tabLst>
                <a:tab pos="457200" algn="l"/>
              </a:tabLst>
            </a:pPr>
            <a:r>
              <a:rPr lang="en-US" sz="2800" kern="0">
                <a:latin typeface="Open Sans Light"/>
                <a:ea typeface="Open Sans Light"/>
                <a:cs typeface="Open Sans Light"/>
              </a:rPr>
              <a:t>Ensure business integrity as a good neighbor</a:t>
            </a:r>
          </a:p>
          <a:p>
            <a:pPr lvl="1">
              <a:lnSpc>
                <a:spcPct val="114999"/>
              </a:lnSpc>
              <a:spcAft>
                <a:spcPts val="800"/>
              </a:spcAft>
              <a:buSzPts val="1000"/>
              <a:buFont typeface="Arial"/>
              <a:buChar char="•"/>
              <a:tabLst>
                <a:tab pos="457200" algn="l"/>
              </a:tabLst>
            </a:pPr>
            <a:r>
              <a:rPr lang="en-US" sz="2800" kern="0">
                <a:latin typeface="Open Sans Light"/>
                <a:ea typeface="Open Sans Light"/>
                <a:cs typeface="Open Sans Light"/>
              </a:rPr>
              <a:t>Follow through on commitments</a:t>
            </a:r>
          </a:p>
          <a:p>
            <a:pPr lvl="1">
              <a:lnSpc>
                <a:spcPct val="114999"/>
              </a:lnSpc>
              <a:spcAft>
                <a:spcPts val="800"/>
              </a:spcAft>
              <a:buSzPts val="1000"/>
              <a:buFont typeface="Arial"/>
              <a:buChar char="•"/>
              <a:tabLst>
                <a:tab pos="457200" algn="l"/>
              </a:tabLst>
            </a:pPr>
            <a:r>
              <a:rPr lang="en-US" sz="2800" kern="0">
                <a:latin typeface="Open Sans Light"/>
                <a:ea typeface="Open Sans Light"/>
                <a:cs typeface="Open Sans Light"/>
              </a:rPr>
              <a:t>Maintain continuous communications</a:t>
            </a:r>
          </a:p>
          <a:p>
            <a:pPr lvl="1">
              <a:lnSpc>
                <a:spcPct val="114999"/>
              </a:lnSpc>
              <a:spcAft>
                <a:spcPts val="800"/>
              </a:spcAft>
              <a:buSzPts val="1000"/>
              <a:buFont typeface="Arial"/>
              <a:buChar char="•"/>
              <a:tabLst>
                <a:tab pos="457200" algn="l"/>
              </a:tabLst>
            </a:pPr>
            <a:r>
              <a:rPr lang="en-US" sz="2800" kern="0">
                <a:latin typeface="Open Sans Light"/>
                <a:ea typeface="Open Sans Light"/>
                <a:cs typeface="Open Sans Light"/>
              </a:rPr>
              <a:t>Quality in every interaction – sales, pre-sales, marketing, finance, support, delivery...</a:t>
            </a:r>
            <a:endParaRPr lang="en-US"/>
          </a:p>
          <a:p>
            <a:pPr lvl="1">
              <a:lnSpc>
                <a:spcPct val="114999"/>
              </a:lnSpc>
              <a:spcAft>
                <a:spcPts val="800"/>
              </a:spcAft>
              <a:buSzPts val="1000"/>
              <a:buFont typeface="Arial"/>
              <a:buChar char="•"/>
              <a:tabLst>
                <a:tab pos="457200" algn="l"/>
              </a:tabLst>
            </a:pPr>
            <a:r>
              <a:rPr lang="en-US" sz="2800" kern="0">
                <a:latin typeface="Open Sans Light"/>
                <a:ea typeface="Open Sans Light"/>
                <a:cs typeface="Open Sans Light"/>
              </a:rPr>
              <a:t>The small moments matter </a:t>
            </a:r>
          </a:p>
          <a:p>
            <a:pPr lvl="1">
              <a:lnSpc>
                <a:spcPct val="114999"/>
              </a:lnSpc>
              <a:spcAft>
                <a:spcPts val="800"/>
              </a:spcAft>
              <a:buSzPts val="1000"/>
              <a:buFont typeface="Arial"/>
              <a:buChar char="•"/>
              <a:tabLst>
                <a:tab pos="457200" algn="l"/>
              </a:tabLst>
            </a:pPr>
            <a:r>
              <a:rPr lang="en-US" sz="2800" kern="0">
                <a:latin typeface="Open Sans Light"/>
                <a:ea typeface="Open Sans Light"/>
                <a:cs typeface="Open Sans Light"/>
              </a:rPr>
              <a:t>It's all about trust</a:t>
            </a:r>
          </a:p>
          <a:p>
            <a:pPr marL="800100" lvl="1" indent="-342900">
              <a:lnSpc>
                <a:spcPct val="114999"/>
              </a:lnSpc>
              <a:spcAft>
                <a:spcPts val="800"/>
              </a:spcAft>
              <a:buSzPts val="1000"/>
              <a:buFont typeface="Arial" pitchFamily="2" charset="2"/>
              <a:buChar char="•"/>
              <a:tabLst>
                <a:tab pos="457200" algn="l"/>
              </a:tabLst>
            </a:pPr>
            <a:endParaRPr lang="en-US" sz="2800" kern="0">
              <a:latin typeface="Open Sans Light"/>
              <a:ea typeface="Open Sans Light"/>
              <a:cs typeface="Open Sans Light"/>
            </a:endParaRPr>
          </a:p>
          <a:p>
            <a:pPr marL="800100" lvl="1" indent="-342900">
              <a:lnSpc>
                <a:spcPct val="114999"/>
              </a:lnSpc>
              <a:spcAft>
                <a:spcPts val="800"/>
              </a:spcAft>
              <a:buSzPts val="1000"/>
              <a:buFont typeface="Arial" pitchFamily="2" charset="2"/>
              <a:buChar char="•"/>
              <a:tabLst>
                <a:tab pos="457200" algn="l"/>
              </a:tabLst>
            </a:pPr>
            <a:endParaRPr lang="en-US" sz="2800" kern="0">
              <a:latin typeface="Open Sans Light"/>
              <a:ea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03363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43BDE-62E3-04B3-7C55-6A4B3151D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68F808-A032-8D03-EDE5-613593999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3600" i="1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What long-term strategies are you using to maintain strong partner relationships?</a:t>
            </a:r>
          </a:p>
        </p:txBody>
      </p:sp>
    </p:spTree>
    <p:extLst>
      <p:ext uri="{BB962C8B-B14F-4D97-AF65-F5344CB8AC3E}">
        <p14:creationId xmlns:p14="http://schemas.microsoft.com/office/powerpoint/2010/main" val="4251162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D7192-9441-3EB5-8FFA-CD3880373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07489F-FDB9-4F98-9EAC-E4345298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11" y="502726"/>
            <a:ext cx="11381889" cy="8800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z="4000" err="1">
                <a:solidFill>
                  <a:srgbClr val="0044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Questions</a:t>
            </a:r>
            <a:r>
              <a:rPr lang="da-DK" sz="4000">
                <a:solidFill>
                  <a:srgbClr val="0044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 Contact </a:t>
            </a:r>
            <a:r>
              <a:rPr lang="da-DK" sz="4000" err="1">
                <a:solidFill>
                  <a:srgbClr val="0044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</a:t>
            </a:r>
            <a:r>
              <a:rPr lang="da-DK" sz="4000">
                <a:solidFill>
                  <a:srgbClr val="0044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!</a:t>
            </a:r>
            <a:endParaRPr lang="en-US" sz="4100" b="1" i="0" kern="1200">
              <a:solidFill>
                <a:srgbClr val="0044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Picture 2" descr="A person in a suit and tie&#10;&#10;AI-generated content may be incorrect.">
            <a:extLst>
              <a:ext uri="{FF2B5EF4-FFF2-40B4-BE49-F238E27FC236}">
                <a16:creationId xmlns:a16="http://schemas.microsoft.com/office/drawing/2014/main" id="{E7A778A0-DA51-571B-C0FE-B16DC21B1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056" y="3462339"/>
            <a:ext cx="1930352" cy="1930352"/>
          </a:xfrm>
          <a:prstGeom prst="rect">
            <a:avLst/>
          </a:prstGeom>
        </p:spPr>
      </p:pic>
      <p:pic>
        <p:nvPicPr>
          <p:cNvPr id="9" name="Picture 8" descr="A person with long braids smiling&#10;&#10;AI-generated content may be incorrect.">
            <a:extLst>
              <a:ext uri="{FF2B5EF4-FFF2-40B4-BE49-F238E27FC236}">
                <a16:creationId xmlns:a16="http://schemas.microsoft.com/office/drawing/2014/main" id="{ACEEE5E5-7661-193A-8734-DEB7CA9B3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26" y="3462339"/>
            <a:ext cx="1930352" cy="19303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469584-511C-18FF-F935-F7122112F894}"/>
              </a:ext>
            </a:extLst>
          </p:cNvPr>
          <p:cNvSpPr txBox="1"/>
          <p:nvPr/>
        </p:nvSpPr>
        <p:spPr>
          <a:xfrm>
            <a:off x="2972268" y="3995692"/>
            <a:ext cx="3000103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>
                <a:latin typeface="Open Sans"/>
                <a:ea typeface="Open Sans Light"/>
                <a:cs typeface="Open Sans Light"/>
              </a:rPr>
              <a:t>Alana Ashurst</a:t>
            </a:r>
          </a:p>
          <a:p>
            <a:r>
              <a:rPr lang="en-US" sz="1600">
                <a:latin typeface="Open Sans Light"/>
                <a:ea typeface="Open Sans Light"/>
                <a:cs typeface="Open Sans Light"/>
              </a:rPr>
              <a:t>Partner Marketing Manager</a:t>
            </a:r>
            <a:br>
              <a:rPr lang="en-US"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600">
                <a:latin typeface="Open Sans Light"/>
                <a:ea typeface="Open Sans Light"/>
                <a:cs typeface="Open Sans Light"/>
              </a:rPr>
              <a:t>DynamicWeb</a:t>
            </a:r>
          </a:p>
          <a:p>
            <a:r>
              <a:rPr lang="en-US" sz="1600">
                <a:latin typeface="Open Sans Light"/>
                <a:ea typeface="Open Sans Light"/>
                <a:cs typeface="Open Sans Light"/>
              </a:rPr>
              <a:t>ash@dynamicwebusa.com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788D15-9B59-E99B-58CC-114A25EC9DBC}"/>
              </a:ext>
            </a:extLst>
          </p:cNvPr>
          <p:cNvSpPr txBox="1"/>
          <p:nvPr/>
        </p:nvSpPr>
        <p:spPr>
          <a:xfrm>
            <a:off x="8441735" y="4041858"/>
            <a:ext cx="3000103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>
                <a:latin typeface="Open Sans"/>
                <a:ea typeface="Open Sans Light"/>
                <a:cs typeface="Open Sans Light"/>
              </a:rPr>
              <a:t>Scott Rich</a:t>
            </a:r>
          </a:p>
          <a:p>
            <a:r>
              <a:rPr lang="en-US" sz="1600">
                <a:latin typeface="Open Sans Light"/>
                <a:ea typeface="Open Sans Light"/>
                <a:cs typeface="Open Sans Light"/>
              </a:rPr>
              <a:t>Director of Marketing</a:t>
            </a:r>
            <a:br>
              <a:rPr lang="en-US"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600">
                <a:latin typeface="Open Sans Light"/>
                <a:ea typeface="Open Sans Light"/>
                <a:cs typeface="Open Sans Light"/>
              </a:rPr>
              <a:t>DynamicWeb</a:t>
            </a:r>
            <a:br>
              <a:rPr lang="en-US"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600">
                <a:latin typeface="Open Sans Light"/>
                <a:ea typeface="Open Sans Light"/>
                <a:cs typeface="Open Sans Light"/>
              </a:rPr>
              <a:t>sri@dynamicwebusa.com</a:t>
            </a:r>
          </a:p>
        </p:txBody>
      </p:sp>
      <p:pic>
        <p:nvPicPr>
          <p:cNvPr id="4" name="Picture 3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BA574513-4FBA-0B27-F2B8-11AF52E8A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456" y="1871949"/>
            <a:ext cx="5413248" cy="12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22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849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lhouette of a city&#10;&#10;AI-generated content may be incorrect.">
            <a:extLst>
              <a:ext uri="{FF2B5EF4-FFF2-40B4-BE49-F238E27FC236}">
                <a16:creationId xmlns:a16="http://schemas.microsoft.com/office/drawing/2014/main" id="{CF9FDC41-935B-53F6-8133-944024614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689" y="-33337"/>
            <a:ext cx="12313378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59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A0781-1808-C791-F1EC-440E03CE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41" y="462494"/>
            <a:ext cx="11381889" cy="880044"/>
          </a:xfrm>
        </p:spPr>
        <p:txBody>
          <a:bodyPr/>
          <a:lstStyle/>
          <a:p>
            <a:r>
              <a:rPr lang="en-US">
                <a:solidFill>
                  <a:srgbClr val="0044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FA704-BCA1-2F9A-91A4-A0884848D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106" y="1844462"/>
            <a:ext cx="11255818" cy="5133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Open Sans Light"/>
                <a:ea typeface="Open Sans Light"/>
                <a:cs typeface="Open Sans Light"/>
              </a:rPr>
              <a:t>Introduction: Setting the Stage</a:t>
            </a:r>
          </a:p>
          <a:p>
            <a:r>
              <a:rPr lang="en-US" sz="2400">
                <a:latin typeface="Open Sans Light"/>
                <a:ea typeface="Open Sans Light"/>
                <a:cs typeface="Open Sans Light"/>
              </a:rPr>
              <a:t>Knowing the neighborhood: Understanding the Microsoft Dynamics channel</a:t>
            </a:r>
            <a:endParaRPr lang="en-US" sz="2400"/>
          </a:p>
          <a:p>
            <a:r>
              <a:rPr lang="en-US" sz="2400">
                <a:latin typeface="Open Sans Light"/>
                <a:ea typeface="Open Sans Light"/>
                <a:cs typeface="Open Sans Light"/>
              </a:rPr>
              <a:t>Building the Foundation: Becoming a Trusted Partner</a:t>
            </a:r>
          </a:p>
          <a:p>
            <a:r>
              <a:rPr lang="en-US" sz="2400">
                <a:latin typeface="Open Sans Light"/>
                <a:ea typeface="Open Sans Light"/>
                <a:cs typeface="Open Sans Light"/>
              </a:rPr>
              <a:t>Being a Good Neighbor: Day-to-Day Engagement</a:t>
            </a:r>
          </a:p>
          <a:p>
            <a:r>
              <a:rPr lang="en-US" sz="2400">
                <a:latin typeface="Open Sans Light"/>
                <a:ea typeface="Open Sans Light"/>
                <a:cs typeface="Open Sans Light"/>
              </a:rPr>
              <a:t>Staying Top of Mind: Long-Term Relationship Building</a:t>
            </a:r>
          </a:p>
          <a:p>
            <a:r>
              <a:rPr lang="en-US" sz="2400">
                <a:latin typeface="Open Sans Light"/>
                <a:ea typeface="Open Sans Light"/>
                <a:cs typeface="Open Sans Light"/>
              </a:rPr>
              <a:t>Conclusion: Becoming the Preferred Choice</a:t>
            </a:r>
          </a:p>
          <a:p>
            <a:endParaRPr lang="en-US" sz="2400">
              <a:latin typeface="Open Sans Light"/>
              <a:ea typeface="Open Sans Light"/>
              <a:cs typeface="Open Sans Light"/>
            </a:endParaRPr>
          </a:p>
          <a:p>
            <a:endParaRPr lang="en-US" sz="2400">
              <a:latin typeface="Open Sans Light"/>
              <a:ea typeface="Open Sans Light"/>
              <a:cs typeface="Open Sans Light"/>
            </a:endParaRPr>
          </a:p>
          <a:p>
            <a:endParaRPr lang="en-US" sz="2400">
              <a:latin typeface="Open Sans Light"/>
              <a:ea typeface="Open Sans Light"/>
              <a:cs typeface="Open Sans Light"/>
            </a:endParaRPr>
          </a:p>
          <a:p>
            <a:endParaRPr lang="en-US" sz="2400">
              <a:latin typeface="Open Sans Light"/>
              <a:ea typeface="Open Sans Light"/>
              <a:cs typeface="Open Sans Light"/>
            </a:endParaRP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43248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0AD56-FD3C-4C43-76E0-753E3FEDD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99B29-8059-DF56-02AB-A031A45F3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41" y="462494"/>
            <a:ext cx="11381889" cy="880044"/>
          </a:xfrm>
        </p:spPr>
        <p:txBody>
          <a:bodyPr/>
          <a:lstStyle/>
          <a:p>
            <a:r>
              <a:rPr lang="en-US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Introduction: Setting the Stage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8A6D6-5A10-2040-376B-2C55F90E3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10" y="1594526"/>
            <a:ext cx="11255818" cy="5133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latin typeface="Open Sans Light"/>
                <a:ea typeface="Open Sans Light"/>
                <a:cs typeface="Open Sans Light"/>
              </a:rPr>
              <a:t>The importance of building strong partner relationships outside of typical partner marketing campaigns </a:t>
            </a:r>
            <a:endParaRPr lang="en-US"/>
          </a:p>
          <a:p>
            <a:r>
              <a:rPr lang="en-US" sz="2200">
                <a:latin typeface="Open Sans Light"/>
                <a:ea typeface="Open Sans Light"/>
                <a:cs typeface="Open Sans Light"/>
              </a:rPr>
              <a:t>Collaborating starts long before creating co-branded marketing campaigns, we have to build trust, which starts with understanding the channel and gaining credibility within </a:t>
            </a:r>
            <a:endParaRPr lang="en-US"/>
          </a:p>
          <a:p>
            <a:r>
              <a:rPr lang="en-US" sz="2200">
                <a:latin typeface="Open Sans Light"/>
                <a:ea typeface="Open Sans Light"/>
                <a:cs typeface="Open Sans Light"/>
              </a:rPr>
              <a:t>Once we are "in the neighborhood," what does it look like to be a "good neighbor" </a:t>
            </a:r>
          </a:p>
          <a:p>
            <a:r>
              <a:rPr lang="en-US" sz="2200">
                <a:latin typeface="Open Sans Light"/>
                <a:ea typeface="Open Sans Light"/>
                <a:cs typeface="Open Sans Light"/>
              </a:rPr>
              <a:t>Nurturing relationships by being creative and strategic</a:t>
            </a:r>
          </a:p>
          <a:p>
            <a:r>
              <a:rPr lang="en-US" sz="2200">
                <a:latin typeface="Open Sans Light"/>
                <a:ea typeface="Open Sans Light"/>
                <a:cs typeface="Open Sans Light"/>
              </a:rPr>
              <a:t>Thinking long-term </a:t>
            </a:r>
          </a:p>
          <a:p>
            <a:r>
              <a:rPr lang="en-US" sz="2200">
                <a:latin typeface="Open Sans Light"/>
                <a:ea typeface="Open Sans Light"/>
                <a:cs typeface="Open Sans Light"/>
              </a:rPr>
              <a:t>Being the go-to option when your partner needs your solution</a:t>
            </a:r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763795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55A961-27B6-68B9-CEF4-93564FDB2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ity at night with lights&#10;&#10;AI-generated content may be incorrect.">
            <a:extLst>
              <a:ext uri="{FF2B5EF4-FFF2-40B4-BE49-F238E27FC236}">
                <a16:creationId xmlns:a16="http://schemas.microsoft.com/office/drawing/2014/main" id="{B649379F-AE0F-B436-9962-3EC4D1AA3A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610" b="11046"/>
          <a:stretch/>
        </p:blipFill>
        <p:spPr>
          <a:xfrm>
            <a:off x="341007" y="208229"/>
            <a:ext cx="11615821" cy="66497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64493B-BEC5-BDBE-F61E-B5106790B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39" y="446281"/>
            <a:ext cx="11381889" cy="8800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Knowing the neighborhood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273633-93CC-D43C-1577-AD02334DA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49" y="1552048"/>
            <a:ext cx="4513814" cy="466769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BF77B98-C35A-010C-CDE2-C36CB0E68A77}"/>
              </a:ext>
            </a:extLst>
          </p:cNvPr>
          <p:cNvGrpSpPr/>
          <p:nvPr/>
        </p:nvGrpSpPr>
        <p:grpSpPr>
          <a:xfrm>
            <a:off x="6233496" y="1552048"/>
            <a:ext cx="4519313" cy="4431202"/>
            <a:chOff x="5556440" y="2498926"/>
            <a:chExt cx="3907215" cy="389405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97236F-F224-57DF-A787-05816975004E}"/>
                </a:ext>
              </a:extLst>
            </p:cNvPr>
            <p:cNvSpPr/>
            <p:nvPr/>
          </p:nvSpPr>
          <p:spPr>
            <a:xfrm>
              <a:off x="5556442" y="5744395"/>
              <a:ext cx="3907213" cy="648586"/>
            </a:xfrm>
            <a:prstGeom prst="rect">
              <a:avLst/>
            </a:prstGeom>
            <a:solidFill>
              <a:srgbClr val="0044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Microsoft Relationship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43807D5-C136-6C2B-FBAC-92B909AA77AE}"/>
                </a:ext>
              </a:extLst>
            </p:cNvPr>
            <p:cNvSpPr/>
            <p:nvPr/>
          </p:nvSpPr>
          <p:spPr>
            <a:xfrm>
              <a:off x="5556442" y="4961130"/>
              <a:ext cx="3907213" cy="648586"/>
            </a:xfrm>
            <a:prstGeom prst="rect">
              <a:avLst/>
            </a:prstGeom>
            <a:solidFill>
              <a:srgbClr val="0044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Influencers; Brand Awareness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6211C0-DB33-90E2-3BBE-47441786F03F}"/>
                </a:ext>
              </a:extLst>
            </p:cNvPr>
            <p:cNvSpPr/>
            <p:nvPr/>
          </p:nvSpPr>
          <p:spPr>
            <a:xfrm>
              <a:off x="5556442" y="4143202"/>
              <a:ext cx="3907213" cy="648586"/>
            </a:xfrm>
            <a:prstGeom prst="rect">
              <a:avLst/>
            </a:prstGeom>
            <a:solidFill>
              <a:srgbClr val="0044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/>
                <a:t>Building Partner Relationships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A04327-206B-D75D-0B88-6E799062FD6C}"/>
                </a:ext>
              </a:extLst>
            </p:cNvPr>
            <p:cNvSpPr/>
            <p:nvPr/>
          </p:nvSpPr>
          <p:spPr>
            <a:xfrm>
              <a:off x="5556441" y="3317140"/>
              <a:ext cx="3907213" cy="648586"/>
            </a:xfrm>
            <a:prstGeom prst="rect">
              <a:avLst/>
            </a:prstGeom>
            <a:solidFill>
              <a:srgbClr val="0044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/>
                <a:t>Partner Campaign Execution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BE9D6D2-28E4-14C3-6DD6-9F9D4631EF43}"/>
                </a:ext>
              </a:extLst>
            </p:cNvPr>
            <p:cNvSpPr/>
            <p:nvPr/>
          </p:nvSpPr>
          <p:spPr>
            <a:xfrm>
              <a:off x="5556440" y="2498926"/>
              <a:ext cx="3907213" cy="648586"/>
            </a:xfrm>
            <a:prstGeom prst="rect">
              <a:avLst/>
            </a:prstGeom>
            <a:solidFill>
              <a:srgbClr val="0044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/>
                <a:t>On-Going Partner Management</a:t>
              </a:r>
            </a:p>
          </p:txBody>
        </p:sp>
      </p:grpSp>
      <p:sp>
        <p:nvSpPr>
          <p:cNvPr id="8" name="Arrow: Up 7">
            <a:extLst>
              <a:ext uri="{FF2B5EF4-FFF2-40B4-BE49-F238E27FC236}">
                <a16:creationId xmlns:a16="http://schemas.microsoft.com/office/drawing/2014/main" id="{9F476D9E-D4E8-CFA5-6CAE-1E1B7DACB9E0}"/>
              </a:ext>
            </a:extLst>
          </p:cNvPr>
          <p:cNvSpPr/>
          <p:nvPr/>
        </p:nvSpPr>
        <p:spPr>
          <a:xfrm>
            <a:off x="10849506" y="1486524"/>
            <a:ext cx="724524" cy="4434590"/>
          </a:xfrm>
          <a:prstGeom prst="upArrow">
            <a:avLst/>
          </a:prstGeom>
          <a:solidFill>
            <a:srgbClr val="0044FF"/>
          </a:solidFill>
          <a:ln>
            <a:solidFill>
              <a:srgbClr val="0044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64344A-2B5A-0931-1ED5-217636D7738E}"/>
              </a:ext>
            </a:extLst>
          </p:cNvPr>
          <p:cNvSpPr/>
          <p:nvPr/>
        </p:nvSpPr>
        <p:spPr>
          <a:xfrm rot="16200000">
            <a:off x="3286603" y="3442221"/>
            <a:ext cx="4382918" cy="5957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Roles/Personas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05FF8E4-01A5-1C26-D56F-9C5E9022ABB7}"/>
              </a:ext>
            </a:extLst>
          </p:cNvPr>
          <p:cNvSpPr/>
          <p:nvPr/>
        </p:nvSpPr>
        <p:spPr>
          <a:xfrm>
            <a:off x="-2300990" y="886303"/>
            <a:ext cx="846944" cy="1459658"/>
          </a:xfrm>
          <a:prstGeom prst="rt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C04B1160-5FBD-BDC4-18E2-04573046781B}"/>
              </a:ext>
            </a:extLst>
          </p:cNvPr>
          <p:cNvSpPr/>
          <p:nvPr/>
        </p:nvSpPr>
        <p:spPr>
          <a:xfrm flipH="1">
            <a:off x="5189917" y="5588558"/>
            <a:ext cx="577015" cy="373760"/>
          </a:xfrm>
          <a:prstGeom prst="rtTriangl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>
                <a:alpha val="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1070BC88-539A-46B5-3503-16C2FC6183B9}"/>
              </a:ext>
            </a:extLst>
          </p:cNvPr>
          <p:cNvSpPr/>
          <p:nvPr/>
        </p:nvSpPr>
        <p:spPr>
          <a:xfrm flipH="1">
            <a:off x="5184450" y="1224320"/>
            <a:ext cx="572727" cy="373760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8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6E4618-3B86-4E9D-B94D-A659D2977A6A}"/>
              </a:ext>
            </a:extLst>
          </p:cNvPr>
          <p:cNvSpPr/>
          <p:nvPr/>
        </p:nvSpPr>
        <p:spPr>
          <a:xfrm>
            <a:off x="0" y="497840"/>
            <a:ext cx="12192000" cy="10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7FC12B-C994-45E5-94C2-20BEE3B4D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Day-to-Day Marketing Activities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0AFACDB-DEDA-4225-A4CD-8C60AB0F7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692480"/>
              </p:ext>
            </p:extLst>
          </p:nvPr>
        </p:nvGraphicFramePr>
        <p:xfrm>
          <a:off x="0" y="1823403"/>
          <a:ext cx="12191999" cy="488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389429902"/>
                    </a:ext>
                  </a:extLst>
                </a:gridCol>
                <a:gridCol w="4185881">
                  <a:extLst>
                    <a:ext uri="{9D8B030D-6E8A-4147-A177-3AD203B41FA5}">
                      <a16:colId xmlns:a16="http://schemas.microsoft.com/office/drawing/2014/main" val="3820674556"/>
                    </a:ext>
                  </a:extLst>
                </a:gridCol>
                <a:gridCol w="3942118">
                  <a:extLst>
                    <a:ext uri="{9D8B030D-6E8A-4147-A177-3AD203B41FA5}">
                      <a16:colId xmlns:a16="http://schemas.microsoft.com/office/drawing/2014/main" val="2889277603"/>
                    </a:ext>
                  </a:extLst>
                </a:gridCol>
              </a:tblGrid>
              <a:tr h="3379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Visibility/Awareness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Content &amp; Sales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Lead Generation</a:t>
                      </a:r>
                      <a:r>
                        <a:rPr lang="en-US" altLang="en-US" sz="16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06181"/>
                  </a:ext>
                </a:extLst>
              </a:tr>
              <a:tr h="4551274">
                <a:tc>
                  <a:txBody>
                    <a:bodyPr/>
                    <a:lstStyle/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Logo, Branding, Naming, Tagline and Identity</a:t>
                      </a: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Public Relations – Press Releases</a:t>
                      </a: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Analyst Relations</a:t>
                      </a: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Social Media Channel Content</a:t>
                      </a: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Articles, Stories</a:t>
                      </a: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Trade Shows, Conferences &amp; Events</a:t>
                      </a: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Sponsorships</a:t>
                      </a: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Advertising</a:t>
                      </a: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Web Site Content &amp; Personas</a:t>
                      </a: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Directory Listings</a:t>
                      </a: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Comparison and Review Guides</a:t>
                      </a: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OEM Platform Partner Relationships</a:t>
                      </a:r>
                    </a:p>
                    <a:p>
                      <a:pPr marL="742950" lvl="1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Microsoft</a:t>
                      </a:r>
                    </a:p>
                    <a:p>
                      <a:pPr marL="285750" lvl="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ISV Solution Partner Relationships</a:t>
                      </a: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VAR Reseller Partner Relationships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Positioning Statements, Company Descriptions</a:t>
                      </a: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Battlecards</a:t>
                      </a: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Collaterals, Datasheets</a:t>
                      </a: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Sales Presentations</a:t>
                      </a: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Corp. Graphic Standards</a:t>
                      </a: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Product Demos</a:t>
                      </a: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Newsletters and Win Wires</a:t>
                      </a: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Email Templates</a:t>
                      </a: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Customer Testimonials</a:t>
                      </a: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Customer &amp; Corp. Videos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Product Promotions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Partner Portals and Programs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Sales &amp; Marketing Guides</a:t>
                      </a: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Competitive Analysis</a:t>
                      </a: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Target Market Reports, White Papers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Trade Shows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Platform Partner Marketplace Listings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Website updates, SEO, AL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Webinars and Seminars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Sponsored receptions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Partner Events and Campaign Initiatives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AdWords and Web Banner Ads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Referral Programs</a:t>
                      </a: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Email Campaigns</a:t>
                      </a:r>
                    </a:p>
                    <a:p>
                      <a:pPr marL="2857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Social Campaigns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List Acquisition, Named Accounts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Lead Database Management; Data Cleansing; Lead Processes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432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Lead Metrics &amp; Reporting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432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Lead Follow-up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3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BDR 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195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062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8FE34-333F-812C-5193-E22615F00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E27ADD-062C-47B6-A48A-E87E5303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422" y="383472"/>
            <a:ext cx="11381889" cy="880044"/>
          </a:xfrm>
        </p:spPr>
        <p:txBody>
          <a:bodyPr>
            <a:normAutofit/>
          </a:bodyPr>
          <a:lstStyle/>
          <a:p>
            <a:r>
              <a:rPr lang="da-DK" sz="3400" dirty="0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Understanding the Microsoft Dynamics Channel</a:t>
            </a:r>
          </a:p>
        </p:txBody>
      </p:sp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1B88EC3D-EDB4-09B2-742F-3556BE802C1E}"/>
              </a:ext>
            </a:extLst>
          </p:cNvPr>
          <p:cNvSpPr txBox="1">
            <a:spLocks/>
          </p:cNvSpPr>
          <p:nvPr/>
        </p:nvSpPr>
        <p:spPr>
          <a:xfrm>
            <a:off x="783520" y="1506538"/>
            <a:ext cx="9352756" cy="484108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Open Sans Light"/>
                <a:ea typeface="Open Sans Light"/>
                <a:cs typeface="Open Sans Light"/>
              </a:rPr>
              <a:t>Approximately 400 meaningful VAR partners</a:t>
            </a:r>
            <a:endParaRPr lang="en-US"/>
          </a:p>
          <a:p>
            <a:r>
              <a:rPr lang="en-US" sz="2400">
                <a:latin typeface="Open Sans Light"/>
                <a:ea typeface="Open Sans Light"/>
                <a:cs typeface="Open Sans Light"/>
              </a:rPr>
              <a:t>Selling vs. Non-selling ISVs approach</a:t>
            </a:r>
          </a:p>
          <a:p>
            <a:r>
              <a:rPr lang="en-US" sz="2400">
                <a:latin typeface="Open Sans Light"/>
                <a:ea typeface="Open Sans Light"/>
                <a:cs typeface="Open Sans Light"/>
              </a:rPr>
              <a:t>70% of opportunities typically come from partners (Best Qualified leads)</a:t>
            </a:r>
          </a:p>
          <a:p>
            <a:r>
              <a:rPr lang="en-US" sz="2400">
                <a:latin typeface="Open Sans Light"/>
                <a:ea typeface="Open Sans Light"/>
                <a:cs typeface="Open Sans Light"/>
              </a:rPr>
              <a:t>Alignment with Microsoft </a:t>
            </a:r>
            <a:endParaRPr lang="en-US">
              <a:latin typeface="Open Sans Light"/>
              <a:ea typeface="Open Sans Light"/>
              <a:cs typeface="Open Sans Light"/>
            </a:endParaRPr>
          </a:p>
          <a:p>
            <a:pPr marL="774700" lvl="1" indent="-342900"/>
            <a:r>
              <a:rPr lang="en-US" sz="2000">
                <a:latin typeface="Open Sans Light"/>
                <a:ea typeface="Open Sans Light"/>
                <a:cs typeface="Open Sans Light"/>
              </a:rPr>
              <a:t>AppSource, Azure Marketplace</a:t>
            </a:r>
          </a:p>
          <a:p>
            <a:pPr marL="774700" lvl="1" indent="-342900"/>
            <a:r>
              <a:rPr lang="en-US" sz="2000">
                <a:latin typeface="Open Sans Light"/>
                <a:ea typeface="Open Sans Light"/>
                <a:cs typeface="Open Sans Light"/>
              </a:rPr>
              <a:t>Transactable, MACC enabled</a:t>
            </a:r>
          </a:p>
          <a:p>
            <a:pPr marL="774700" lvl="1" indent="-342900"/>
            <a:r>
              <a:rPr lang="en-US" sz="2000">
                <a:latin typeface="Open Sans Light"/>
                <a:ea typeface="Open Sans Light"/>
                <a:cs typeface="Open Sans Light"/>
              </a:rPr>
              <a:t>Co-Sell Ready; Incentivized</a:t>
            </a:r>
          </a:p>
          <a:p>
            <a:pPr marL="774700" lvl="1" indent="-342900"/>
            <a:r>
              <a:rPr lang="en-US" sz="2000">
                <a:latin typeface="Open Sans Light"/>
                <a:ea typeface="Open Sans Light"/>
                <a:cs typeface="Open Sans Light"/>
              </a:rPr>
              <a:t>Registering deals; Moving up the ISV Success Levels; Gaining GTM $</a:t>
            </a:r>
          </a:p>
          <a:p>
            <a:pPr marL="774700" lvl="1" indent="-342900"/>
            <a:r>
              <a:rPr lang="en-US" sz="2000">
                <a:latin typeface="Open Sans Light"/>
                <a:ea typeface="Open Sans Light"/>
                <a:cs typeface="Open Sans Light"/>
              </a:rPr>
              <a:t>Formal Microsoft relationship (assigned PDM, </a:t>
            </a:r>
            <a:r>
              <a:rPr lang="en-US" sz="2000" err="1">
                <a:latin typeface="Open Sans Light"/>
                <a:ea typeface="Open Sans Light"/>
                <a:cs typeface="Open Sans Light"/>
              </a:rPr>
              <a:t>iPDM</a:t>
            </a:r>
            <a:r>
              <a:rPr lang="en-US" sz="2000">
                <a:latin typeface="Open Sans Light"/>
                <a:ea typeface="Open Sans Light"/>
                <a:cs typeface="Open Sans Light"/>
              </a:rPr>
              <a:t>)</a:t>
            </a:r>
          </a:p>
          <a:p>
            <a:pPr marL="774700" lvl="1" indent="-342900"/>
            <a:r>
              <a:rPr lang="en-US" sz="2000">
                <a:latin typeface="Open Sans Light"/>
                <a:ea typeface="Open Sans Light"/>
                <a:cs typeface="Open Sans Light"/>
              </a:rPr>
              <a:t>Following John O'Donnell, Brian Galicia, etc. for general MSFT updates</a:t>
            </a:r>
            <a:endParaRPr lang="en-US" sz="20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774700" lvl="1" indent="-342900"/>
            <a:r>
              <a:rPr lang="en-US" sz="2000">
                <a:latin typeface="Open Sans Light"/>
                <a:ea typeface="Open Sans Light"/>
                <a:cs typeface="Open Sans Light"/>
              </a:rPr>
              <a:t>Partner of the Year award nominations (Opens June 18)</a:t>
            </a:r>
            <a:endParaRPr lang="en-US" sz="20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774700" lvl="1" indent="-342900"/>
            <a:endParaRPr lang="en-US" sz="20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774700" lvl="1" indent="-342900"/>
            <a:endParaRPr lang="en-US" sz="16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774700" lvl="1" indent="-342900"/>
            <a:endParaRPr lang="en-US" sz="160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774700" lvl="1" indent="-342900"/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/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947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9C5CE-8BF8-78A5-2037-108A6597B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3E2843-89B5-F560-A63E-49EDDCB20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08" y="263627"/>
            <a:ext cx="11381889" cy="880044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rgbClr val="0044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Microsoft ISV Partnership Growth Progression (FY25)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1DC0133-129C-5A14-A143-D8EFBC2D317D}"/>
              </a:ext>
            </a:extLst>
          </p:cNvPr>
          <p:cNvGrpSpPr/>
          <p:nvPr/>
        </p:nvGrpSpPr>
        <p:grpSpPr>
          <a:xfrm>
            <a:off x="9632827" y="1247303"/>
            <a:ext cx="2017554" cy="767721"/>
            <a:chOff x="9613614" y="2417055"/>
            <a:chExt cx="2017554" cy="76772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F2F7732-2051-3C05-E723-925793DA8FB6}"/>
                </a:ext>
              </a:extLst>
            </p:cNvPr>
            <p:cNvGrpSpPr/>
            <p:nvPr/>
          </p:nvGrpSpPr>
          <p:grpSpPr>
            <a:xfrm>
              <a:off x="9613614" y="2417055"/>
              <a:ext cx="2017554" cy="767721"/>
              <a:chOff x="9668335" y="2138755"/>
              <a:chExt cx="2017554" cy="767721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AF9D16E7-D8DC-2624-D43A-401298C9BA1B}"/>
                  </a:ext>
                </a:extLst>
              </p:cNvPr>
              <p:cNvGrpSpPr/>
              <p:nvPr/>
            </p:nvGrpSpPr>
            <p:grpSpPr>
              <a:xfrm>
                <a:off x="9736284" y="2138755"/>
                <a:ext cx="1949605" cy="767721"/>
                <a:chOff x="9736284" y="2138755"/>
                <a:chExt cx="1949605" cy="767721"/>
              </a:xfrm>
            </p:grpSpPr>
            <p:pic>
              <p:nvPicPr>
                <p:cNvPr id="42" name="Picture 3">
                  <a:extLst>
                    <a:ext uri="{FF2B5EF4-FFF2-40B4-BE49-F238E27FC236}">
                      <a16:creationId xmlns:a16="http://schemas.microsoft.com/office/drawing/2014/main" id="{2F86D817-0DEC-8F53-5680-609C806E5F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9736284" y="2138755"/>
                  <a:ext cx="1919303" cy="7677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37F87AD-60EE-9066-AA99-A2598A788D12}"/>
                    </a:ext>
                  </a:extLst>
                </p:cNvPr>
                <p:cNvSpPr txBox="1"/>
                <p:nvPr/>
              </p:nvSpPr>
              <p:spPr>
                <a:xfrm>
                  <a:off x="9981258" y="2140772"/>
                  <a:ext cx="170463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u="none" strike="noStrike" kern="1200" cap="none" spc="0" normalizeH="0" baseline="0" noProof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Open Sans" panose="020B0606030504020204" pitchFamily="34" charset="0"/>
                      <a:ea typeface="+mn-ea"/>
                      <a:cs typeface="Open Sans" panose="020B0606030504020204" pitchFamily="34" charset="0"/>
                    </a:rPr>
                    <a:t>Microsoft Dynamics</a:t>
                  </a:r>
                </a:p>
              </p:txBody>
            </p:sp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115BF63-C1D6-C301-8417-5C6D423AC325}"/>
                  </a:ext>
                </a:extLst>
              </p:cNvPr>
              <p:cNvSpPr/>
              <p:nvPr/>
            </p:nvSpPr>
            <p:spPr>
              <a:xfrm>
                <a:off x="9668335" y="2234580"/>
                <a:ext cx="401773" cy="1651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FA13282-F278-39F4-7365-41210BB50996}"/>
                </a:ext>
              </a:extLst>
            </p:cNvPr>
            <p:cNvSpPr/>
            <p:nvPr/>
          </p:nvSpPr>
          <p:spPr>
            <a:xfrm>
              <a:off x="9736285" y="2417055"/>
              <a:ext cx="1894883" cy="767721"/>
            </a:xfrm>
            <a:prstGeom prst="rect">
              <a:avLst/>
            </a:prstGeom>
            <a:noFill/>
            <a:ln w="31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A755EA2-2541-6314-5D2D-CE384BE134B8}"/>
              </a:ext>
            </a:extLst>
          </p:cNvPr>
          <p:cNvGrpSpPr/>
          <p:nvPr/>
        </p:nvGrpSpPr>
        <p:grpSpPr>
          <a:xfrm>
            <a:off x="9516358" y="382312"/>
            <a:ext cx="2288137" cy="767721"/>
            <a:chOff x="9527256" y="1380243"/>
            <a:chExt cx="2288137" cy="767721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D1D2FCEF-2E35-09E8-B914-DD947E087C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18" b="17612"/>
            <a:stretch/>
          </p:blipFill>
          <p:spPr bwMode="auto">
            <a:xfrm>
              <a:off x="9527256" y="1492154"/>
              <a:ext cx="2288137" cy="632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DDDD135-8BD8-F163-ACD1-534964923E50}"/>
                </a:ext>
              </a:extLst>
            </p:cNvPr>
            <p:cNvSpPr/>
            <p:nvPr/>
          </p:nvSpPr>
          <p:spPr>
            <a:xfrm>
              <a:off x="9753796" y="1380243"/>
              <a:ext cx="1894883" cy="767721"/>
            </a:xfrm>
            <a:prstGeom prst="rect">
              <a:avLst/>
            </a:prstGeom>
            <a:noFill/>
            <a:ln w="3175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60" name="Picture 59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D1E1182-32EA-5E47-7590-B868ACA770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0018" y="2102617"/>
            <a:ext cx="1917761" cy="1602537"/>
          </a:xfrm>
          <a:prstGeom prst="rect">
            <a:avLst/>
          </a:prstGeom>
        </p:spPr>
      </p:pic>
      <p:pic>
        <p:nvPicPr>
          <p:cNvPr id="62" name="Picture 6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3CA971A7-6FE3-3FD8-8B59-593FFEF9F6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8425" y="3783003"/>
            <a:ext cx="1969699" cy="861826"/>
          </a:xfrm>
          <a:prstGeom prst="rect">
            <a:avLst/>
          </a:prstGeom>
        </p:spPr>
      </p:pic>
      <p:sp>
        <p:nvSpPr>
          <p:cNvPr id="63" name="Rectangle: Rounded Corners 42">
            <a:extLst>
              <a:ext uri="{FF2B5EF4-FFF2-40B4-BE49-F238E27FC236}">
                <a16:creationId xmlns:a16="http://schemas.microsoft.com/office/drawing/2014/main" id="{42EB08BC-D626-85CC-9150-4EDA6753CC4D}"/>
              </a:ext>
            </a:extLst>
          </p:cNvPr>
          <p:cNvSpPr/>
          <p:nvPr/>
        </p:nvSpPr>
        <p:spPr>
          <a:xfrm>
            <a:off x="9702554" y="3715175"/>
            <a:ext cx="1988129" cy="1008065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969BEA1-E6CA-0BE5-6A49-B768C7B4679E}"/>
              </a:ext>
            </a:extLst>
          </p:cNvPr>
          <p:cNvSpPr/>
          <p:nvPr/>
        </p:nvSpPr>
        <p:spPr>
          <a:xfrm>
            <a:off x="9732621" y="5716645"/>
            <a:ext cx="1965504" cy="87759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 descr="A close-up of a logo&#10;&#10;AI-generated content may be incorrect.">
            <a:extLst>
              <a:ext uri="{FF2B5EF4-FFF2-40B4-BE49-F238E27FC236}">
                <a16:creationId xmlns:a16="http://schemas.microsoft.com/office/drawing/2014/main" id="{73466D75-46E2-23C7-72A1-03BE6CB875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6602" y="4937277"/>
            <a:ext cx="1992704" cy="666751"/>
          </a:xfrm>
          <a:prstGeom prst="rect">
            <a:avLst/>
          </a:prstGeom>
        </p:spPr>
      </p:pic>
      <p:sp>
        <p:nvSpPr>
          <p:cNvPr id="65" name="Rectangle: Rounded Corners 46">
            <a:extLst>
              <a:ext uri="{FF2B5EF4-FFF2-40B4-BE49-F238E27FC236}">
                <a16:creationId xmlns:a16="http://schemas.microsoft.com/office/drawing/2014/main" id="{93703CC7-2A77-FD25-5B75-086F6DD21001}"/>
              </a:ext>
            </a:extLst>
          </p:cNvPr>
          <p:cNvSpPr/>
          <p:nvPr/>
        </p:nvSpPr>
        <p:spPr>
          <a:xfrm>
            <a:off x="9702930" y="4844499"/>
            <a:ext cx="1988129" cy="784051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7629B2F-B001-B6DA-FA9A-D2E48DD5C85F}"/>
              </a:ext>
            </a:extLst>
          </p:cNvPr>
          <p:cNvCxnSpPr>
            <a:cxnSpLocks/>
          </p:cNvCxnSpPr>
          <p:nvPr/>
        </p:nvCxnSpPr>
        <p:spPr>
          <a:xfrm>
            <a:off x="5101818" y="2310512"/>
            <a:ext cx="13484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340861A-61B6-DF6E-E061-12CB0E32162F}"/>
              </a:ext>
            </a:extLst>
          </p:cNvPr>
          <p:cNvGrpSpPr/>
          <p:nvPr/>
        </p:nvGrpSpPr>
        <p:grpSpPr>
          <a:xfrm>
            <a:off x="1092302" y="1072074"/>
            <a:ext cx="8128000" cy="5418667"/>
            <a:chOff x="1937613" y="1214402"/>
            <a:chExt cx="8128000" cy="541866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FC12353-C295-6634-EC6C-4019D3D8F64C}"/>
                </a:ext>
              </a:extLst>
            </p:cNvPr>
            <p:cNvSpPr/>
            <p:nvPr/>
          </p:nvSpPr>
          <p:spPr>
            <a:xfrm>
              <a:off x="1937613" y="1214402"/>
              <a:ext cx="8128000" cy="5418667"/>
            </a:xfrm>
            <a:prstGeom prst="rect">
              <a:avLst/>
            </a:prstGeom>
            <a:noFill/>
          </p:spPr>
          <p:txBody>
            <a:bodyPr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337DB56-A3A0-82D2-8582-0F115DE1E0A2}"/>
                </a:ext>
              </a:extLst>
            </p:cNvPr>
            <p:cNvSpPr/>
            <p:nvPr/>
          </p:nvSpPr>
          <p:spPr>
            <a:xfrm>
              <a:off x="5421041" y="1214402"/>
              <a:ext cx="1161142" cy="774095"/>
            </a:xfrm>
            <a:custGeom>
              <a:avLst/>
              <a:gdLst>
                <a:gd name="connsiteX0" fmla="*/ 0 w 1161142"/>
                <a:gd name="connsiteY0" fmla="*/ 774095 h 774095"/>
                <a:gd name="connsiteX1" fmla="*/ 580571 w 1161142"/>
                <a:gd name="connsiteY1" fmla="*/ 0 h 774095"/>
                <a:gd name="connsiteX2" fmla="*/ 580571 w 1161142"/>
                <a:gd name="connsiteY2" fmla="*/ 0 h 774095"/>
                <a:gd name="connsiteX3" fmla="*/ 1161142 w 1161142"/>
                <a:gd name="connsiteY3" fmla="*/ 774095 h 774095"/>
                <a:gd name="connsiteX4" fmla="*/ 0 w 1161142"/>
                <a:gd name="connsiteY4" fmla="*/ 774095 h 77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1142" h="774095">
                  <a:moveTo>
                    <a:pt x="0" y="774095"/>
                  </a:moveTo>
                  <a:lnTo>
                    <a:pt x="580571" y="0"/>
                  </a:lnTo>
                  <a:lnTo>
                    <a:pt x="580571" y="0"/>
                  </a:lnTo>
                  <a:lnTo>
                    <a:pt x="1161142" y="774095"/>
                  </a:lnTo>
                  <a:lnTo>
                    <a:pt x="0" y="774095"/>
                  </a:lnTo>
                  <a:close/>
                </a:path>
              </a:pathLst>
            </a:custGeom>
            <a:solidFill>
              <a:srgbClr val="0044FF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9pPr>
            </a:lstStyle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>
                <a:solidFill>
                  <a:sysClr val="window" lastClr="FFFFFF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4E80221-E954-FB1A-7094-73918B5EFF86}"/>
                </a:ext>
              </a:extLst>
            </p:cNvPr>
            <p:cNvSpPr/>
            <p:nvPr/>
          </p:nvSpPr>
          <p:spPr>
            <a:xfrm>
              <a:off x="4840470" y="1988497"/>
              <a:ext cx="2322285" cy="774095"/>
            </a:xfrm>
            <a:custGeom>
              <a:avLst/>
              <a:gdLst>
                <a:gd name="connsiteX0" fmla="*/ 0 w 2322285"/>
                <a:gd name="connsiteY0" fmla="*/ 774095 h 774095"/>
                <a:gd name="connsiteX1" fmla="*/ 580571 w 2322285"/>
                <a:gd name="connsiteY1" fmla="*/ 0 h 774095"/>
                <a:gd name="connsiteX2" fmla="*/ 1741714 w 2322285"/>
                <a:gd name="connsiteY2" fmla="*/ 0 h 774095"/>
                <a:gd name="connsiteX3" fmla="*/ 2322285 w 2322285"/>
                <a:gd name="connsiteY3" fmla="*/ 774095 h 774095"/>
                <a:gd name="connsiteX4" fmla="*/ 0 w 2322285"/>
                <a:gd name="connsiteY4" fmla="*/ 774095 h 77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2285" h="774095">
                  <a:moveTo>
                    <a:pt x="0" y="774095"/>
                  </a:moveTo>
                  <a:lnTo>
                    <a:pt x="580571" y="0"/>
                  </a:lnTo>
                  <a:lnTo>
                    <a:pt x="1741714" y="0"/>
                  </a:lnTo>
                  <a:lnTo>
                    <a:pt x="2322285" y="774095"/>
                  </a:lnTo>
                  <a:lnTo>
                    <a:pt x="0" y="774095"/>
                  </a:lnTo>
                  <a:close/>
                </a:path>
              </a:pathLst>
            </a:custGeom>
            <a:solidFill>
              <a:srgbClr val="0044FF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1800" tIns="25400" rIns="431800" bIns="25400" numCol="1" spcCol="1270" anchor="ctr" anchorCtr="0">
              <a:no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9pPr>
            </a:lstStyle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>
                  <a:solidFill>
                    <a:sysClr val="window" lastClr="FFFFFF"/>
                  </a:solidFill>
                </a:rPr>
                <a:t>Global ISV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>
                  <a:solidFill>
                    <a:sysClr val="window" lastClr="FFFFFF"/>
                  </a:solidFill>
                </a:rPr>
                <a:t>Managed ISV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1FE3691-19EA-04E0-EFF0-1F051B438974}"/>
                </a:ext>
              </a:extLst>
            </p:cNvPr>
            <p:cNvSpPr/>
            <p:nvPr/>
          </p:nvSpPr>
          <p:spPr>
            <a:xfrm>
              <a:off x="4259898" y="2762592"/>
              <a:ext cx="3483428" cy="774095"/>
            </a:xfrm>
            <a:custGeom>
              <a:avLst/>
              <a:gdLst>
                <a:gd name="connsiteX0" fmla="*/ 0 w 3483428"/>
                <a:gd name="connsiteY0" fmla="*/ 774095 h 774095"/>
                <a:gd name="connsiteX1" fmla="*/ 580571 w 3483428"/>
                <a:gd name="connsiteY1" fmla="*/ 0 h 774095"/>
                <a:gd name="connsiteX2" fmla="*/ 2902857 w 3483428"/>
                <a:gd name="connsiteY2" fmla="*/ 0 h 774095"/>
                <a:gd name="connsiteX3" fmla="*/ 3483428 w 3483428"/>
                <a:gd name="connsiteY3" fmla="*/ 774095 h 774095"/>
                <a:gd name="connsiteX4" fmla="*/ 0 w 3483428"/>
                <a:gd name="connsiteY4" fmla="*/ 774095 h 77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428" h="774095">
                  <a:moveTo>
                    <a:pt x="0" y="774095"/>
                  </a:moveTo>
                  <a:lnTo>
                    <a:pt x="580571" y="0"/>
                  </a:lnTo>
                  <a:lnTo>
                    <a:pt x="2902857" y="0"/>
                  </a:lnTo>
                  <a:lnTo>
                    <a:pt x="3483428" y="774095"/>
                  </a:lnTo>
                  <a:lnTo>
                    <a:pt x="0" y="774095"/>
                  </a:lnTo>
                  <a:close/>
                </a:path>
              </a:pathLst>
            </a:custGeom>
            <a:solidFill>
              <a:srgbClr val="0044FF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00" tIns="25400" rIns="635000" bIns="25400" numCol="1" spcCol="1270" anchor="ctr" anchorCtr="0">
              <a:no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9pPr>
            </a:lstStyle>
            <a:p>
              <a:pPr algn="ctr" defTabSz="889000">
                <a:spcAft>
                  <a:spcPts val="1200"/>
                </a:spcAft>
              </a:pPr>
              <a:r>
                <a:rPr lang="en-US" sz="2000">
                  <a:solidFill>
                    <a:sysClr val="window" lastClr="FFFFFF"/>
                  </a:solidFill>
                  <a:ea typeface="Calibri"/>
                  <a:cs typeface="Calibri"/>
                </a:rPr>
                <a:t>Certification with a</a:t>
              </a:r>
              <a:br>
                <a:rPr lang="en-US" sz="2000">
                  <a:solidFill>
                    <a:sysClr val="window" lastClr="FFFFFF"/>
                  </a:solidFill>
                  <a:ea typeface="Calibri"/>
                  <a:cs typeface="Calibri"/>
                </a:rPr>
              </a:br>
              <a:r>
                <a:rPr lang="en-US" sz="2000">
                  <a:solidFill>
                    <a:sysClr val="window" lastClr="FFFFFF"/>
                  </a:solidFill>
                  <a:ea typeface="Calibri"/>
                  <a:cs typeface="Calibri"/>
                </a:rPr>
                <a:t>Solution Designation</a:t>
              </a:r>
              <a:endParaRPr lang="en-US">
                <a:solidFill>
                  <a:sysClr val="window" lastClr="FFFFFF"/>
                </a:solidFill>
                <a:ea typeface="Calibri"/>
                <a:cs typeface="Calibri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D131A0E-D1F5-9BD8-C47A-9E6B7824C340}"/>
                </a:ext>
              </a:extLst>
            </p:cNvPr>
            <p:cNvSpPr/>
            <p:nvPr/>
          </p:nvSpPr>
          <p:spPr>
            <a:xfrm>
              <a:off x="3679327" y="3536687"/>
              <a:ext cx="4644571" cy="774095"/>
            </a:xfrm>
            <a:custGeom>
              <a:avLst/>
              <a:gdLst>
                <a:gd name="connsiteX0" fmla="*/ 0 w 4644571"/>
                <a:gd name="connsiteY0" fmla="*/ 774095 h 774095"/>
                <a:gd name="connsiteX1" fmla="*/ 580571 w 4644571"/>
                <a:gd name="connsiteY1" fmla="*/ 0 h 774095"/>
                <a:gd name="connsiteX2" fmla="*/ 4064000 w 4644571"/>
                <a:gd name="connsiteY2" fmla="*/ 0 h 774095"/>
                <a:gd name="connsiteX3" fmla="*/ 4644571 w 4644571"/>
                <a:gd name="connsiteY3" fmla="*/ 774095 h 774095"/>
                <a:gd name="connsiteX4" fmla="*/ 0 w 4644571"/>
                <a:gd name="connsiteY4" fmla="*/ 774095 h 77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4571" h="774095">
                  <a:moveTo>
                    <a:pt x="0" y="774095"/>
                  </a:moveTo>
                  <a:lnTo>
                    <a:pt x="580571" y="0"/>
                  </a:lnTo>
                  <a:lnTo>
                    <a:pt x="4064000" y="0"/>
                  </a:lnTo>
                  <a:lnTo>
                    <a:pt x="4644571" y="774095"/>
                  </a:lnTo>
                  <a:lnTo>
                    <a:pt x="0" y="774095"/>
                  </a:lnTo>
                  <a:close/>
                </a:path>
              </a:pathLst>
            </a:custGeom>
            <a:solidFill>
              <a:srgbClr val="0044FF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200" tIns="25400" rIns="838200" bIns="25400" numCol="1" spcCol="1270" anchor="ctr" anchorCtr="0">
              <a:no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9pPr>
            </a:lstStyle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>
                  <a:solidFill>
                    <a:srgbClr val="FFFFFF"/>
                  </a:solidFill>
                </a:rPr>
                <a:t>Co-Sell </a:t>
              </a:r>
              <a:r>
                <a:rPr lang="en-US" sz="2000">
                  <a:solidFill>
                    <a:srgbClr val="FFFFFF"/>
                  </a:solidFill>
                </a:rPr>
                <a:t>Ready/Incentivized &amp;</a:t>
              </a:r>
              <a:br>
                <a:rPr lang="en-US" sz="2000">
                  <a:solidFill>
                    <a:srgbClr val="FFFFFF"/>
                  </a:solidFill>
                </a:rPr>
              </a:br>
              <a:r>
                <a:rPr lang="en-US" sz="2000">
                  <a:solidFill>
                    <a:srgbClr val="FFFFFF"/>
                  </a:solidFill>
                  <a:ea typeface="Calibri"/>
                  <a:cs typeface="Calibri"/>
                </a:rPr>
                <a:t>MACC Enrolled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D284968-66ED-4BB8-2525-649BABEFA3AE}"/>
                </a:ext>
              </a:extLst>
            </p:cNvPr>
            <p:cNvSpPr/>
            <p:nvPr/>
          </p:nvSpPr>
          <p:spPr>
            <a:xfrm>
              <a:off x="3098755" y="4310783"/>
              <a:ext cx="5805714" cy="774095"/>
            </a:xfrm>
            <a:custGeom>
              <a:avLst/>
              <a:gdLst>
                <a:gd name="connsiteX0" fmla="*/ 0 w 5805714"/>
                <a:gd name="connsiteY0" fmla="*/ 774095 h 774095"/>
                <a:gd name="connsiteX1" fmla="*/ 580571 w 5805714"/>
                <a:gd name="connsiteY1" fmla="*/ 0 h 774095"/>
                <a:gd name="connsiteX2" fmla="*/ 5225143 w 5805714"/>
                <a:gd name="connsiteY2" fmla="*/ 0 h 774095"/>
                <a:gd name="connsiteX3" fmla="*/ 5805714 w 5805714"/>
                <a:gd name="connsiteY3" fmla="*/ 774095 h 774095"/>
                <a:gd name="connsiteX4" fmla="*/ 0 w 5805714"/>
                <a:gd name="connsiteY4" fmla="*/ 774095 h 77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5714" h="774095">
                  <a:moveTo>
                    <a:pt x="0" y="774095"/>
                  </a:moveTo>
                  <a:lnTo>
                    <a:pt x="580571" y="0"/>
                  </a:lnTo>
                  <a:lnTo>
                    <a:pt x="5225143" y="0"/>
                  </a:lnTo>
                  <a:lnTo>
                    <a:pt x="5805714" y="774095"/>
                  </a:lnTo>
                  <a:lnTo>
                    <a:pt x="0" y="774095"/>
                  </a:lnTo>
                  <a:close/>
                </a:path>
              </a:pathLst>
            </a:custGeom>
            <a:solidFill>
              <a:srgbClr val="0044FF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41400" tIns="25400" rIns="1041400" bIns="25400" numCol="1" spcCol="1270" anchor="ctr" anchorCtr="0">
              <a:no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9pPr>
            </a:lstStyle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>
                  <a:solidFill>
                    <a:srgbClr val="FFFFFF"/>
                  </a:solidFill>
                </a:rPr>
                <a:t>Transactable Offer in Azure MP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7A6C72A-2D7A-384C-9248-EAC6560141E3}"/>
                </a:ext>
              </a:extLst>
            </p:cNvPr>
            <p:cNvSpPr/>
            <p:nvPr/>
          </p:nvSpPr>
          <p:spPr>
            <a:xfrm>
              <a:off x="2518184" y="5084878"/>
              <a:ext cx="6966857" cy="774095"/>
            </a:xfrm>
            <a:custGeom>
              <a:avLst/>
              <a:gdLst>
                <a:gd name="connsiteX0" fmla="*/ 0 w 6966857"/>
                <a:gd name="connsiteY0" fmla="*/ 774095 h 774095"/>
                <a:gd name="connsiteX1" fmla="*/ 580571 w 6966857"/>
                <a:gd name="connsiteY1" fmla="*/ 0 h 774095"/>
                <a:gd name="connsiteX2" fmla="*/ 6386286 w 6966857"/>
                <a:gd name="connsiteY2" fmla="*/ 0 h 774095"/>
                <a:gd name="connsiteX3" fmla="*/ 6966857 w 6966857"/>
                <a:gd name="connsiteY3" fmla="*/ 774095 h 774095"/>
                <a:gd name="connsiteX4" fmla="*/ 0 w 6966857"/>
                <a:gd name="connsiteY4" fmla="*/ 774095 h 77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6857" h="774095">
                  <a:moveTo>
                    <a:pt x="0" y="774095"/>
                  </a:moveTo>
                  <a:lnTo>
                    <a:pt x="580571" y="0"/>
                  </a:lnTo>
                  <a:lnTo>
                    <a:pt x="6386286" y="0"/>
                  </a:lnTo>
                  <a:lnTo>
                    <a:pt x="6966857" y="774095"/>
                  </a:lnTo>
                  <a:lnTo>
                    <a:pt x="0" y="774095"/>
                  </a:lnTo>
                  <a:close/>
                </a:path>
              </a:pathLst>
            </a:custGeom>
            <a:solidFill>
              <a:srgbClr val="0044FF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4600" tIns="25400" rIns="1244600" bIns="25400" numCol="1" spcCol="1270" anchor="ctr" anchorCtr="0">
              <a:no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9pPr>
            </a:lstStyle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>
                  <a:solidFill>
                    <a:srgbClr val="FFFFFF"/>
                  </a:solidFill>
                </a:rPr>
                <a:t>Azure Marketplace &amp; AppSource </a:t>
              </a:r>
              <a:r>
                <a:rPr lang="en-US" sz="2000">
                  <a:solidFill>
                    <a:srgbClr val="FFFFFF"/>
                  </a:solidFill>
                </a:rPr>
                <a:t>Approved</a:t>
              </a:r>
              <a:endParaRPr lang="en-US" sz="2000" kern="1200">
                <a:solidFill>
                  <a:srgbClr val="FFFFFF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0EF6CF3-D401-E361-6762-754A7D70EB9C}"/>
                </a:ext>
              </a:extLst>
            </p:cNvPr>
            <p:cNvSpPr/>
            <p:nvPr/>
          </p:nvSpPr>
          <p:spPr>
            <a:xfrm>
              <a:off x="1937613" y="5858973"/>
              <a:ext cx="8128000" cy="774095"/>
            </a:xfrm>
            <a:custGeom>
              <a:avLst/>
              <a:gdLst>
                <a:gd name="connsiteX0" fmla="*/ 0 w 8128000"/>
                <a:gd name="connsiteY0" fmla="*/ 774095 h 774095"/>
                <a:gd name="connsiteX1" fmla="*/ 580571 w 8128000"/>
                <a:gd name="connsiteY1" fmla="*/ 0 h 774095"/>
                <a:gd name="connsiteX2" fmla="*/ 7547429 w 8128000"/>
                <a:gd name="connsiteY2" fmla="*/ 0 h 774095"/>
                <a:gd name="connsiteX3" fmla="*/ 8128000 w 8128000"/>
                <a:gd name="connsiteY3" fmla="*/ 774095 h 774095"/>
                <a:gd name="connsiteX4" fmla="*/ 0 w 8128000"/>
                <a:gd name="connsiteY4" fmla="*/ 774095 h 77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8000" h="774095">
                  <a:moveTo>
                    <a:pt x="0" y="774095"/>
                  </a:moveTo>
                  <a:lnTo>
                    <a:pt x="580571" y="0"/>
                  </a:lnTo>
                  <a:lnTo>
                    <a:pt x="7547429" y="0"/>
                  </a:lnTo>
                  <a:lnTo>
                    <a:pt x="8128000" y="774095"/>
                  </a:lnTo>
                  <a:lnTo>
                    <a:pt x="0" y="774095"/>
                  </a:lnTo>
                  <a:close/>
                </a:path>
              </a:pathLst>
            </a:custGeom>
            <a:solidFill>
              <a:srgbClr val="0044FF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7799" tIns="25400" rIns="1447801" bIns="25400" numCol="1" spcCol="1270" anchor="ctr" anchorCtr="0">
              <a:no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9pPr>
            </a:lstStyle>
            <a:p>
              <a:pPr algn="ctr" defTabSz="889000"/>
              <a:r>
                <a:rPr lang="en-US" sz="2000">
                  <a:solidFill>
                    <a:srgbClr val="FFFFFF"/>
                  </a:solidFill>
                </a:rPr>
                <a:t>ISV Success Membership </a:t>
              </a:r>
              <a:endParaRPr lang="en-US" sz="2000">
                <a:solidFill>
                  <a:srgbClr val="FFFFFF"/>
                </a:solidFill>
                <a:ea typeface="Calibri"/>
                <a:cs typeface="Calibri"/>
              </a:endParaRPr>
            </a:p>
          </p:txBody>
        </p:sp>
      </p:grpSp>
      <p:sp>
        <p:nvSpPr>
          <p:cNvPr id="18" name="TextBox 15">
            <a:extLst>
              <a:ext uri="{FF2B5EF4-FFF2-40B4-BE49-F238E27FC236}">
                <a16:creationId xmlns:a16="http://schemas.microsoft.com/office/drawing/2014/main" id="{8D106722-36B8-40A8-ABF3-733E559F3871}"/>
              </a:ext>
            </a:extLst>
          </p:cNvPr>
          <p:cNvSpPr txBox="1"/>
          <p:nvPr/>
        </p:nvSpPr>
        <p:spPr>
          <a:xfrm>
            <a:off x="4812825" y="1277755"/>
            <a:ext cx="1124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Inner Circle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19FE391-B825-97EB-81AE-B2309403A028}"/>
              </a:ext>
            </a:extLst>
          </p:cNvPr>
          <p:cNvCxnSpPr>
            <a:cxnSpLocks/>
          </p:cNvCxnSpPr>
          <p:nvPr/>
        </p:nvCxnSpPr>
        <p:spPr>
          <a:xfrm>
            <a:off x="4482075" y="2233216"/>
            <a:ext cx="1348451" cy="0"/>
          </a:xfrm>
          <a:prstGeom prst="line">
            <a:avLst/>
          </a:prstGeom>
          <a:noFill/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A logo of a company&#10;&#10;AI-generated content may be incorrect.">
            <a:extLst>
              <a:ext uri="{FF2B5EF4-FFF2-40B4-BE49-F238E27FC236}">
                <a16:creationId xmlns:a16="http://schemas.microsoft.com/office/drawing/2014/main" id="{EC0DA90D-6088-135A-1F3C-A529063C6B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7028" y="5610697"/>
            <a:ext cx="2086621" cy="116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65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16406"/>
            <a:ext cx="9619615" cy="5641975"/>
            <a:chOff x="0" y="1216406"/>
            <a:chExt cx="9619615" cy="564197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16406"/>
              <a:ext cx="4471415" cy="564159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43400" y="1454276"/>
              <a:ext cx="5276215" cy="576580"/>
            </a:xfrm>
            <a:custGeom>
              <a:avLst/>
              <a:gdLst/>
              <a:ahLst/>
              <a:cxnLst/>
              <a:rect l="l" t="t" r="r" b="b"/>
              <a:pathLst>
                <a:path w="5276215" h="576580">
                  <a:moveTo>
                    <a:pt x="5180076" y="0"/>
                  </a:moveTo>
                  <a:lnTo>
                    <a:pt x="96012" y="0"/>
                  </a:lnTo>
                  <a:lnTo>
                    <a:pt x="58614" y="7536"/>
                  </a:lnTo>
                  <a:lnTo>
                    <a:pt x="28098" y="28098"/>
                  </a:lnTo>
                  <a:lnTo>
                    <a:pt x="7536" y="58614"/>
                  </a:lnTo>
                  <a:lnTo>
                    <a:pt x="0" y="96012"/>
                  </a:lnTo>
                  <a:lnTo>
                    <a:pt x="0" y="576199"/>
                  </a:lnTo>
                  <a:lnTo>
                    <a:pt x="5276088" y="576199"/>
                  </a:lnTo>
                  <a:lnTo>
                    <a:pt x="5276088" y="96012"/>
                  </a:lnTo>
                  <a:lnTo>
                    <a:pt x="5268551" y="58614"/>
                  </a:lnTo>
                  <a:lnTo>
                    <a:pt x="5247989" y="28098"/>
                  </a:lnTo>
                  <a:lnTo>
                    <a:pt x="5217473" y="7536"/>
                  </a:lnTo>
                  <a:lnTo>
                    <a:pt x="51800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16539" y="0"/>
            <a:ext cx="2072412" cy="122567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9229" y="372770"/>
            <a:ext cx="8565515" cy="890628"/>
          </a:xfrm>
          <a:prstGeom prst="rect">
            <a:avLst/>
          </a:prstGeom>
        </p:spPr>
        <p:txBody>
          <a:bodyPr vert="horz" wrap="square" lIns="0" tIns="114935" rIns="0" bIns="0" rtlCol="0" anchor="t">
            <a:spAutoFit/>
          </a:bodyPr>
          <a:lstStyle/>
          <a:p>
            <a:pPr marL="12700">
              <a:spcBef>
                <a:spcPts val="905"/>
              </a:spcBef>
            </a:pPr>
            <a:r>
              <a:rPr lang="en-US" sz="3150" b="1" spc="-35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Microsoft Marketing</a:t>
            </a:r>
            <a:r>
              <a:rPr lang="en-US" sz="3150" b="1" spc="-50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3150" b="1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and</a:t>
            </a:r>
            <a:r>
              <a:rPr lang="en-US" sz="3150" b="1" spc="-215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3150" b="1" spc="-10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Sales</a:t>
            </a:r>
            <a:r>
              <a:rPr lang="en-US" sz="3150" b="1" spc="-160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 </a:t>
            </a:r>
            <a:r>
              <a:rPr lang="en-US" sz="3150" b="1" spc="-10">
                <a:solidFill>
                  <a:srgbClr val="0044FF"/>
                </a:solidFill>
                <a:latin typeface="Open Sans Light"/>
                <a:ea typeface="Open Sans Light"/>
                <a:cs typeface="Open Sans Light"/>
              </a:rPr>
              <a:t>Benefits</a:t>
            </a:r>
            <a:endParaRPr lang="en-US" sz="3150">
              <a:solidFill>
                <a:srgbClr val="0044FF"/>
              </a:solidFill>
              <a:latin typeface="Open Sans Light"/>
              <a:ea typeface="Open Sans Light"/>
              <a:cs typeface="Open Sans Light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lang="en-US" sz="1550" b="1">
                <a:solidFill>
                  <a:srgbClr val="F75F45"/>
                </a:solidFill>
                <a:latin typeface="Segoe UI Semibold"/>
                <a:ea typeface="Open Sans"/>
                <a:cs typeface="Segoe UI Semibold"/>
              </a:rPr>
              <a:t>Benefits</a:t>
            </a:r>
            <a:r>
              <a:rPr lang="en-US" sz="1550" b="1" spc="15">
                <a:solidFill>
                  <a:srgbClr val="F75F45"/>
                </a:solidFill>
                <a:latin typeface="Segoe UI Semibold"/>
                <a:ea typeface="Open Sans"/>
                <a:cs typeface="Segoe UI Semibold"/>
              </a:rPr>
              <a:t> </a:t>
            </a:r>
            <a:r>
              <a:rPr lang="en-US" sz="1550" b="1">
                <a:solidFill>
                  <a:srgbClr val="F75F45"/>
                </a:solidFill>
                <a:latin typeface="Segoe UI Semibold"/>
                <a:ea typeface="Open Sans"/>
                <a:cs typeface="Segoe UI Semibold"/>
              </a:rPr>
              <a:t>for</a:t>
            </a:r>
            <a:r>
              <a:rPr lang="en-US" sz="1550" b="1" spc="40">
                <a:solidFill>
                  <a:srgbClr val="F75F45"/>
                </a:solidFill>
                <a:latin typeface="Segoe UI Semibold"/>
                <a:ea typeface="Open Sans"/>
                <a:cs typeface="Segoe UI Semibold"/>
              </a:rPr>
              <a:t> </a:t>
            </a:r>
            <a:r>
              <a:rPr lang="en-US" sz="1550" b="1">
                <a:solidFill>
                  <a:srgbClr val="F75F45"/>
                </a:solidFill>
                <a:latin typeface="Segoe UI Semibold"/>
                <a:ea typeface="Open Sans"/>
                <a:cs typeface="Segoe UI Semibold"/>
              </a:rPr>
              <a:t>partners</a:t>
            </a:r>
            <a:r>
              <a:rPr lang="en-US" sz="1550" b="1" spc="90">
                <a:solidFill>
                  <a:srgbClr val="F75F45"/>
                </a:solidFill>
                <a:latin typeface="Segoe UI Semibold"/>
                <a:ea typeface="Open Sans"/>
                <a:cs typeface="Segoe UI Semibold"/>
              </a:rPr>
              <a:t> </a:t>
            </a:r>
            <a:r>
              <a:rPr lang="en-US" sz="1550" b="1">
                <a:solidFill>
                  <a:srgbClr val="F75F45"/>
                </a:solidFill>
                <a:latin typeface="Segoe UI Semibold"/>
                <a:ea typeface="Open Sans"/>
                <a:cs typeface="Segoe UI Semibold"/>
              </a:rPr>
              <a:t>with</a:t>
            </a:r>
            <a:r>
              <a:rPr lang="en-US" sz="1550" b="1" spc="65">
                <a:solidFill>
                  <a:srgbClr val="F75F45"/>
                </a:solidFill>
                <a:latin typeface="Segoe UI Semibold"/>
                <a:ea typeface="Open Sans"/>
                <a:cs typeface="Segoe UI Semibold"/>
              </a:rPr>
              <a:t> </a:t>
            </a:r>
            <a:r>
              <a:rPr lang="en-US" sz="1550" b="1">
                <a:solidFill>
                  <a:srgbClr val="F75F45"/>
                </a:solidFill>
                <a:latin typeface="Segoe UI Semibold"/>
                <a:ea typeface="Open Sans"/>
                <a:cs typeface="Segoe UI Semibold"/>
              </a:rPr>
              <a:t>transactable,</a:t>
            </a:r>
            <a:r>
              <a:rPr lang="en-US" sz="1550" b="1" spc="265">
                <a:solidFill>
                  <a:srgbClr val="F75F45"/>
                </a:solidFill>
                <a:latin typeface="Segoe UI Semibold"/>
                <a:ea typeface="Open Sans"/>
                <a:cs typeface="Segoe UI Semibold"/>
              </a:rPr>
              <a:t> </a:t>
            </a:r>
            <a:r>
              <a:rPr lang="en-US" sz="1550" b="1">
                <a:solidFill>
                  <a:srgbClr val="F75F45"/>
                </a:solidFill>
                <a:latin typeface="Segoe UI Semibold"/>
                <a:ea typeface="Open Sans"/>
                <a:cs typeface="Segoe UI Semibold"/>
              </a:rPr>
              <a:t>qualifying</a:t>
            </a:r>
            <a:r>
              <a:rPr lang="en-US" sz="1550" b="1" spc="105">
                <a:solidFill>
                  <a:srgbClr val="F75F45"/>
                </a:solidFill>
                <a:latin typeface="Segoe UI Semibold"/>
                <a:ea typeface="Open Sans"/>
                <a:cs typeface="Segoe UI Semibold"/>
              </a:rPr>
              <a:t> </a:t>
            </a:r>
            <a:r>
              <a:rPr lang="en-US" sz="1550" b="1">
                <a:solidFill>
                  <a:srgbClr val="F75F45"/>
                </a:solidFill>
                <a:latin typeface="Segoe UI Semibold"/>
                <a:ea typeface="Open Sans"/>
                <a:cs typeface="Segoe UI Semibold"/>
              </a:rPr>
              <a:t>Business</a:t>
            </a:r>
            <a:r>
              <a:rPr lang="en-US" sz="1550" b="1" spc="254">
                <a:solidFill>
                  <a:srgbClr val="F75F45"/>
                </a:solidFill>
                <a:latin typeface="Segoe UI Semibold"/>
                <a:ea typeface="Open Sans"/>
                <a:cs typeface="Segoe UI Semibold"/>
              </a:rPr>
              <a:t> </a:t>
            </a:r>
            <a:r>
              <a:rPr lang="en-US" sz="1550" b="1">
                <a:solidFill>
                  <a:srgbClr val="F75F45"/>
                </a:solidFill>
                <a:latin typeface="Segoe UI Semibold"/>
                <a:ea typeface="Open Sans"/>
                <a:cs typeface="Segoe UI Semibold"/>
              </a:rPr>
              <a:t>Applications,</a:t>
            </a:r>
            <a:r>
              <a:rPr lang="en-US" sz="1550" b="1" spc="185">
                <a:solidFill>
                  <a:srgbClr val="F75F45"/>
                </a:solidFill>
                <a:latin typeface="Segoe UI Semibold"/>
                <a:ea typeface="Open Sans"/>
                <a:cs typeface="Segoe UI Semibold"/>
              </a:rPr>
              <a:t> </a:t>
            </a:r>
            <a:r>
              <a:rPr lang="en-US" sz="1550" b="1">
                <a:solidFill>
                  <a:srgbClr val="F75F45"/>
                </a:solidFill>
                <a:latin typeface="Segoe UI Semibold"/>
                <a:ea typeface="Open Sans"/>
                <a:cs typeface="Segoe UI Semibold"/>
              </a:rPr>
              <a:t>or</a:t>
            </a:r>
            <a:r>
              <a:rPr lang="en-US" sz="1550" b="1" spc="114">
                <a:solidFill>
                  <a:srgbClr val="F75F45"/>
                </a:solidFill>
                <a:latin typeface="Segoe UI Semibold"/>
                <a:ea typeface="Open Sans"/>
                <a:cs typeface="Segoe UI Semibold"/>
              </a:rPr>
              <a:t> </a:t>
            </a:r>
            <a:r>
              <a:rPr lang="en-US" sz="1550" b="1">
                <a:solidFill>
                  <a:srgbClr val="F75F45"/>
                </a:solidFill>
                <a:latin typeface="Segoe UI Semibold"/>
                <a:ea typeface="Open Sans"/>
                <a:cs typeface="Segoe UI Semibold"/>
              </a:rPr>
              <a:t>Teams</a:t>
            </a:r>
            <a:r>
              <a:rPr lang="en-US" sz="1550" b="1" spc="90">
                <a:solidFill>
                  <a:srgbClr val="F75F45"/>
                </a:solidFill>
                <a:latin typeface="Segoe UI Semibold"/>
                <a:ea typeface="Open Sans"/>
                <a:cs typeface="Segoe UI Semibold"/>
              </a:rPr>
              <a:t> </a:t>
            </a:r>
            <a:r>
              <a:rPr lang="en-US" sz="1550" b="1">
                <a:solidFill>
                  <a:srgbClr val="F75F45"/>
                </a:solidFill>
                <a:latin typeface="Segoe UI Semibold"/>
                <a:ea typeface="Open Sans"/>
                <a:cs typeface="Segoe UI Semibold"/>
              </a:rPr>
              <a:t>App</a:t>
            </a:r>
            <a:r>
              <a:rPr lang="en-US" sz="1550" b="1" spc="105">
                <a:solidFill>
                  <a:srgbClr val="F75F45"/>
                </a:solidFill>
                <a:latin typeface="Segoe UI Semibold"/>
                <a:ea typeface="Open Sans"/>
                <a:cs typeface="Segoe UI Semibold"/>
              </a:rPr>
              <a:t> </a:t>
            </a:r>
            <a:r>
              <a:rPr lang="en-US" sz="1550" b="1" spc="-10">
                <a:solidFill>
                  <a:srgbClr val="F75F45"/>
                </a:solidFill>
                <a:latin typeface="Segoe UI Semibold"/>
                <a:ea typeface="Open Sans"/>
                <a:cs typeface="Segoe UI Semibold"/>
              </a:rPr>
              <a:t>offers</a:t>
            </a:r>
            <a:endParaRPr lang="en-US" sz="1550">
              <a:latin typeface="Segoe UI Semibold"/>
              <a:ea typeface="Open Sans"/>
              <a:cs typeface="Segoe UI Semibold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10311" y="1436408"/>
            <a:ext cx="9793605" cy="5421630"/>
            <a:chOff x="210311" y="1436408"/>
            <a:chExt cx="9793605" cy="542163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0311" y="1645919"/>
              <a:ext cx="9793224" cy="52120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03503" y="2039619"/>
              <a:ext cx="9016365" cy="4500245"/>
            </a:xfrm>
            <a:custGeom>
              <a:avLst/>
              <a:gdLst/>
              <a:ahLst/>
              <a:cxnLst/>
              <a:rect l="l" t="t" r="r" b="b"/>
              <a:pathLst>
                <a:path w="9016365" h="4500245">
                  <a:moveTo>
                    <a:pt x="9015984" y="0"/>
                  </a:moveTo>
                  <a:lnTo>
                    <a:pt x="0" y="0"/>
                  </a:lnTo>
                  <a:lnTo>
                    <a:pt x="0" y="4414926"/>
                  </a:lnTo>
                  <a:lnTo>
                    <a:pt x="6682" y="4448028"/>
                  </a:lnTo>
                  <a:lnTo>
                    <a:pt x="24906" y="4475064"/>
                  </a:lnTo>
                  <a:lnTo>
                    <a:pt x="51933" y="4493293"/>
                  </a:lnTo>
                  <a:lnTo>
                    <a:pt x="85026" y="4499978"/>
                  </a:lnTo>
                  <a:lnTo>
                    <a:pt x="8930894" y="4499978"/>
                  </a:lnTo>
                  <a:lnTo>
                    <a:pt x="8964013" y="4493293"/>
                  </a:lnTo>
                  <a:lnTo>
                    <a:pt x="8991060" y="4475064"/>
                  </a:lnTo>
                  <a:lnTo>
                    <a:pt x="9009296" y="4448028"/>
                  </a:lnTo>
                  <a:lnTo>
                    <a:pt x="9015984" y="4414926"/>
                  </a:lnTo>
                  <a:lnTo>
                    <a:pt x="90159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5215" y="1865883"/>
              <a:ext cx="9034272" cy="42989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363720" y="1436408"/>
              <a:ext cx="5278120" cy="433070"/>
            </a:xfrm>
            <a:custGeom>
              <a:avLst/>
              <a:gdLst/>
              <a:ahLst/>
              <a:cxnLst/>
              <a:rect l="l" t="t" r="r" b="b"/>
              <a:pathLst>
                <a:path w="5278120" h="433069">
                  <a:moveTo>
                    <a:pt x="5277993" y="0"/>
                  </a:moveTo>
                  <a:lnTo>
                    <a:pt x="0" y="0"/>
                  </a:lnTo>
                  <a:lnTo>
                    <a:pt x="0" y="432777"/>
                  </a:lnTo>
                  <a:lnTo>
                    <a:pt x="5277993" y="432777"/>
                  </a:lnTo>
                  <a:lnTo>
                    <a:pt x="52779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363720" y="1869185"/>
              <a:ext cx="4399915" cy="433070"/>
            </a:xfrm>
            <a:custGeom>
              <a:avLst/>
              <a:gdLst/>
              <a:ahLst/>
              <a:cxnLst/>
              <a:rect l="l" t="t" r="r" b="b"/>
              <a:pathLst>
                <a:path w="4399915" h="433069">
                  <a:moveTo>
                    <a:pt x="0" y="0"/>
                  </a:moveTo>
                  <a:lnTo>
                    <a:pt x="0" y="432688"/>
                  </a:lnTo>
                </a:path>
                <a:path w="4399915" h="433069">
                  <a:moveTo>
                    <a:pt x="791717" y="0"/>
                  </a:moveTo>
                  <a:lnTo>
                    <a:pt x="791717" y="432688"/>
                  </a:lnTo>
                </a:path>
                <a:path w="4399915" h="433069">
                  <a:moveTo>
                    <a:pt x="1304543" y="0"/>
                  </a:moveTo>
                  <a:lnTo>
                    <a:pt x="1304543" y="432688"/>
                  </a:lnTo>
                </a:path>
                <a:path w="4399915" h="433069">
                  <a:moveTo>
                    <a:pt x="2087244" y="0"/>
                  </a:moveTo>
                  <a:lnTo>
                    <a:pt x="2087244" y="432688"/>
                  </a:lnTo>
                </a:path>
                <a:path w="4399915" h="433069">
                  <a:moveTo>
                    <a:pt x="2824987" y="0"/>
                  </a:moveTo>
                  <a:lnTo>
                    <a:pt x="2824987" y="432688"/>
                  </a:lnTo>
                </a:path>
                <a:path w="4399915" h="433069">
                  <a:moveTo>
                    <a:pt x="3571621" y="0"/>
                  </a:moveTo>
                  <a:lnTo>
                    <a:pt x="3571621" y="432688"/>
                  </a:lnTo>
                </a:path>
                <a:path w="4399915" h="433069">
                  <a:moveTo>
                    <a:pt x="4399407" y="0"/>
                  </a:moveTo>
                  <a:lnTo>
                    <a:pt x="4399407" y="432688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464430" y="1566672"/>
            <a:ext cx="507492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Company</a:t>
            </a:r>
            <a:r>
              <a:rPr kumimoji="0" sz="1000" b="1" i="0" u="none" strike="noStrike" kern="0" cap="none" spc="25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level</a:t>
            </a:r>
            <a:r>
              <a:rPr kumimoji="0" sz="1000" b="1" i="0" u="none" strike="noStrike" kern="0" cap="none" spc="-1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 commercial marketplace</a:t>
            </a:r>
            <a:r>
              <a:rPr kumimoji="0" sz="1000" b="1" i="0" u="none" strike="noStrike" kern="0" cap="none" spc="7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billed</a:t>
            </a:r>
            <a:r>
              <a:rPr kumimoji="0" sz="1000" b="1" i="0" u="none" strike="noStrike" kern="0" cap="none" spc="-55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sales,</a:t>
            </a:r>
            <a:r>
              <a:rPr kumimoji="0" sz="1000" b="1" i="0" u="none" strike="noStrike" kern="0" cap="none" spc="-55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solution</a:t>
            </a:r>
            <a:r>
              <a:rPr kumimoji="0" sz="1000" b="1" i="0" u="none" strike="noStrike" kern="0" cap="none" spc="2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1000" b="1" i="0" u="none" strike="noStrike" kern="0" cap="none" spc="-1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value,</a:t>
            </a:r>
            <a:r>
              <a:rPr kumimoji="0" sz="1000" b="1" i="0" u="none" strike="noStrike" kern="0" cap="none" spc="-55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or</a:t>
            </a:r>
            <a:r>
              <a:rPr kumimoji="0" sz="1000" b="1" i="0" u="none" strike="noStrike" kern="0" cap="none" spc="2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Teams</a:t>
            </a:r>
            <a:r>
              <a:rPr kumimoji="0" sz="1000" b="1" i="0" u="none" strike="noStrike" kern="0" cap="none" spc="15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1000" b="1" i="0" u="none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App</a:t>
            </a:r>
            <a:r>
              <a:rPr kumimoji="0" sz="1000" b="1" i="0" u="none" strike="noStrike" kern="0" cap="none" spc="5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1000" b="1" i="0" u="none" strike="noStrike" kern="0" cap="none" spc="-25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MAU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2244" y="1953831"/>
            <a:ext cx="2704465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Marketing</a:t>
            </a:r>
            <a:r>
              <a:rPr kumimoji="0" sz="1550" b="1" i="0" u="none" strike="noStrike" kern="0" cap="none" spc="1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15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and</a:t>
            </a:r>
            <a:r>
              <a:rPr kumimoji="0" sz="1550" b="1" i="0" u="none" strike="noStrike" kern="0" cap="none" spc="1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15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Sales</a:t>
            </a:r>
            <a:r>
              <a:rPr kumimoji="0" sz="1550" b="1" i="0" u="none" strike="noStrike" kern="0" cap="none" spc="1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1550" b="1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benefits</a:t>
            </a:r>
            <a:endParaRPr kumimoji="0" sz="1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73828" y="1986724"/>
            <a:ext cx="60642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Publisher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75326" y="1986724"/>
            <a:ext cx="31813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0" cap="none" spc="-2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$500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78627" y="1906587"/>
            <a:ext cx="599440" cy="3556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54610" defTabSz="914400" eaLnBrk="1" fontAlgn="auto" latinLnBrk="0" hangingPunct="1">
              <a:lnSpc>
                <a:spcPct val="1030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$25K</a:t>
            </a:r>
            <a:r>
              <a:rPr kumimoji="0" sz="1050" b="1" i="0" u="none" strike="noStrike" kern="0" cap="none" spc="-5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1050" b="1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or </a:t>
            </a:r>
            <a:r>
              <a:rPr kumimoji="0" sz="10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250</a:t>
            </a:r>
            <a:r>
              <a:rPr kumimoji="0" sz="1050" b="1" i="0" u="none" strike="noStrike" kern="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1050" b="1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MAU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62470" y="1906587"/>
            <a:ext cx="553085" cy="3556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590" marR="5080" lvl="0" indent="-9525" defTabSz="914400" eaLnBrk="1" fontAlgn="auto" latinLnBrk="0" hangingPunct="1">
              <a:lnSpc>
                <a:spcPct val="1030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$100K</a:t>
            </a:r>
            <a:r>
              <a:rPr kumimoji="0" sz="1050" b="1" i="0" u="none" strike="noStrike" kern="0" cap="none" spc="-4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1050" b="1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or </a:t>
            </a:r>
            <a:r>
              <a:rPr kumimoji="0" sz="10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1K</a:t>
            </a:r>
            <a:r>
              <a:rPr kumimoji="0" sz="1050" b="1" i="0" u="none" strike="noStrike" kern="0" cap="none" spc="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1050" b="1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MAU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00594" y="1906587"/>
            <a:ext cx="570230" cy="3556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480" marR="5080" lvl="0" indent="-18415" defTabSz="914400" eaLnBrk="1" fontAlgn="auto" latinLnBrk="0" hangingPunct="1">
              <a:lnSpc>
                <a:spcPct val="1030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$500K</a:t>
            </a:r>
            <a:r>
              <a:rPr kumimoji="0" sz="1050" b="1" i="0" u="none" strike="noStrike" kern="0" cap="none" spc="-7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1050" b="1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or </a:t>
            </a:r>
            <a:r>
              <a:rPr kumimoji="0" sz="10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5K</a:t>
            </a:r>
            <a:r>
              <a:rPr kumimoji="0" sz="1050" b="1" i="0" u="none" strike="noStrike" kern="0" cap="none" spc="-1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1050" b="1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MAU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66151" y="1906587"/>
            <a:ext cx="607060" cy="3556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73025" defTabSz="914400" eaLnBrk="1" fontAlgn="auto" latinLnBrk="0" hangingPunct="1">
              <a:lnSpc>
                <a:spcPct val="1030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$1M</a:t>
            </a:r>
            <a:r>
              <a:rPr kumimoji="0" sz="1050" b="1" i="0" u="none" strike="noStrike" kern="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1050" b="1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or </a:t>
            </a:r>
            <a:r>
              <a:rPr kumimoji="0" sz="10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50K</a:t>
            </a:r>
            <a:r>
              <a:rPr kumimoji="0" sz="1050" b="1" i="0" u="none" strike="noStrike" kern="0" cap="none" spc="-3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1050" b="1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MAU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76156" y="1906587"/>
            <a:ext cx="689610" cy="3556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109855" defTabSz="914400" eaLnBrk="1" fontAlgn="auto" latinLnBrk="0" hangingPunct="1">
              <a:lnSpc>
                <a:spcPct val="1030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$4M</a:t>
            </a:r>
            <a:r>
              <a:rPr kumimoji="0" sz="1050" b="1" i="0" u="none" strike="noStrike" kern="0" cap="none" spc="-3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1050" b="1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or </a:t>
            </a:r>
            <a:r>
              <a:rPr kumimoji="0" sz="105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400K</a:t>
            </a:r>
            <a:r>
              <a:rPr kumimoji="0" sz="1050" b="1" i="0" u="none" strike="noStrike" kern="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1050" b="1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cs typeface="Segoe UI Semibold"/>
              </a:rPr>
              <a:t>MAU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603097" y="2301875"/>
          <a:ext cx="9039857" cy="4226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8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4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>
                          <a:latin typeface="Segoe UI"/>
                          <a:cs typeface="Segoe UI"/>
                        </a:rPr>
                        <a:t>Commercial</a:t>
                      </a:r>
                      <a:r>
                        <a:rPr sz="10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marketplace</a:t>
                      </a:r>
                      <a:r>
                        <a:rPr sz="10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listing</a:t>
                      </a:r>
                      <a:r>
                        <a:rPr sz="1000" spc="-6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spc="-10">
                          <a:latin typeface="Segoe UI"/>
                          <a:cs typeface="Segoe UI"/>
                        </a:rPr>
                        <a:t>optimization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60960" marB="0">
                    <a:lnR w="635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080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080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080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080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080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080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0800" marB="0">
                    <a:lnL w="6350">
                      <a:solidFill>
                        <a:srgbClr val="D9D9D9"/>
                      </a:solidFill>
                      <a:prstDash val="solid"/>
                    </a:lnL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>
                          <a:latin typeface="Segoe UI"/>
                          <a:cs typeface="Segoe UI"/>
                        </a:rPr>
                        <a:t>Press </a:t>
                      </a:r>
                      <a:r>
                        <a:rPr sz="1000" spc="-10">
                          <a:latin typeface="Segoe UI"/>
                          <a:cs typeface="Segoe UI"/>
                        </a:rPr>
                        <a:t>release</a:t>
                      </a:r>
                      <a:r>
                        <a:rPr sz="10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support</a:t>
                      </a:r>
                      <a:r>
                        <a:rPr sz="1000" spc="2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b="1">
                          <a:solidFill>
                            <a:srgbClr val="8560C5"/>
                          </a:solidFill>
                          <a:latin typeface="Segoe UI"/>
                          <a:cs typeface="Segoe UI"/>
                        </a:rPr>
                        <a:t>+</a:t>
                      </a:r>
                      <a:r>
                        <a:rPr sz="1000" b="1" spc="5">
                          <a:solidFill>
                            <a:srgbClr val="8560C5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b="1" spc="-50">
                          <a:solidFill>
                            <a:srgbClr val="00AF50"/>
                          </a:solidFill>
                          <a:latin typeface="Segoe UI"/>
                          <a:cs typeface="Segoe UI"/>
                        </a:rPr>
                        <a:t>#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61594" marB="0"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080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080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080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080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080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080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080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>
                          <a:latin typeface="Segoe UI"/>
                          <a:cs typeface="Segoe UI"/>
                        </a:rPr>
                        <a:t>Marketplace</a:t>
                      </a:r>
                      <a:r>
                        <a:rPr sz="1000" spc="1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what's</a:t>
                      </a:r>
                      <a:r>
                        <a:rPr sz="1000" spc="-70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new</a:t>
                      </a:r>
                      <a:r>
                        <a:rPr sz="10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spc="-20">
                          <a:latin typeface="Segoe UI"/>
                          <a:cs typeface="Segoe UI"/>
                        </a:rPr>
                        <a:t>blog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61594" marB="0"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143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143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143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143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143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143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143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>
                          <a:latin typeface="Segoe UI"/>
                          <a:cs typeface="Segoe UI"/>
                        </a:rPr>
                        <a:t>Marketplace</a:t>
                      </a:r>
                      <a:r>
                        <a:rPr sz="1000" spc="1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spc="-10">
                          <a:latin typeface="Segoe UI"/>
                          <a:cs typeface="Segoe UI"/>
                        </a:rPr>
                        <a:t>Rewards</a:t>
                      </a:r>
                      <a:r>
                        <a:rPr sz="10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spc="-10">
                          <a:latin typeface="Segoe UI"/>
                          <a:cs typeface="Segoe UI"/>
                        </a:rPr>
                        <a:t>testimonial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6223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2069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2069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2069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2069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2069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2069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000">
                          <a:latin typeface="Segoe UI"/>
                          <a:cs typeface="Segoe UI"/>
                        </a:rPr>
                        <a:t>Commercial marketplace</a:t>
                      </a:r>
                      <a:r>
                        <a:rPr sz="1000" spc="10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featured</a:t>
                      </a:r>
                      <a:r>
                        <a:rPr sz="1000" spc="-4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category</a:t>
                      </a:r>
                      <a:r>
                        <a:rPr sz="1000" spc="3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spc="-10">
                          <a:latin typeface="Segoe UI"/>
                          <a:cs typeface="Segoe UI"/>
                        </a:rPr>
                        <a:t>placement </a:t>
                      </a:r>
                      <a:r>
                        <a:rPr sz="1000" b="1">
                          <a:solidFill>
                            <a:srgbClr val="8560C5"/>
                          </a:solidFill>
                          <a:latin typeface="Segoe UI"/>
                          <a:cs typeface="Segoe UI"/>
                        </a:rPr>
                        <a:t>+</a:t>
                      </a:r>
                      <a:r>
                        <a:rPr sz="1000" b="1" spc="-30">
                          <a:solidFill>
                            <a:srgbClr val="8560C5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b="1">
                          <a:solidFill>
                            <a:srgbClr val="00AF50"/>
                          </a:solidFill>
                          <a:latin typeface="Segoe UI"/>
                          <a:cs typeface="Segoe UI"/>
                        </a:rPr>
                        <a:t>#</a:t>
                      </a:r>
                      <a:r>
                        <a:rPr sz="1000" b="1" spc="-55">
                          <a:solidFill>
                            <a:srgbClr val="00AF50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spc="-50">
                          <a:solidFill>
                            <a:srgbClr val="FF8068"/>
                          </a:solidFill>
                          <a:latin typeface="Segoe UI"/>
                          <a:cs typeface="Segoe UI"/>
                        </a:rPr>
                        <a:t>▲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6223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2704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2704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2704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2704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2704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2704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000">
                          <a:latin typeface="Segoe UI"/>
                          <a:cs typeface="Segoe UI"/>
                        </a:rPr>
                        <a:t>Commercial</a:t>
                      </a:r>
                      <a:r>
                        <a:rPr sz="10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marketplace blog</a:t>
                      </a:r>
                      <a:r>
                        <a:rPr sz="1000" spc="10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feature</a:t>
                      </a:r>
                      <a:r>
                        <a:rPr sz="1000" spc="-60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b="1">
                          <a:solidFill>
                            <a:srgbClr val="8560C5"/>
                          </a:solidFill>
                          <a:latin typeface="Segoe UI"/>
                          <a:cs typeface="Segoe UI"/>
                        </a:rPr>
                        <a:t>+</a:t>
                      </a:r>
                      <a:r>
                        <a:rPr sz="1000" b="1" spc="-70">
                          <a:solidFill>
                            <a:srgbClr val="8560C5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b="1" spc="-50">
                          <a:solidFill>
                            <a:srgbClr val="00AF50"/>
                          </a:solidFill>
                          <a:latin typeface="Segoe UI"/>
                          <a:cs typeface="Segoe UI"/>
                        </a:rPr>
                        <a:t>#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6286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270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270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270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270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270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>
                          <a:latin typeface="Segoe UI"/>
                          <a:cs typeface="Segoe UI"/>
                        </a:rPr>
                        <a:t>In-</a:t>
                      </a:r>
                      <a:r>
                        <a:rPr sz="1000" spc="-10">
                          <a:latin typeface="Segoe UI"/>
                          <a:cs typeface="Segoe UI"/>
                        </a:rPr>
                        <a:t>depth</a:t>
                      </a:r>
                      <a:r>
                        <a:rPr sz="1000" spc="-60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customer</a:t>
                      </a:r>
                      <a:r>
                        <a:rPr sz="1000" spc="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review</a:t>
                      </a:r>
                      <a:r>
                        <a:rPr sz="1000" spc="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b="1">
                          <a:solidFill>
                            <a:srgbClr val="8560C5"/>
                          </a:solidFill>
                          <a:latin typeface="Segoe UI"/>
                          <a:cs typeface="Segoe UI"/>
                        </a:rPr>
                        <a:t>+</a:t>
                      </a:r>
                      <a:r>
                        <a:rPr sz="1000" b="1" spc="5">
                          <a:solidFill>
                            <a:srgbClr val="8560C5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b="1" spc="-60">
                          <a:solidFill>
                            <a:srgbClr val="00AF50"/>
                          </a:solidFill>
                          <a:latin typeface="Segoe UI"/>
                          <a:cs typeface="Segoe UI"/>
                        </a:rPr>
                        <a:t>#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6350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334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334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334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334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334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>
                          <a:latin typeface="Segoe UI"/>
                          <a:cs typeface="Segoe UI"/>
                        </a:rPr>
                        <a:t>Azure</a:t>
                      </a:r>
                      <a:r>
                        <a:rPr sz="1000" spc="-6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sponsorship</a:t>
                      </a:r>
                      <a:r>
                        <a:rPr sz="1000" spc="-3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for</a:t>
                      </a:r>
                      <a:r>
                        <a:rPr sz="1000" spc="-10">
                          <a:latin typeface="Segoe UI"/>
                          <a:cs typeface="Segoe UI"/>
                        </a:rPr>
                        <a:t> deployment/proof</a:t>
                      </a:r>
                      <a:r>
                        <a:rPr sz="1000" spc="8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of</a:t>
                      </a:r>
                      <a:r>
                        <a:rPr sz="1000" spc="-4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concept</a:t>
                      </a:r>
                      <a:r>
                        <a:rPr sz="1000" spc="7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b="1">
                          <a:solidFill>
                            <a:srgbClr val="8560C5"/>
                          </a:solidFill>
                          <a:latin typeface="Segoe UI"/>
                          <a:cs typeface="Segoe UI"/>
                        </a:rPr>
                        <a:t>+</a:t>
                      </a:r>
                      <a:r>
                        <a:rPr sz="1000" b="1" spc="-10">
                          <a:solidFill>
                            <a:srgbClr val="8560C5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b="1">
                          <a:solidFill>
                            <a:srgbClr val="00AF50"/>
                          </a:solidFill>
                          <a:latin typeface="Segoe UI"/>
                          <a:cs typeface="Segoe UI"/>
                        </a:rPr>
                        <a:t>#</a:t>
                      </a:r>
                      <a:r>
                        <a:rPr sz="1000" b="1" spc="-85">
                          <a:solidFill>
                            <a:srgbClr val="00AF50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b="1" spc="-50">
                          <a:solidFill>
                            <a:srgbClr val="008575"/>
                          </a:solidFill>
                          <a:latin typeface="Segoe UI"/>
                          <a:cs typeface="Segoe UI"/>
                        </a:rPr>
                        <a:t>^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6350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50" spc="-25">
                          <a:latin typeface="Segoe UI"/>
                          <a:cs typeface="Segoe UI"/>
                        </a:rPr>
                        <a:t>$2K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50" spc="-25">
                          <a:latin typeface="Segoe UI"/>
                          <a:cs typeface="Segoe UI"/>
                        </a:rPr>
                        <a:t>$2K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50" spc="-20">
                          <a:latin typeface="Segoe UI"/>
                          <a:cs typeface="Segoe UI"/>
                        </a:rPr>
                        <a:t>$30K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50" spc="-20">
                          <a:latin typeface="Segoe UI"/>
                          <a:cs typeface="Segoe UI"/>
                        </a:rPr>
                        <a:t>$60K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50" spc="-10">
                          <a:latin typeface="Segoe UI"/>
                          <a:cs typeface="Segoe UI"/>
                        </a:rPr>
                        <a:t>$100K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050" spc="-20">
                          <a:latin typeface="Segoe UI"/>
                          <a:cs typeface="Segoe UI"/>
                        </a:rPr>
                        <a:t>$300K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>
                          <a:latin typeface="Segoe UI"/>
                          <a:cs typeface="Segoe UI"/>
                        </a:rPr>
                        <a:t>Azure</a:t>
                      </a:r>
                      <a:r>
                        <a:rPr sz="1000" spc="-4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sponsorship</a:t>
                      </a:r>
                      <a:r>
                        <a:rPr sz="1000" spc="-3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for</a:t>
                      </a:r>
                      <a:r>
                        <a:rPr sz="10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Test</a:t>
                      </a:r>
                      <a:r>
                        <a:rPr sz="10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Drive/trial</a:t>
                      </a:r>
                      <a:r>
                        <a:rPr sz="1000" spc="-4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sandbox</a:t>
                      </a:r>
                      <a:r>
                        <a:rPr sz="1000" spc="3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b="1">
                          <a:solidFill>
                            <a:srgbClr val="8560C5"/>
                          </a:solidFill>
                          <a:latin typeface="Segoe UI"/>
                          <a:cs typeface="Segoe UI"/>
                        </a:rPr>
                        <a:t>+</a:t>
                      </a:r>
                      <a:r>
                        <a:rPr sz="1000" b="1" spc="-15">
                          <a:solidFill>
                            <a:srgbClr val="8560C5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b="1">
                          <a:solidFill>
                            <a:srgbClr val="00AF50"/>
                          </a:solidFill>
                          <a:latin typeface="Segoe UI"/>
                          <a:cs typeface="Segoe UI"/>
                        </a:rPr>
                        <a:t>#</a:t>
                      </a:r>
                      <a:r>
                        <a:rPr sz="1000" b="1" spc="-40">
                          <a:solidFill>
                            <a:srgbClr val="00AF50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b="1" spc="-50">
                          <a:solidFill>
                            <a:srgbClr val="008575"/>
                          </a:solidFill>
                          <a:latin typeface="Segoe UI"/>
                          <a:cs typeface="Segoe UI"/>
                        </a:rPr>
                        <a:t>^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6413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50" spc="-25">
                          <a:latin typeface="Segoe UI"/>
                          <a:cs typeface="Segoe UI"/>
                        </a:rPr>
                        <a:t>$5K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50" spc="-20">
                          <a:latin typeface="Segoe UI"/>
                          <a:cs typeface="Segoe UI"/>
                        </a:rPr>
                        <a:t>$40K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50" spc="-20">
                          <a:latin typeface="Segoe UI"/>
                          <a:cs typeface="Segoe UI"/>
                        </a:rPr>
                        <a:t>$50K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50" spc="-20">
                          <a:latin typeface="Segoe UI"/>
                          <a:cs typeface="Segoe UI"/>
                        </a:rPr>
                        <a:t>$100K</a:t>
                      </a:r>
                      <a:endParaRPr sz="1050">
                        <a:latin typeface="Segoe UI"/>
                        <a:cs typeface="Segoe U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>
                          <a:latin typeface="Segoe UI"/>
                          <a:cs typeface="Segoe UI"/>
                        </a:rPr>
                        <a:t>Partner</a:t>
                      </a:r>
                      <a:r>
                        <a:rPr sz="1000" spc="-70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or</a:t>
                      </a:r>
                      <a:r>
                        <a:rPr sz="10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customer</a:t>
                      </a:r>
                      <a:r>
                        <a:rPr sz="10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success</a:t>
                      </a:r>
                      <a:r>
                        <a:rPr sz="1000" spc="5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story</a:t>
                      </a:r>
                      <a:r>
                        <a:rPr sz="1000" spc="-50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b="1">
                          <a:solidFill>
                            <a:srgbClr val="8560C5"/>
                          </a:solidFill>
                          <a:latin typeface="Segoe UI"/>
                          <a:cs typeface="Segoe UI"/>
                        </a:rPr>
                        <a:t>+</a:t>
                      </a:r>
                      <a:r>
                        <a:rPr sz="1000" b="1" spc="-70">
                          <a:solidFill>
                            <a:srgbClr val="8560C5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b="1" spc="-50">
                          <a:solidFill>
                            <a:srgbClr val="00AF50"/>
                          </a:solidFill>
                          <a:latin typeface="Segoe UI"/>
                          <a:cs typeface="Segoe UI"/>
                        </a:rPr>
                        <a:t>#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64769" marB="0"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397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397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397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397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>
                          <a:latin typeface="Segoe UI"/>
                          <a:cs typeface="Segoe UI"/>
                        </a:rPr>
                        <a:t>Microsoft</a:t>
                      </a:r>
                      <a:r>
                        <a:rPr sz="1000" spc="-3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seller</a:t>
                      </a:r>
                      <a:r>
                        <a:rPr sz="1000" spc="1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webinar</a:t>
                      </a:r>
                      <a:r>
                        <a:rPr sz="1000" spc="-3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b="1">
                          <a:solidFill>
                            <a:srgbClr val="8560C5"/>
                          </a:solidFill>
                          <a:latin typeface="Segoe UI"/>
                          <a:cs typeface="Segoe UI"/>
                        </a:rPr>
                        <a:t>+</a:t>
                      </a:r>
                      <a:r>
                        <a:rPr sz="1000" b="1" spc="-45">
                          <a:solidFill>
                            <a:srgbClr val="8560C5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b="1" spc="-50">
                          <a:solidFill>
                            <a:srgbClr val="00AF50"/>
                          </a:solidFill>
                          <a:latin typeface="Segoe UI"/>
                          <a:cs typeface="Segoe UI"/>
                        </a:rPr>
                        <a:t>#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64769" marB="0"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461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461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461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461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>
                          <a:latin typeface="Segoe UI"/>
                          <a:cs typeface="Segoe UI"/>
                        </a:rPr>
                        <a:t>Solution</a:t>
                      </a:r>
                      <a:r>
                        <a:rPr sz="1000" spc="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spotlight</a:t>
                      </a:r>
                      <a:r>
                        <a:rPr sz="10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to</a:t>
                      </a:r>
                      <a:r>
                        <a:rPr sz="1000" spc="-7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Microsoft</a:t>
                      </a:r>
                      <a:r>
                        <a:rPr sz="10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sales</a:t>
                      </a:r>
                      <a:r>
                        <a:rPr sz="1000" spc="40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team</a:t>
                      </a:r>
                      <a:r>
                        <a:rPr sz="10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b="1">
                          <a:solidFill>
                            <a:srgbClr val="8560C5"/>
                          </a:solidFill>
                          <a:latin typeface="Segoe UI"/>
                          <a:cs typeface="Segoe UI"/>
                        </a:rPr>
                        <a:t>+</a:t>
                      </a:r>
                      <a:r>
                        <a:rPr sz="1000" b="1" spc="-70">
                          <a:solidFill>
                            <a:srgbClr val="8560C5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b="1">
                          <a:solidFill>
                            <a:srgbClr val="00AF50"/>
                          </a:solidFill>
                          <a:latin typeface="Segoe UI"/>
                          <a:cs typeface="Segoe UI"/>
                        </a:rPr>
                        <a:t>#</a:t>
                      </a:r>
                      <a:r>
                        <a:rPr sz="1000" b="1" spc="-40">
                          <a:solidFill>
                            <a:srgbClr val="00AF50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b="1" spc="-50">
                          <a:latin typeface="Segoe UI"/>
                          <a:cs typeface="Segoe UI"/>
                        </a:rPr>
                        <a:t>*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6540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5244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5244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5244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5244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000">
                          <a:latin typeface="Segoe UI"/>
                          <a:cs typeface="Segoe UI"/>
                        </a:rPr>
                        <a:t>Commercial</a:t>
                      </a:r>
                      <a:r>
                        <a:rPr sz="1000" spc="-3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marketplace</a:t>
                      </a:r>
                      <a:r>
                        <a:rPr sz="1000" spc="10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featured</a:t>
                      </a:r>
                      <a:r>
                        <a:rPr sz="1000" spc="-50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home</a:t>
                      </a:r>
                      <a:r>
                        <a:rPr sz="1000" spc="-60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page</a:t>
                      </a:r>
                      <a:r>
                        <a:rPr sz="1000" spc="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placement</a:t>
                      </a:r>
                      <a:r>
                        <a:rPr sz="1000" spc="3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b="1">
                          <a:solidFill>
                            <a:srgbClr val="8560C5"/>
                          </a:solidFill>
                          <a:latin typeface="Segoe UI"/>
                          <a:cs typeface="Segoe UI"/>
                        </a:rPr>
                        <a:t>+</a:t>
                      </a:r>
                      <a:r>
                        <a:rPr sz="1000" b="1" spc="-30">
                          <a:solidFill>
                            <a:srgbClr val="8560C5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b="1">
                          <a:solidFill>
                            <a:srgbClr val="00AF50"/>
                          </a:solidFill>
                          <a:latin typeface="Segoe UI"/>
                          <a:cs typeface="Segoe UI"/>
                        </a:rPr>
                        <a:t>#</a:t>
                      </a:r>
                      <a:r>
                        <a:rPr sz="1000" b="1" spc="-80">
                          <a:solidFill>
                            <a:srgbClr val="00AF50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spc="-50">
                          <a:solidFill>
                            <a:srgbClr val="FF8068"/>
                          </a:solidFill>
                          <a:latin typeface="Segoe UI"/>
                          <a:cs typeface="Segoe UI"/>
                        </a:rPr>
                        <a:t>▲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6604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588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588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000">
                          <a:latin typeface="Segoe UI"/>
                          <a:cs typeface="Segoe UI"/>
                        </a:rPr>
                        <a:t>Social</a:t>
                      </a:r>
                      <a:r>
                        <a:rPr sz="1000" spc="40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promotion</a:t>
                      </a:r>
                      <a:r>
                        <a:rPr sz="10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spotlight</a:t>
                      </a:r>
                      <a:r>
                        <a:rPr sz="10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b="1">
                          <a:solidFill>
                            <a:srgbClr val="8560C5"/>
                          </a:solidFill>
                          <a:latin typeface="Segoe UI"/>
                          <a:cs typeface="Segoe UI"/>
                        </a:rPr>
                        <a:t>+</a:t>
                      </a:r>
                      <a:r>
                        <a:rPr sz="1000" b="1" spc="-65">
                          <a:solidFill>
                            <a:srgbClr val="8560C5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b="1">
                          <a:solidFill>
                            <a:srgbClr val="00AF50"/>
                          </a:solidFill>
                          <a:latin typeface="Segoe UI"/>
                          <a:cs typeface="Segoe UI"/>
                        </a:rPr>
                        <a:t>#</a:t>
                      </a:r>
                      <a:r>
                        <a:rPr sz="1000" b="1" spc="-50">
                          <a:solidFill>
                            <a:srgbClr val="00AF50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spc="-50">
                          <a:solidFill>
                            <a:srgbClr val="FF8068"/>
                          </a:solidFill>
                          <a:latin typeface="Segoe UI"/>
                          <a:cs typeface="Segoe UI"/>
                        </a:rPr>
                        <a:t>▲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6604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588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588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>
                          <a:latin typeface="Segoe UI"/>
                          <a:cs typeface="Segoe UI"/>
                        </a:rPr>
                        <a:t>Individual</a:t>
                      </a:r>
                      <a:r>
                        <a:rPr sz="1000" spc="-4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guest</a:t>
                      </a:r>
                      <a:r>
                        <a:rPr sz="1000" spc="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blog</a:t>
                      </a:r>
                      <a:r>
                        <a:rPr sz="10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post</a:t>
                      </a:r>
                      <a:r>
                        <a:rPr sz="1000" spc="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b="1">
                          <a:solidFill>
                            <a:srgbClr val="8560C5"/>
                          </a:solidFill>
                          <a:latin typeface="Segoe UI"/>
                          <a:cs typeface="Segoe UI"/>
                        </a:rPr>
                        <a:t>+</a:t>
                      </a:r>
                      <a:r>
                        <a:rPr sz="1000" b="1" spc="-10">
                          <a:solidFill>
                            <a:srgbClr val="8560C5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b="1" spc="-50">
                          <a:solidFill>
                            <a:srgbClr val="00AF50"/>
                          </a:solidFill>
                          <a:latin typeface="Segoe UI"/>
                          <a:cs typeface="Segoe UI"/>
                        </a:rPr>
                        <a:t>#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66675" marB="0"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6515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6515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>
                          <a:latin typeface="Segoe UI"/>
                          <a:cs typeface="Segoe UI"/>
                        </a:rPr>
                        <a:t>Microsoft</a:t>
                      </a:r>
                      <a:r>
                        <a:rPr sz="1000" spc="-50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executive</a:t>
                      </a:r>
                      <a:r>
                        <a:rPr sz="10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>
                          <a:latin typeface="Segoe UI"/>
                          <a:cs typeface="Segoe UI"/>
                        </a:rPr>
                        <a:t>endorsement</a:t>
                      </a:r>
                      <a:r>
                        <a:rPr sz="1000" spc="-35"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b="1">
                          <a:solidFill>
                            <a:srgbClr val="8560C5"/>
                          </a:solidFill>
                          <a:latin typeface="Segoe UI"/>
                          <a:cs typeface="Segoe UI"/>
                        </a:rPr>
                        <a:t>+</a:t>
                      </a:r>
                      <a:r>
                        <a:rPr sz="1000" b="1" spc="-40">
                          <a:solidFill>
                            <a:srgbClr val="8560C5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b="1" spc="-50">
                          <a:solidFill>
                            <a:srgbClr val="00AF50"/>
                          </a:solidFill>
                          <a:latin typeface="Segoe UI"/>
                          <a:cs typeface="Segoe UI"/>
                        </a:rPr>
                        <a:t>#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67310" marB="0"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715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050" spc="-50">
                          <a:solidFill>
                            <a:srgbClr val="00AF50"/>
                          </a:solidFill>
                          <a:latin typeface="Wingdings"/>
                          <a:cs typeface="Wingdings"/>
                        </a:rPr>
                        <a:t></a:t>
                      </a:r>
                      <a:endParaRPr sz="1050">
                        <a:latin typeface="Wingdings"/>
                        <a:cs typeface="Wingdings"/>
                      </a:endParaRPr>
                    </a:p>
                  </a:txBody>
                  <a:tcPr marL="0" marR="0" marT="57150" marB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75688" y="2587751"/>
            <a:ext cx="251460" cy="27889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90088" y="3648455"/>
            <a:ext cx="251460" cy="27889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61488" y="4709159"/>
            <a:ext cx="251460" cy="26974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40864" y="6025896"/>
            <a:ext cx="251460" cy="27889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18319" y="1042416"/>
            <a:ext cx="2569464" cy="5605272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9811511" y="1435988"/>
            <a:ext cx="1792605" cy="4829810"/>
          </a:xfrm>
          <a:custGeom>
            <a:avLst/>
            <a:gdLst/>
            <a:ahLst/>
            <a:cxnLst/>
            <a:rect l="l" t="t" r="r" b="b"/>
            <a:pathLst>
              <a:path w="1792604" h="4829810">
                <a:moveTo>
                  <a:pt x="1701927" y="0"/>
                </a:moveTo>
                <a:lnTo>
                  <a:pt x="90297" y="0"/>
                </a:lnTo>
                <a:lnTo>
                  <a:pt x="55131" y="7090"/>
                </a:lnTo>
                <a:lnTo>
                  <a:pt x="26431" y="26431"/>
                </a:lnTo>
                <a:lnTo>
                  <a:pt x="7090" y="55131"/>
                </a:lnTo>
                <a:lnTo>
                  <a:pt x="0" y="90297"/>
                </a:lnTo>
                <a:lnTo>
                  <a:pt x="0" y="4738954"/>
                </a:lnTo>
                <a:lnTo>
                  <a:pt x="7090" y="4774086"/>
                </a:lnTo>
                <a:lnTo>
                  <a:pt x="26431" y="4802776"/>
                </a:lnTo>
                <a:lnTo>
                  <a:pt x="55131" y="4822119"/>
                </a:lnTo>
                <a:lnTo>
                  <a:pt x="90297" y="4829213"/>
                </a:lnTo>
                <a:lnTo>
                  <a:pt x="1701927" y="4829213"/>
                </a:lnTo>
                <a:lnTo>
                  <a:pt x="1737092" y="4822119"/>
                </a:lnTo>
                <a:lnTo>
                  <a:pt x="1765792" y="4802776"/>
                </a:lnTo>
                <a:lnTo>
                  <a:pt x="1785133" y="4774086"/>
                </a:lnTo>
                <a:lnTo>
                  <a:pt x="1792224" y="4738954"/>
                </a:lnTo>
                <a:lnTo>
                  <a:pt x="1792224" y="90297"/>
                </a:lnTo>
                <a:lnTo>
                  <a:pt x="1785133" y="55131"/>
                </a:lnTo>
                <a:lnTo>
                  <a:pt x="1765792" y="26431"/>
                </a:lnTo>
                <a:lnTo>
                  <a:pt x="1737092" y="7090"/>
                </a:lnTo>
                <a:lnTo>
                  <a:pt x="1701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920858" y="1524762"/>
            <a:ext cx="1586865" cy="5803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All</a:t>
            </a:r>
            <a:r>
              <a:rPr kumimoji="0" sz="900" b="1" i="0" u="none" strike="noStrike" kern="0" cap="none" spc="-5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900" b="1" i="0" u="none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benefits</a:t>
            </a:r>
            <a:r>
              <a:rPr kumimoji="0" sz="900" b="1" i="0" u="none" strike="noStrike" kern="0" cap="none" spc="7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900" b="1" i="0" u="none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subject</a:t>
            </a:r>
            <a:r>
              <a:rPr kumimoji="0" sz="900" b="1" i="0" u="none" strike="noStrike" kern="0" cap="none" spc="6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900" b="1" i="0" u="none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to</a:t>
            </a:r>
            <a:r>
              <a:rPr kumimoji="0" sz="900" b="1" i="0" u="none" strike="noStrike" kern="0" cap="none" spc="-4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900" b="1" i="0" u="none" strike="noStrike" kern="0" cap="none" spc="-1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change </a:t>
            </a:r>
            <a:r>
              <a:rPr kumimoji="0" sz="900" b="1" i="0" u="none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and</a:t>
            </a:r>
            <a:r>
              <a:rPr kumimoji="0" sz="900" b="1" i="0" u="none" strike="noStrike" kern="0" cap="none" spc="6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900" b="1" i="0" u="none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must</a:t>
            </a:r>
            <a:r>
              <a:rPr kumimoji="0" sz="900" b="1" i="0" u="none" strike="noStrike" kern="0" cap="none" spc="-35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900" b="1" i="0" u="none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be</a:t>
            </a:r>
            <a:r>
              <a:rPr kumimoji="0" sz="900" b="1" i="0" u="none" strike="noStrike" kern="0" cap="none" spc="45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900" b="1" i="0" u="none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completed</a:t>
            </a:r>
            <a:r>
              <a:rPr kumimoji="0" sz="900" b="1" i="0" u="none" strike="noStrike" kern="0" cap="none" spc="45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900" b="1" i="0" u="none" strike="noStrike" kern="0" cap="none" spc="-25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on </a:t>
            </a:r>
            <a:r>
              <a:rPr kumimoji="0" sz="900" b="1" i="0" u="none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the</a:t>
            </a:r>
            <a:r>
              <a:rPr kumimoji="0" sz="900" b="1" i="0" u="none" strike="noStrike" kern="0" cap="none" spc="5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900" b="1" i="0" u="none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anniversary</a:t>
            </a:r>
            <a:r>
              <a:rPr kumimoji="0" sz="900" b="1" i="0" u="none" strike="noStrike" kern="0" cap="none" spc="-2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900" b="1" i="0" u="none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date</a:t>
            </a:r>
            <a:r>
              <a:rPr kumimoji="0" sz="900" b="1" i="0" u="none" strike="noStrike" kern="0" cap="none" spc="5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900" b="1" i="0" u="none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of </a:t>
            </a:r>
            <a:r>
              <a:rPr kumimoji="0" sz="900" b="1" i="0" u="none" strike="noStrike" kern="0" cap="none" spc="-2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when </a:t>
            </a:r>
            <a:r>
              <a:rPr kumimoji="0" sz="900" b="1" i="0" u="none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you</a:t>
            </a:r>
            <a:r>
              <a:rPr kumimoji="0" sz="900" b="1" i="0" u="none" strike="noStrike" kern="0" cap="none" spc="45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900" b="1" i="0" u="none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first</a:t>
            </a:r>
            <a:r>
              <a:rPr kumimoji="0" sz="900" b="1" i="0" u="none" strike="noStrike" kern="0" cap="none" spc="45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900" b="1" i="0" u="none" strike="noStrike" kern="0" cap="none" spc="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received</a:t>
            </a:r>
            <a:r>
              <a:rPr kumimoji="0" sz="900" b="1" i="0" u="none" strike="noStrike" kern="0" cap="none" spc="25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sz="900" b="1" i="0" u="none" strike="noStrike" kern="0" cap="none" spc="-1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 Semibold"/>
                <a:cs typeface="Segoe UI Semibold"/>
              </a:rPr>
              <a:t>benefits.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9811511" y="2158555"/>
            <a:ext cx="1792605" cy="3695065"/>
            <a:chOff x="9811511" y="2158555"/>
            <a:chExt cx="1792605" cy="3695065"/>
          </a:xfrm>
        </p:grpSpPr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57231" y="2212847"/>
              <a:ext cx="342900" cy="3429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28605" y="2284729"/>
              <a:ext cx="204724" cy="20485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857231" y="2761487"/>
              <a:ext cx="342900" cy="35204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28605" y="2833623"/>
              <a:ext cx="204724" cy="21386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57231" y="3410711"/>
              <a:ext cx="342900" cy="3520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28605" y="3482975"/>
              <a:ext cx="204724" cy="21386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857231" y="4206239"/>
              <a:ext cx="342900" cy="35204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928605" y="4278757"/>
              <a:ext cx="204724" cy="21386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857231" y="4828032"/>
              <a:ext cx="342900" cy="3429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928605" y="4900675"/>
              <a:ext cx="204724" cy="20472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857231" y="5376672"/>
              <a:ext cx="342900" cy="34290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928605" y="5449442"/>
              <a:ext cx="204724" cy="20471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811511" y="2158555"/>
              <a:ext cx="1792605" cy="3695065"/>
            </a:xfrm>
            <a:custGeom>
              <a:avLst/>
              <a:gdLst/>
              <a:ahLst/>
              <a:cxnLst/>
              <a:rect l="l" t="t" r="r" b="b"/>
              <a:pathLst>
                <a:path w="1792604" h="3695065">
                  <a:moveTo>
                    <a:pt x="1792224" y="0"/>
                  </a:moveTo>
                  <a:lnTo>
                    <a:pt x="0" y="0"/>
                  </a:lnTo>
                  <a:lnTo>
                    <a:pt x="0" y="3695065"/>
                  </a:lnTo>
                  <a:lnTo>
                    <a:pt x="1792224" y="3695065"/>
                  </a:lnTo>
                  <a:lnTo>
                    <a:pt x="1792224" y="0"/>
                  </a:lnTo>
                  <a:close/>
                </a:path>
              </a:pathLst>
            </a:custGeom>
            <a:solidFill>
              <a:srgbClr val="F1F1F1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0204068" y="2277999"/>
            <a:ext cx="876300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Not</a:t>
            </a:r>
            <a:r>
              <a:rPr kumimoji="0" sz="900" b="0" i="0" u="none" strike="noStrike" kern="0" cap="none" spc="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available</a:t>
            </a:r>
            <a:r>
              <a:rPr kumimoji="0" sz="900" b="0" i="0" u="none" strike="noStrike" kern="0" cap="none" spc="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9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for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BYOL</a:t>
            </a:r>
            <a:r>
              <a:rPr kumimoji="0" sz="9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offers.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204068" y="2800476"/>
            <a:ext cx="1290955" cy="4432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0" marR="508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Requires</a:t>
            </a:r>
            <a:r>
              <a:rPr kumimoji="0" sz="900" b="0" i="0" u="none" strike="noStrike" kern="0" cap="none" spc="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a</a:t>
            </a:r>
            <a:r>
              <a:rPr kumimoji="0" sz="900" b="0" i="0" u="none" strike="noStrike" kern="0" cap="none" spc="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9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completed </a:t>
            </a:r>
            <a:r>
              <a:rPr kumimoji="0" sz="9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Commercial</a:t>
            </a:r>
            <a:r>
              <a:rPr kumimoji="0" sz="900" b="0" i="0" u="none" strike="noStrike" kern="0" cap="none" spc="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9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marketplace </a:t>
            </a: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listing</a:t>
            </a:r>
            <a:r>
              <a:rPr kumimoji="0" sz="900" b="0" i="0" u="none" strike="noStrike" kern="0" cap="none" spc="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9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optimization.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204068" y="3461451"/>
            <a:ext cx="1295400" cy="5810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0" marR="508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Sponsorship</a:t>
            </a:r>
            <a:r>
              <a:rPr kumimoji="0" sz="9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9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is</a:t>
            </a:r>
            <a:r>
              <a:rPr kumimoji="0" sz="900" b="0" i="0" u="none" strike="noStrike" kern="0" cap="none" spc="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9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available </a:t>
            </a: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as</a:t>
            </a:r>
            <a:r>
              <a:rPr kumimoji="0" sz="900" b="0" i="0" u="none" strike="noStrike" kern="0" cap="none" spc="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per</a:t>
            </a:r>
            <a:r>
              <a:rPr kumimoji="0" sz="900" b="0" i="0" u="none" strike="noStrike" kern="0" cap="none" spc="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offer</a:t>
            </a:r>
            <a:r>
              <a:rPr kumimoji="0" sz="9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9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availability</a:t>
            </a:r>
            <a:r>
              <a:rPr kumimoji="0" sz="9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9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in </a:t>
            </a: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the</a:t>
            </a:r>
            <a:r>
              <a:rPr kumimoji="0" sz="9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9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respective country/region.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204068" y="4261296"/>
            <a:ext cx="1179195" cy="4438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0" marR="508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Private</a:t>
            </a:r>
            <a:r>
              <a:rPr kumimoji="0" sz="900" b="0" i="0" u="none" strike="noStrike" kern="0" cap="none" spc="9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offers</a:t>
            </a:r>
            <a:r>
              <a:rPr kumimoji="0" sz="9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require</a:t>
            </a:r>
            <a:r>
              <a:rPr kumimoji="0" sz="9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9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a</a:t>
            </a: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public</a:t>
            </a:r>
            <a:r>
              <a:rPr kumimoji="0" sz="9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listing</a:t>
            </a:r>
            <a:r>
              <a:rPr kumimoji="0" sz="900" b="0" i="0" u="none" strike="noStrike" kern="0" cap="none" spc="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9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with</a:t>
            </a:r>
            <a:r>
              <a:rPr kumimoji="0" sz="9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9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the </a:t>
            </a: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same</a:t>
            </a:r>
            <a:r>
              <a:rPr kumimoji="0" sz="900" b="0" i="0" u="none" strike="noStrike" kern="0" cap="none" spc="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9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solution.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204068" y="4922585"/>
            <a:ext cx="876300" cy="3060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0" marR="508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Not</a:t>
            </a:r>
            <a:r>
              <a:rPr kumimoji="0" sz="9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900" b="0" i="0" u="none" strike="noStrike" kern="0" cap="none" spc="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available</a:t>
            </a:r>
            <a:r>
              <a:rPr kumimoji="0" sz="9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9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for </a:t>
            </a: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Private</a:t>
            </a:r>
            <a:r>
              <a:rPr kumimoji="0" sz="900" b="0" i="0" u="none" strike="noStrike" kern="0" cap="none" spc="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9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offers.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204068" y="5445633"/>
            <a:ext cx="1282065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TTM</a:t>
            </a:r>
            <a:r>
              <a:rPr kumimoji="0" sz="900" b="0" i="0" u="none" strike="noStrike" kern="0" cap="none" spc="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(trailing</a:t>
            </a:r>
            <a:r>
              <a:rPr kumimoji="0" sz="900" b="0" i="0" u="none" strike="noStrike" kern="0" cap="none" spc="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12</a:t>
            </a:r>
            <a:r>
              <a:rPr kumimoji="0" sz="900" b="0" i="0" u="none" strike="noStrike" kern="0" cap="none" spc="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9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months)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cs typeface="Segoe U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cumulative</a:t>
            </a:r>
            <a:r>
              <a:rPr kumimoji="0" sz="900" b="0" i="0" u="none" strike="noStrike" kern="0" cap="none" spc="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on</a:t>
            </a:r>
            <a:r>
              <a:rPr kumimoji="0" sz="9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9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MBS.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9893807" y="2690367"/>
            <a:ext cx="1643380" cy="2640965"/>
            <a:chOff x="9893807" y="2690367"/>
            <a:chExt cx="1643380" cy="2640965"/>
          </a:xfrm>
        </p:grpSpPr>
        <p:sp>
          <p:nvSpPr>
            <p:cNvPr id="51" name="object 51"/>
            <p:cNvSpPr/>
            <p:nvPr/>
          </p:nvSpPr>
          <p:spPr>
            <a:xfrm>
              <a:off x="10209275" y="2693542"/>
              <a:ext cx="1325245" cy="2634615"/>
            </a:xfrm>
            <a:custGeom>
              <a:avLst/>
              <a:gdLst/>
              <a:ahLst/>
              <a:cxnLst/>
              <a:rect l="l" t="t" r="r" b="b"/>
              <a:pathLst>
                <a:path w="1325245" h="2634615">
                  <a:moveTo>
                    <a:pt x="0" y="0"/>
                  </a:moveTo>
                  <a:lnTo>
                    <a:pt x="1324737" y="0"/>
                  </a:lnTo>
                </a:path>
                <a:path w="1325245" h="2634615">
                  <a:moveTo>
                    <a:pt x="0" y="658622"/>
                  </a:moveTo>
                  <a:lnTo>
                    <a:pt x="1324737" y="658622"/>
                  </a:lnTo>
                </a:path>
                <a:path w="1325245" h="2634615">
                  <a:moveTo>
                    <a:pt x="0" y="1454277"/>
                  </a:moveTo>
                  <a:lnTo>
                    <a:pt x="1324737" y="1454277"/>
                  </a:lnTo>
                </a:path>
                <a:path w="1325245" h="2634615">
                  <a:moveTo>
                    <a:pt x="0" y="2112772"/>
                  </a:moveTo>
                  <a:lnTo>
                    <a:pt x="1324737" y="2112772"/>
                  </a:lnTo>
                </a:path>
                <a:path w="1325245" h="2634615">
                  <a:moveTo>
                    <a:pt x="0" y="2634107"/>
                  </a:moveTo>
                  <a:lnTo>
                    <a:pt x="1324737" y="2634234"/>
                  </a:lnTo>
                </a:path>
              </a:pathLst>
            </a:custGeom>
            <a:ln w="6350">
              <a:solidFill>
                <a:srgbClr val="D9D9D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2" name="object 5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893807" y="4279391"/>
              <a:ext cx="260603" cy="288036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9987153" y="2280285"/>
            <a:ext cx="123189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50" normalizeH="0" baseline="0" noProof="0">
                <a:ln>
                  <a:noFill/>
                </a:ln>
                <a:solidFill>
                  <a:srgbClr val="8560C5"/>
                </a:solidFill>
                <a:effectLst/>
                <a:uLnTx/>
                <a:uFillTx/>
                <a:latin typeface="Segoe UI"/>
                <a:cs typeface="Segoe UI"/>
              </a:rPr>
              <a:t>+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059923" y="5911718"/>
            <a:ext cx="1303020" cy="32131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96875" marR="5080" lvl="0" indent="-384810" defTabSz="91440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Read the</a:t>
            </a:r>
            <a:r>
              <a:rPr kumimoji="0" sz="900" b="0" i="1" u="none" strike="noStrike" kern="0" cap="none" spc="-9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900" b="0" i="1" u="sng" strike="noStrike" kern="0" cap="none" spc="-185" normalizeH="0" baseline="0" noProof="0">
                <a:ln>
                  <a:noFill/>
                </a:ln>
                <a:solidFill>
                  <a:srgbClr val="0078D3"/>
                </a:solidFill>
                <a:effectLst/>
                <a:uLnTx/>
                <a:uFill>
                  <a:solidFill>
                    <a:srgbClr val="0078D3"/>
                  </a:solidFill>
                </a:uFill>
                <a:latin typeface="Segoe UI"/>
                <a:cs typeface="Segoe UI"/>
              </a:rPr>
              <a:t> </a:t>
            </a:r>
            <a:r>
              <a:rPr kumimoji="0" sz="900" b="0" i="1" u="sng" strike="noStrike" kern="0" cap="none" spc="0" normalizeH="0" baseline="0" noProof="0">
                <a:ln>
                  <a:noFill/>
                </a:ln>
                <a:solidFill>
                  <a:srgbClr val="0078D3"/>
                </a:solidFill>
                <a:effectLst/>
                <a:uLnTx/>
                <a:uFill>
                  <a:solidFill>
                    <a:srgbClr val="0078D3"/>
                  </a:solidFill>
                </a:uFill>
                <a:latin typeface="Segoe UI"/>
                <a:cs typeface="Segoe UI"/>
              </a:rPr>
              <a:t>benefit</a:t>
            </a:r>
            <a:r>
              <a:rPr kumimoji="0" sz="900" b="0" i="1" u="sng" strike="noStrike" kern="0" cap="none" spc="-5" normalizeH="0" baseline="0" noProof="0">
                <a:ln>
                  <a:noFill/>
                </a:ln>
                <a:solidFill>
                  <a:srgbClr val="0078D3"/>
                </a:solidFill>
                <a:effectLst/>
                <a:uLnTx/>
                <a:uFill>
                  <a:solidFill>
                    <a:srgbClr val="0078D3"/>
                  </a:solidFill>
                </a:uFill>
                <a:latin typeface="Segoe UI"/>
                <a:cs typeface="Segoe UI"/>
              </a:rPr>
              <a:t> </a:t>
            </a:r>
            <a:r>
              <a:rPr kumimoji="0" sz="900" b="0" i="1" u="sng" strike="noStrike" kern="0" cap="none" spc="0" normalizeH="0" baseline="0" noProof="0">
                <a:ln>
                  <a:noFill/>
                </a:ln>
                <a:solidFill>
                  <a:srgbClr val="0078D3"/>
                </a:solidFill>
                <a:effectLst/>
                <a:uLnTx/>
                <a:uFill>
                  <a:solidFill>
                    <a:srgbClr val="0078D3"/>
                  </a:solidFill>
                </a:uFill>
                <a:latin typeface="Segoe UI"/>
                <a:cs typeface="Segoe UI"/>
              </a:rPr>
              <a:t>guide</a:t>
            </a:r>
            <a:r>
              <a:rPr kumimoji="0" sz="900" b="0" i="1" u="none" strike="noStrike" kern="0" cap="none" spc="-50" normalizeH="0" baseline="0" noProof="0">
                <a:ln>
                  <a:noFill/>
                </a:ln>
                <a:solidFill>
                  <a:srgbClr val="0078D3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900" b="0" i="1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for </a:t>
            </a:r>
            <a:r>
              <a:rPr kumimoji="0" sz="9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full</a:t>
            </a:r>
            <a:r>
              <a:rPr kumimoji="0" sz="900" b="0" i="1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kumimoji="0" sz="900" b="0" i="1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details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001377" y="2865755"/>
            <a:ext cx="9398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0" cap="none" spc="-50" normalizeH="0" baseline="0" noProof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Segoe UI"/>
                <a:cs typeface="Segoe UI"/>
              </a:rPr>
              <a:t>#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994392" y="3520313"/>
            <a:ext cx="10985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0" cap="none" spc="-50" normalizeH="0" baseline="0" noProof="0">
                <a:ln>
                  <a:noFill/>
                </a:ln>
                <a:solidFill>
                  <a:srgbClr val="008575"/>
                </a:solidFill>
                <a:effectLst/>
                <a:uLnTx/>
                <a:uFillTx/>
                <a:latin typeface="Segoe UI"/>
                <a:cs typeface="Segoe UI"/>
              </a:rPr>
              <a:t>^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987788" y="4967035"/>
            <a:ext cx="99695" cy="146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0" cap="none" spc="-50" normalizeH="0" baseline="0" noProof="0">
                <a:ln>
                  <a:noFill/>
                </a:ln>
                <a:solidFill>
                  <a:srgbClr val="FF8068"/>
                </a:solidFill>
                <a:effectLst/>
                <a:uLnTx/>
                <a:uFillTx/>
                <a:latin typeface="Segoe UI"/>
                <a:cs typeface="Segoe UI"/>
              </a:rPr>
              <a:t>▲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996551" y="5509958"/>
            <a:ext cx="83820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cs typeface="Segoe UI"/>
              </a:rPr>
              <a:t>*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5F4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249eab7-e5c7-47df-be71-2e89ec7085a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1D70048A0EFA47B7E8AC24B93664A5" ma:contentTypeVersion="15" ma:contentTypeDescription="Create a new document." ma:contentTypeScope="" ma:versionID="95494d174f56b0b7359717e4b1906e23">
  <xsd:schema xmlns:xsd="http://www.w3.org/2001/XMLSchema" xmlns:xs="http://www.w3.org/2001/XMLSchema" xmlns:p="http://schemas.microsoft.com/office/2006/metadata/properties" xmlns:ns3="d3d4777c-3c89-4316-a766-ba2685c73a2d" xmlns:ns4="1249eab7-e5c7-47df-be71-2e89ec7085af" targetNamespace="http://schemas.microsoft.com/office/2006/metadata/properties" ma:root="true" ma:fieldsID="de06020bd2618a18c63f41b59e207701" ns3:_="" ns4:_="">
    <xsd:import namespace="d3d4777c-3c89-4316-a766-ba2685c73a2d"/>
    <xsd:import namespace="1249eab7-e5c7-47df-be71-2e89ec7085a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d4777c-3c89-4316-a766-ba2685c73a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49eab7-e5c7-47df-be71-2e89ec7085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65EDB8-E2F4-44D2-82F7-2F9C5F1FEF03}">
  <ds:schemaRefs>
    <ds:schemaRef ds:uri="http://purl.org/dc/dcmitype/"/>
    <ds:schemaRef ds:uri="http://schemas.microsoft.com/office/2006/documentManagement/types"/>
    <ds:schemaRef ds:uri="http://www.w3.org/XML/1998/namespace"/>
    <ds:schemaRef ds:uri="1249eab7-e5c7-47df-be71-2e89ec7085af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3d4777c-3c89-4316-a766-ba2685c73a2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3AF109A-D81A-4069-A07D-E21BEEBAD5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310828-AD19-46D0-AB94-3A7F3F87D9DF}">
  <ds:schemaRefs>
    <ds:schemaRef ds:uri="1249eab7-e5c7-47df-be71-2e89ec7085af"/>
    <ds:schemaRef ds:uri="d3d4777c-3c89-4316-a766-ba2685c73a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2097</Words>
  <Application>Microsoft Office PowerPoint</Application>
  <PresentationFormat>Widescreen</PresentationFormat>
  <Paragraphs>431</Paragraphs>
  <Slides>29</Slides>
  <Notes>19</Notes>
  <HiddenSlides>3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Aptos</vt:lpstr>
      <vt:lpstr>Arial</vt:lpstr>
      <vt:lpstr>Arial,Sans-Serif</vt:lpstr>
      <vt:lpstr>Calibri</vt:lpstr>
      <vt:lpstr>Calibri Light</vt:lpstr>
      <vt:lpstr>Open Sans</vt:lpstr>
      <vt:lpstr>Open Sans ExtraBold</vt:lpstr>
      <vt:lpstr>Open Sans Light</vt:lpstr>
      <vt:lpstr>Open Sans SemiBold</vt:lpstr>
      <vt:lpstr>Segoe UI</vt:lpstr>
      <vt:lpstr>Segoe UI Light</vt:lpstr>
      <vt:lpstr>Segoe UI Semibold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Strategy Isn't Just for Marketing Campaigns</vt:lpstr>
      <vt:lpstr>Agenda</vt:lpstr>
      <vt:lpstr>Introduction: Setting the Stage</vt:lpstr>
      <vt:lpstr>Knowing the neighborhood</vt:lpstr>
      <vt:lpstr>Day-to-Day Marketing Activities</vt:lpstr>
      <vt:lpstr>Understanding the Microsoft Dynamics Channel</vt:lpstr>
      <vt:lpstr>Microsoft ISV Partnership Growth Progression (FY25)</vt:lpstr>
      <vt:lpstr>Microsoft Marketing and Sales Benefits Benefits for partners with transactable, qualifying Business Applications, or Teams App offers</vt:lpstr>
      <vt:lpstr>Leveraging the Microsoft Dynamics Partnership</vt:lpstr>
      <vt:lpstr>How are you strengthening your Microsoft partnership?</vt:lpstr>
      <vt:lpstr>Building the Foundation: Becoming a Trusted Partner </vt:lpstr>
      <vt:lpstr>Building the Foundation: Becoming a Trusted Partner </vt:lpstr>
      <vt:lpstr>How are you building trust with your partners?</vt:lpstr>
      <vt:lpstr>Being a Good Neighbor: Day-to-Day Engagement</vt:lpstr>
      <vt:lpstr>Creating a Strong Internal Partner Marketing Team</vt:lpstr>
      <vt:lpstr>Partner Marketing Campaign Approach</vt:lpstr>
      <vt:lpstr>Examples of Partner Marketing Campaigns</vt:lpstr>
      <vt:lpstr>How do you stay engaged with your partners?</vt:lpstr>
      <vt:lpstr>Staying Top of Mind: Long-Term Relationship Building</vt:lpstr>
      <vt:lpstr>Staying Top of Mind: Long-Term Relationship Building</vt:lpstr>
      <vt:lpstr>Staying Top of Mind: Consider Incentives for Partners</vt:lpstr>
      <vt:lpstr>Knowledge Sharing and Collaboration</vt:lpstr>
      <vt:lpstr>Conclusion: Becoming the Preferred Choice</vt:lpstr>
      <vt:lpstr>Conclusion: Becoming the Preferred Choice</vt:lpstr>
      <vt:lpstr>What long-term strategies are you using to maintain strong partner relationships?</vt:lpstr>
      <vt:lpstr>Questions? Contact us!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 Bishop</dc:creator>
  <cp:lastModifiedBy>Scott Rich</cp:lastModifiedBy>
  <cp:revision>3</cp:revision>
  <dcterms:created xsi:type="dcterms:W3CDTF">2025-01-23T18:40:19Z</dcterms:created>
  <dcterms:modified xsi:type="dcterms:W3CDTF">2025-05-13T15:18:13Z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0x010100071D70048A0EFA47B7E8AC24B93664A5</vt:lpwstr>
  </property>
</Properties>
</file>