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81" r:id="rId9"/>
    <p:sldId id="282" r:id="rId10"/>
    <p:sldId id="283" r:id="rId11"/>
    <p:sldId id="284" r:id="rId12"/>
    <p:sldId id="285" r:id="rId13"/>
    <p:sldId id="277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3E5214-01FA-4732-BB12-383766744F87}">
          <p14:sldIdLst>
            <p14:sldId id="256"/>
            <p14:sldId id="257"/>
            <p14:sldId id="258"/>
            <p14:sldId id="259"/>
            <p14:sldId id="281"/>
            <p14:sldId id="282"/>
            <p14:sldId id="283"/>
            <p14:sldId id="284"/>
            <p14:sldId id="285"/>
          </p14:sldIdLst>
        </p14:section>
        <p14:section name="Demo Link" id="{06315194-9CEB-4446-BED3-24782FD60513}">
          <p14:sldIdLst>
            <p14:sldId id="277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1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Johnson" userId="cc3abd9f-2e2d-46d9-b9ad-06b8bc0127e6" providerId="ADAL" clId="{E0E03A8D-1689-4A85-B18F-5F77E93918F4}"/>
    <pc:docChg chg="modSld">
      <pc:chgData name="Carrie Johnson" userId="cc3abd9f-2e2d-46d9-b9ad-06b8bc0127e6" providerId="ADAL" clId="{E0E03A8D-1689-4A85-B18F-5F77E93918F4}" dt="2025-03-30T21:31:58.484" v="2" actId="207"/>
      <pc:docMkLst>
        <pc:docMk/>
      </pc:docMkLst>
      <pc:sldChg chg="modSp mod">
        <pc:chgData name="Carrie Johnson" userId="cc3abd9f-2e2d-46d9-b9ad-06b8bc0127e6" providerId="ADAL" clId="{E0E03A8D-1689-4A85-B18F-5F77E93918F4}" dt="2025-03-30T21:31:58.484" v="2" actId="207"/>
        <pc:sldMkLst>
          <pc:docMk/>
          <pc:sldMk cId="1538760007" sldId="279"/>
        </pc:sldMkLst>
        <pc:spChg chg="mod">
          <ac:chgData name="Carrie Johnson" userId="cc3abd9f-2e2d-46d9-b9ad-06b8bc0127e6" providerId="ADAL" clId="{E0E03A8D-1689-4A85-B18F-5F77E93918F4}" dt="2025-03-30T21:31:58.484" v="2" actId="207"/>
          <ac:spMkLst>
            <pc:docMk/>
            <pc:sldMk cId="1538760007" sldId="279"/>
            <ac:spMk id="4" creationId="{C5A8B41D-28A3-512F-843B-7E776C0807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15DB7-75A8-4B63-8F72-BE4BA1D27752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309D777-8E70-43B6-A5C0-1A5E567140E0}">
      <dgm:prSet/>
      <dgm:spPr/>
      <dgm:t>
        <a:bodyPr/>
        <a:lstStyle/>
        <a:p>
          <a:r>
            <a:rPr lang="en-US"/>
            <a:t>Budget by G/L Account or Account Types</a:t>
          </a:r>
        </a:p>
      </dgm:t>
    </dgm:pt>
    <dgm:pt modelId="{12F3F36E-6B41-47E0-8DB0-B4A773BC4901}" type="parTrans" cxnId="{2570A3AB-2C53-4196-A8FD-964C85F34D63}">
      <dgm:prSet/>
      <dgm:spPr/>
      <dgm:t>
        <a:bodyPr/>
        <a:lstStyle/>
        <a:p>
          <a:endParaRPr lang="en-US"/>
        </a:p>
      </dgm:t>
    </dgm:pt>
    <dgm:pt modelId="{2A1FA220-8941-40E5-83A9-1B05F10EFA0F}" type="sibTrans" cxnId="{2570A3AB-2C53-4196-A8FD-964C85F34D63}">
      <dgm:prSet/>
      <dgm:spPr/>
      <dgm:t>
        <a:bodyPr/>
        <a:lstStyle/>
        <a:p>
          <a:endParaRPr lang="en-US"/>
        </a:p>
      </dgm:t>
    </dgm:pt>
    <dgm:pt modelId="{E6761178-4140-42D1-891E-26176AA60AE2}">
      <dgm:prSet/>
      <dgm:spPr/>
      <dgm:t>
        <a:bodyPr/>
        <a:lstStyle/>
        <a:p>
          <a:r>
            <a:rPr lang="en-US"/>
            <a:t>Budget by Dimension(s)</a:t>
          </a:r>
        </a:p>
      </dgm:t>
    </dgm:pt>
    <dgm:pt modelId="{44D23C28-29A3-46EE-B5FF-908B0F0768D1}" type="parTrans" cxnId="{252EEBB9-894D-4F5D-B1C6-D6070375F315}">
      <dgm:prSet/>
      <dgm:spPr/>
      <dgm:t>
        <a:bodyPr/>
        <a:lstStyle/>
        <a:p>
          <a:endParaRPr lang="en-US"/>
        </a:p>
      </dgm:t>
    </dgm:pt>
    <dgm:pt modelId="{DBF9637C-307D-4BD5-A405-BBE680E7BBFB}" type="sibTrans" cxnId="{252EEBB9-894D-4F5D-B1C6-D6070375F315}">
      <dgm:prSet/>
      <dgm:spPr/>
      <dgm:t>
        <a:bodyPr/>
        <a:lstStyle/>
        <a:p>
          <a:endParaRPr lang="en-US"/>
        </a:p>
      </dgm:t>
    </dgm:pt>
    <dgm:pt modelId="{62D827A8-1D90-47D6-A80A-5B9063BA8863}">
      <dgm:prSet/>
      <dgm:spPr/>
      <dgm:t>
        <a:bodyPr/>
        <a:lstStyle/>
        <a:p>
          <a:r>
            <a:rPr lang="en-US"/>
            <a:t>Budget by Period</a:t>
          </a:r>
        </a:p>
      </dgm:t>
    </dgm:pt>
    <dgm:pt modelId="{E911A0EF-B7D1-43A9-9F80-0EB7E3F99A61}" type="parTrans" cxnId="{E06ACF2D-8907-426D-9AC4-817CE23EC02D}">
      <dgm:prSet/>
      <dgm:spPr/>
      <dgm:t>
        <a:bodyPr/>
        <a:lstStyle/>
        <a:p>
          <a:endParaRPr lang="en-US"/>
        </a:p>
      </dgm:t>
    </dgm:pt>
    <dgm:pt modelId="{37525C5B-889D-4B1B-BCEB-0AC7E2C54AF6}" type="sibTrans" cxnId="{E06ACF2D-8907-426D-9AC4-817CE23EC02D}">
      <dgm:prSet/>
      <dgm:spPr/>
      <dgm:t>
        <a:bodyPr/>
        <a:lstStyle/>
        <a:p>
          <a:endParaRPr lang="en-US"/>
        </a:p>
      </dgm:t>
    </dgm:pt>
    <dgm:pt modelId="{997ECA33-46A9-40FB-A928-1FBB7B746124}">
      <dgm:prSet/>
      <dgm:spPr/>
      <dgm:t>
        <a:bodyPr/>
        <a:lstStyle/>
        <a:p>
          <a:r>
            <a:rPr lang="en-US"/>
            <a:t>Version Controls</a:t>
          </a:r>
        </a:p>
      </dgm:t>
    </dgm:pt>
    <dgm:pt modelId="{DC1AC9FE-2F52-41E9-9B28-582A678FC81F}" type="parTrans" cxnId="{B310B84C-BCEE-41D1-976E-38956141F8D2}">
      <dgm:prSet/>
      <dgm:spPr/>
      <dgm:t>
        <a:bodyPr/>
        <a:lstStyle/>
        <a:p>
          <a:endParaRPr lang="en-US"/>
        </a:p>
      </dgm:t>
    </dgm:pt>
    <dgm:pt modelId="{FB47D883-C2A5-48EE-BEC8-214748C90C84}" type="sibTrans" cxnId="{B310B84C-BCEE-41D1-976E-38956141F8D2}">
      <dgm:prSet/>
      <dgm:spPr/>
      <dgm:t>
        <a:bodyPr/>
        <a:lstStyle/>
        <a:p>
          <a:endParaRPr lang="en-US"/>
        </a:p>
      </dgm:t>
    </dgm:pt>
    <dgm:pt modelId="{7CD3148A-D68A-4B67-99E5-966ABD3D26A9}" type="pres">
      <dgm:prSet presAssocID="{B6615DB7-75A8-4B63-8F72-BE4BA1D277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9B515B-406F-42D0-9DD3-AC195E7CB693}" type="pres">
      <dgm:prSet presAssocID="{C309D777-8E70-43B6-A5C0-1A5E567140E0}" presName="hierRoot1" presStyleCnt="0"/>
      <dgm:spPr/>
    </dgm:pt>
    <dgm:pt modelId="{4BF9B79C-5FAC-4AE9-B563-083BA0780D39}" type="pres">
      <dgm:prSet presAssocID="{C309D777-8E70-43B6-A5C0-1A5E567140E0}" presName="composite" presStyleCnt="0"/>
      <dgm:spPr/>
    </dgm:pt>
    <dgm:pt modelId="{06ACBFA0-3765-4E16-BEC2-761C0E6F9E64}" type="pres">
      <dgm:prSet presAssocID="{C309D777-8E70-43B6-A5C0-1A5E567140E0}" presName="background" presStyleLbl="node0" presStyleIdx="0" presStyleCnt="4"/>
      <dgm:spPr>
        <a:solidFill>
          <a:schemeClr val="tx2">
            <a:lumMod val="75000"/>
            <a:lumOff val="25000"/>
          </a:schemeClr>
        </a:solidFill>
      </dgm:spPr>
    </dgm:pt>
    <dgm:pt modelId="{D90AC808-20AF-419C-A57A-4EA59977C22C}" type="pres">
      <dgm:prSet presAssocID="{C309D777-8E70-43B6-A5C0-1A5E567140E0}" presName="text" presStyleLbl="fgAcc0" presStyleIdx="0" presStyleCnt="4">
        <dgm:presLayoutVars>
          <dgm:chPref val="3"/>
        </dgm:presLayoutVars>
      </dgm:prSet>
      <dgm:spPr/>
    </dgm:pt>
    <dgm:pt modelId="{9796E71C-B836-4F80-AEEC-D11868DD73F9}" type="pres">
      <dgm:prSet presAssocID="{C309D777-8E70-43B6-A5C0-1A5E567140E0}" presName="hierChild2" presStyleCnt="0"/>
      <dgm:spPr/>
    </dgm:pt>
    <dgm:pt modelId="{094D9096-721F-4D0E-A730-FADA5414E9CF}" type="pres">
      <dgm:prSet presAssocID="{E6761178-4140-42D1-891E-26176AA60AE2}" presName="hierRoot1" presStyleCnt="0"/>
      <dgm:spPr/>
    </dgm:pt>
    <dgm:pt modelId="{9C70933E-F9D9-4800-A36C-FDCAF0BE8F4A}" type="pres">
      <dgm:prSet presAssocID="{E6761178-4140-42D1-891E-26176AA60AE2}" presName="composite" presStyleCnt="0"/>
      <dgm:spPr/>
    </dgm:pt>
    <dgm:pt modelId="{FF3D3173-7260-464D-BADC-2D5479476482}" type="pres">
      <dgm:prSet presAssocID="{E6761178-4140-42D1-891E-26176AA60AE2}" presName="background" presStyleLbl="node0" presStyleIdx="1" presStyleCnt="4"/>
      <dgm:spPr>
        <a:solidFill>
          <a:schemeClr val="tx2">
            <a:lumMod val="75000"/>
            <a:lumOff val="25000"/>
          </a:schemeClr>
        </a:solidFill>
      </dgm:spPr>
    </dgm:pt>
    <dgm:pt modelId="{94B7DDBD-0D1A-4F4D-BC17-8084B157346E}" type="pres">
      <dgm:prSet presAssocID="{E6761178-4140-42D1-891E-26176AA60AE2}" presName="text" presStyleLbl="fgAcc0" presStyleIdx="1" presStyleCnt="4">
        <dgm:presLayoutVars>
          <dgm:chPref val="3"/>
        </dgm:presLayoutVars>
      </dgm:prSet>
      <dgm:spPr/>
    </dgm:pt>
    <dgm:pt modelId="{194048DC-8D6A-404B-B37D-1587A1C7ADB2}" type="pres">
      <dgm:prSet presAssocID="{E6761178-4140-42D1-891E-26176AA60AE2}" presName="hierChild2" presStyleCnt="0"/>
      <dgm:spPr/>
    </dgm:pt>
    <dgm:pt modelId="{8C016521-CEB5-44F1-AFF1-0C26DE0396CA}" type="pres">
      <dgm:prSet presAssocID="{62D827A8-1D90-47D6-A80A-5B9063BA8863}" presName="hierRoot1" presStyleCnt="0"/>
      <dgm:spPr/>
    </dgm:pt>
    <dgm:pt modelId="{1D42E078-E5FA-4562-8C23-47E045BB58AF}" type="pres">
      <dgm:prSet presAssocID="{62D827A8-1D90-47D6-A80A-5B9063BA8863}" presName="composite" presStyleCnt="0"/>
      <dgm:spPr/>
    </dgm:pt>
    <dgm:pt modelId="{FF29EAF7-E454-4AA2-96D9-CFD32058BBDD}" type="pres">
      <dgm:prSet presAssocID="{62D827A8-1D90-47D6-A80A-5B9063BA8863}" presName="background" presStyleLbl="node0" presStyleIdx="2" presStyleCnt="4"/>
      <dgm:spPr>
        <a:solidFill>
          <a:schemeClr val="tx2">
            <a:lumMod val="75000"/>
            <a:lumOff val="25000"/>
          </a:schemeClr>
        </a:solidFill>
      </dgm:spPr>
    </dgm:pt>
    <dgm:pt modelId="{293AE5CC-3D73-4513-AAB1-F5CD1F8D3A4D}" type="pres">
      <dgm:prSet presAssocID="{62D827A8-1D90-47D6-A80A-5B9063BA8863}" presName="text" presStyleLbl="fgAcc0" presStyleIdx="2" presStyleCnt="4">
        <dgm:presLayoutVars>
          <dgm:chPref val="3"/>
        </dgm:presLayoutVars>
      </dgm:prSet>
      <dgm:spPr/>
    </dgm:pt>
    <dgm:pt modelId="{F74E6B35-7693-4824-A83D-209D1EFF9AD7}" type="pres">
      <dgm:prSet presAssocID="{62D827A8-1D90-47D6-A80A-5B9063BA8863}" presName="hierChild2" presStyleCnt="0"/>
      <dgm:spPr/>
    </dgm:pt>
    <dgm:pt modelId="{ACECD0CF-A3A2-4F6D-BF7D-BD8A87F6FD51}" type="pres">
      <dgm:prSet presAssocID="{997ECA33-46A9-40FB-A928-1FBB7B746124}" presName="hierRoot1" presStyleCnt="0"/>
      <dgm:spPr/>
    </dgm:pt>
    <dgm:pt modelId="{5352CC29-8740-4F98-A1D9-462F218203E2}" type="pres">
      <dgm:prSet presAssocID="{997ECA33-46A9-40FB-A928-1FBB7B746124}" presName="composite" presStyleCnt="0"/>
      <dgm:spPr/>
    </dgm:pt>
    <dgm:pt modelId="{F52445B9-4182-4910-B348-816F2727881A}" type="pres">
      <dgm:prSet presAssocID="{997ECA33-46A9-40FB-A928-1FBB7B746124}" presName="background" presStyleLbl="node0" presStyleIdx="3" presStyleCnt="4"/>
      <dgm:spPr>
        <a:solidFill>
          <a:schemeClr val="tx2">
            <a:lumMod val="75000"/>
            <a:lumOff val="25000"/>
          </a:schemeClr>
        </a:solidFill>
      </dgm:spPr>
    </dgm:pt>
    <dgm:pt modelId="{755943EB-D46E-45B0-BD58-D5B1A4F2E472}" type="pres">
      <dgm:prSet presAssocID="{997ECA33-46A9-40FB-A928-1FBB7B746124}" presName="text" presStyleLbl="fgAcc0" presStyleIdx="3" presStyleCnt="4">
        <dgm:presLayoutVars>
          <dgm:chPref val="3"/>
        </dgm:presLayoutVars>
      </dgm:prSet>
      <dgm:spPr/>
    </dgm:pt>
    <dgm:pt modelId="{7F2971EE-3E44-4211-89F4-10378D183353}" type="pres">
      <dgm:prSet presAssocID="{997ECA33-46A9-40FB-A928-1FBB7B746124}" presName="hierChild2" presStyleCnt="0"/>
      <dgm:spPr/>
    </dgm:pt>
  </dgm:ptLst>
  <dgm:cxnLst>
    <dgm:cxn modelId="{A9EDC619-0C45-4AD6-9FD9-6069BC849A97}" type="presOf" srcId="{E6761178-4140-42D1-891E-26176AA60AE2}" destId="{94B7DDBD-0D1A-4F4D-BC17-8084B157346E}" srcOrd="0" destOrd="0" presId="urn:microsoft.com/office/officeart/2005/8/layout/hierarchy1"/>
    <dgm:cxn modelId="{E06ACF2D-8907-426D-9AC4-817CE23EC02D}" srcId="{B6615DB7-75A8-4B63-8F72-BE4BA1D27752}" destId="{62D827A8-1D90-47D6-A80A-5B9063BA8863}" srcOrd="2" destOrd="0" parTransId="{E911A0EF-B7D1-43A9-9F80-0EB7E3F99A61}" sibTransId="{37525C5B-889D-4B1B-BCEB-0AC7E2C54AF6}"/>
    <dgm:cxn modelId="{B310B84C-BCEE-41D1-976E-38956141F8D2}" srcId="{B6615DB7-75A8-4B63-8F72-BE4BA1D27752}" destId="{997ECA33-46A9-40FB-A928-1FBB7B746124}" srcOrd="3" destOrd="0" parTransId="{DC1AC9FE-2F52-41E9-9B28-582A678FC81F}" sibTransId="{FB47D883-C2A5-48EE-BEC8-214748C90C84}"/>
    <dgm:cxn modelId="{4C340F50-959F-4233-A0E8-FC4E4FB5B5AC}" type="presOf" srcId="{62D827A8-1D90-47D6-A80A-5B9063BA8863}" destId="{293AE5CC-3D73-4513-AAB1-F5CD1F8D3A4D}" srcOrd="0" destOrd="0" presId="urn:microsoft.com/office/officeart/2005/8/layout/hierarchy1"/>
    <dgm:cxn modelId="{A7BB6F9D-5750-4140-B2B4-15CDAE04E53F}" type="presOf" srcId="{B6615DB7-75A8-4B63-8F72-BE4BA1D27752}" destId="{7CD3148A-D68A-4B67-99E5-966ABD3D26A9}" srcOrd="0" destOrd="0" presId="urn:microsoft.com/office/officeart/2005/8/layout/hierarchy1"/>
    <dgm:cxn modelId="{2570A3AB-2C53-4196-A8FD-964C85F34D63}" srcId="{B6615DB7-75A8-4B63-8F72-BE4BA1D27752}" destId="{C309D777-8E70-43B6-A5C0-1A5E567140E0}" srcOrd="0" destOrd="0" parTransId="{12F3F36E-6B41-47E0-8DB0-B4A773BC4901}" sibTransId="{2A1FA220-8941-40E5-83A9-1B05F10EFA0F}"/>
    <dgm:cxn modelId="{252EEBB9-894D-4F5D-B1C6-D6070375F315}" srcId="{B6615DB7-75A8-4B63-8F72-BE4BA1D27752}" destId="{E6761178-4140-42D1-891E-26176AA60AE2}" srcOrd="1" destOrd="0" parTransId="{44D23C28-29A3-46EE-B5FF-908B0F0768D1}" sibTransId="{DBF9637C-307D-4BD5-A405-BBE680E7BBFB}"/>
    <dgm:cxn modelId="{CD9607E7-0886-4125-8B2D-EC023907A615}" type="presOf" srcId="{997ECA33-46A9-40FB-A928-1FBB7B746124}" destId="{755943EB-D46E-45B0-BD58-D5B1A4F2E472}" srcOrd="0" destOrd="0" presId="urn:microsoft.com/office/officeart/2005/8/layout/hierarchy1"/>
    <dgm:cxn modelId="{4D2C52EA-4F94-4ED6-BBB4-0A037E23BAFC}" type="presOf" srcId="{C309D777-8E70-43B6-A5C0-1A5E567140E0}" destId="{D90AC808-20AF-419C-A57A-4EA59977C22C}" srcOrd="0" destOrd="0" presId="urn:microsoft.com/office/officeart/2005/8/layout/hierarchy1"/>
    <dgm:cxn modelId="{AAA39F46-F8BB-404C-8C7E-F1520E614368}" type="presParOf" srcId="{7CD3148A-D68A-4B67-99E5-966ABD3D26A9}" destId="{939B515B-406F-42D0-9DD3-AC195E7CB693}" srcOrd="0" destOrd="0" presId="urn:microsoft.com/office/officeart/2005/8/layout/hierarchy1"/>
    <dgm:cxn modelId="{6E985E1A-C3BB-4FAB-AC4D-04C79380B62C}" type="presParOf" srcId="{939B515B-406F-42D0-9DD3-AC195E7CB693}" destId="{4BF9B79C-5FAC-4AE9-B563-083BA0780D39}" srcOrd="0" destOrd="0" presId="urn:microsoft.com/office/officeart/2005/8/layout/hierarchy1"/>
    <dgm:cxn modelId="{FD9B5A81-9AED-445C-B87C-59795D8EBE9E}" type="presParOf" srcId="{4BF9B79C-5FAC-4AE9-B563-083BA0780D39}" destId="{06ACBFA0-3765-4E16-BEC2-761C0E6F9E64}" srcOrd="0" destOrd="0" presId="urn:microsoft.com/office/officeart/2005/8/layout/hierarchy1"/>
    <dgm:cxn modelId="{7969AE13-6AB5-464E-BCE9-6EC801B45D0E}" type="presParOf" srcId="{4BF9B79C-5FAC-4AE9-B563-083BA0780D39}" destId="{D90AC808-20AF-419C-A57A-4EA59977C22C}" srcOrd="1" destOrd="0" presId="urn:microsoft.com/office/officeart/2005/8/layout/hierarchy1"/>
    <dgm:cxn modelId="{145896F1-3798-429E-856F-53BF1AA73E93}" type="presParOf" srcId="{939B515B-406F-42D0-9DD3-AC195E7CB693}" destId="{9796E71C-B836-4F80-AEEC-D11868DD73F9}" srcOrd="1" destOrd="0" presId="urn:microsoft.com/office/officeart/2005/8/layout/hierarchy1"/>
    <dgm:cxn modelId="{FEED79C3-A17D-4230-877F-A9823F73F735}" type="presParOf" srcId="{7CD3148A-D68A-4B67-99E5-966ABD3D26A9}" destId="{094D9096-721F-4D0E-A730-FADA5414E9CF}" srcOrd="1" destOrd="0" presId="urn:microsoft.com/office/officeart/2005/8/layout/hierarchy1"/>
    <dgm:cxn modelId="{D4CB1E19-26A4-4680-B925-B6EFFB9C54B4}" type="presParOf" srcId="{094D9096-721F-4D0E-A730-FADA5414E9CF}" destId="{9C70933E-F9D9-4800-A36C-FDCAF0BE8F4A}" srcOrd="0" destOrd="0" presId="urn:microsoft.com/office/officeart/2005/8/layout/hierarchy1"/>
    <dgm:cxn modelId="{418CC0E1-72D4-4576-A0BE-3220EF1534EC}" type="presParOf" srcId="{9C70933E-F9D9-4800-A36C-FDCAF0BE8F4A}" destId="{FF3D3173-7260-464D-BADC-2D5479476482}" srcOrd="0" destOrd="0" presId="urn:microsoft.com/office/officeart/2005/8/layout/hierarchy1"/>
    <dgm:cxn modelId="{478CCEC2-EED9-417B-A77A-CEA9FDA26D2D}" type="presParOf" srcId="{9C70933E-F9D9-4800-A36C-FDCAF0BE8F4A}" destId="{94B7DDBD-0D1A-4F4D-BC17-8084B157346E}" srcOrd="1" destOrd="0" presId="urn:microsoft.com/office/officeart/2005/8/layout/hierarchy1"/>
    <dgm:cxn modelId="{BD3987A8-97C5-4E14-B9E1-029096AD9B66}" type="presParOf" srcId="{094D9096-721F-4D0E-A730-FADA5414E9CF}" destId="{194048DC-8D6A-404B-B37D-1587A1C7ADB2}" srcOrd="1" destOrd="0" presId="urn:microsoft.com/office/officeart/2005/8/layout/hierarchy1"/>
    <dgm:cxn modelId="{302EF0AE-FE27-4868-9467-091AF0502B48}" type="presParOf" srcId="{7CD3148A-D68A-4B67-99E5-966ABD3D26A9}" destId="{8C016521-CEB5-44F1-AFF1-0C26DE0396CA}" srcOrd="2" destOrd="0" presId="urn:microsoft.com/office/officeart/2005/8/layout/hierarchy1"/>
    <dgm:cxn modelId="{0CFBE2B8-ACC5-4CFA-A0C1-991537A01900}" type="presParOf" srcId="{8C016521-CEB5-44F1-AFF1-0C26DE0396CA}" destId="{1D42E078-E5FA-4562-8C23-47E045BB58AF}" srcOrd="0" destOrd="0" presId="urn:microsoft.com/office/officeart/2005/8/layout/hierarchy1"/>
    <dgm:cxn modelId="{F5E7538E-FEAB-483D-B00E-29EBFABA9B45}" type="presParOf" srcId="{1D42E078-E5FA-4562-8C23-47E045BB58AF}" destId="{FF29EAF7-E454-4AA2-96D9-CFD32058BBDD}" srcOrd="0" destOrd="0" presId="urn:microsoft.com/office/officeart/2005/8/layout/hierarchy1"/>
    <dgm:cxn modelId="{03A180FA-6131-45E5-BFA0-EA9D2F46F4F1}" type="presParOf" srcId="{1D42E078-E5FA-4562-8C23-47E045BB58AF}" destId="{293AE5CC-3D73-4513-AAB1-F5CD1F8D3A4D}" srcOrd="1" destOrd="0" presId="urn:microsoft.com/office/officeart/2005/8/layout/hierarchy1"/>
    <dgm:cxn modelId="{39362AF1-B731-4ED0-A0D7-CF5F8BBB335B}" type="presParOf" srcId="{8C016521-CEB5-44F1-AFF1-0C26DE0396CA}" destId="{F74E6B35-7693-4824-A83D-209D1EFF9AD7}" srcOrd="1" destOrd="0" presId="urn:microsoft.com/office/officeart/2005/8/layout/hierarchy1"/>
    <dgm:cxn modelId="{F95F1152-E46B-4CC7-8965-3241D2642523}" type="presParOf" srcId="{7CD3148A-D68A-4B67-99E5-966ABD3D26A9}" destId="{ACECD0CF-A3A2-4F6D-BF7D-BD8A87F6FD51}" srcOrd="3" destOrd="0" presId="urn:microsoft.com/office/officeart/2005/8/layout/hierarchy1"/>
    <dgm:cxn modelId="{986E9BB2-C6D0-4136-B654-49ECAA2857F7}" type="presParOf" srcId="{ACECD0CF-A3A2-4F6D-BF7D-BD8A87F6FD51}" destId="{5352CC29-8740-4F98-A1D9-462F218203E2}" srcOrd="0" destOrd="0" presId="urn:microsoft.com/office/officeart/2005/8/layout/hierarchy1"/>
    <dgm:cxn modelId="{73241803-104E-4D39-8661-BC8A4714711D}" type="presParOf" srcId="{5352CC29-8740-4F98-A1D9-462F218203E2}" destId="{F52445B9-4182-4910-B348-816F2727881A}" srcOrd="0" destOrd="0" presId="urn:microsoft.com/office/officeart/2005/8/layout/hierarchy1"/>
    <dgm:cxn modelId="{1BD461FA-1A8D-4FE1-8D80-B43AA7B2818C}" type="presParOf" srcId="{5352CC29-8740-4F98-A1D9-462F218203E2}" destId="{755943EB-D46E-45B0-BD58-D5B1A4F2E472}" srcOrd="1" destOrd="0" presId="urn:microsoft.com/office/officeart/2005/8/layout/hierarchy1"/>
    <dgm:cxn modelId="{1395DAFB-A387-4852-A8FE-263D5173D547}" type="presParOf" srcId="{ACECD0CF-A3A2-4F6D-BF7D-BD8A87F6FD51}" destId="{7F2971EE-3E44-4211-89F4-10378D1833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BFA0-3765-4E16-BEC2-761C0E6F9E64}">
      <dsp:nvSpPr>
        <dsp:cNvPr id="0" name=""/>
        <dsp:cNvSpPr/>
      </dsp:nvSpPr>
      <dsp:spPr>
        <a:xfrm>
          <a:off x="3334" y="1319578"/>
          <a:ext cx="2380859" cy="15118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AC808-20AF-419C-A57A-4EA59977C22C}">
      <dsp:nvSpPr>
        <dsp:cNvPr id="0" name=""/>
        <dsp:cNvSpPr/>
      </dsp:nvSpPr>
      <dsp:spPr>
        <a:xfrm>
          <a:off x="267874" y="1570891"/>
          <a:ext cx="2380859" cy="1511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Budget by G/L Account or Account Types</a:t>
          </a:r>
        </a:p>
      </dsp:txBody>
      <dsp:txXfrm>
        <a:off x="312154" y="1615171"/>
        <a:ext cx="2292299" cy="1423286"/>
      </dsp:txXfrm>
    </dsp:sp>
    <dsp:sp modelId="{FF3D3173-7260-464D-BADC-2D5479476482}">
      <dsp:nvSpPr>
        <dsp:cNvPr id="0" name=""/>
        <dsp:cNvSpPr/>
      </dsp:nvSpPr>
      <dsp:spPr>
        <a:xfrm>
          <a:off x="2913274" y="1319578"/>
          <a:ext cx="2380859" cy="15118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7DDBD-0D1A-4F4D-BC17-8084B157346E}">
      <dsp:nvSpPr>
        <dsp:cNvPr id="0" name=""/>
        <dsp:cNvSpPr/>
      </dsp:nvSpPr>
      <dsp:spPr>
        <a:xfrm>
          <a:off x="3177814" y="1570891"/>
          <a:ext cx="2380859" cy="1511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Budget by Dimension(s)</a:t>
          </a:r>
        </a:p>
      </dsp:txBody>
      <dsp:txXfrm>
        <a:off x="3222094" y="1615171"/>
        <a:ext cx="2292299" cy="1423286"/>
      </dsp:txXfrm>
    </dsp:sp>
    <dsp:sp modelId="{FF29EAF7-E454-4AA2-96D9-CFD32058BBDD}">
      <dsp:nvSpPr>
        <dsp:cNvPr id="0" name=""/>
        <dsp:cNvSpPr/>
      </dsp:nvSpPr>
      <dsp:spPr>
        <a:xfrm>
          <a:off x="5823214" y="1319578"/>
          <a:ext cx="2380859" cy="15118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3AE5CC-3D73-4513-AAB1-F5CD1F8D3A4D}">
      <dsp:nvSpPr>
        <dsp:cNvPr id="0" name=""/>
        <dsp:cNvSpPr/>
      </dsp:nvSpPr>
      <dsp:spPr>
        <a:xfrm>
          <a:off x="6087754" y="1570891"/>
          <a:ext cx="2380859" cy="1511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Budget by Period</a:t>
          </a:r>
        </a:p>
      </dsp:txBody>
      <dsp:txXfrm>
        <a:off x="6132034" y="1615171"/>
        <a:ext cx="2292299" cy="1423286"/>
      </dsp:txXfrm>
    </dsp:sp>
    <dsp:sp modelId="{F52445B9-4182-4910-B348-816F2727881A}">
      <dsp:nvSpPr>
        <dsp:cNvPr id="0" name=""/>
        <dsp:cNvSpPr/>
      </dsp:nvSpPr>
      <dsp:spPr>
        <a:xfrm>
          <a:off x="8733154" y="1319578"/>
          <a:ext cx="2380859" cy="15118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943EB-D46E-45B0-BD58-D5B1A4F2E472}">
      <dsp:nvSpPr>
        <dsp:cNvPr id="0" name=""/>
        <dsp:cNvSpPr/>
      </dsp:nvSpPr>
      <dsp:spPr>
        <a:xfrm>
          <a:off x="8997694" y="1570891"/>
          <a:ext cx="2380859" cy="1511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Version Controls</a:t>
          </a:r>
        </a:p>
      </dsp:txBody>
      <dsp:txXfrm>
        <a:off x="9041974" y="1615171"/>
        <a:ext cx="2292299" cy="142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67FBB-3AF3-4A63-922C-B92527A2A18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1CD3-E111-466E-9DC8-4414B500B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1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1DB4-B6C2-CFF9-4942-3F56ED09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3F9B9-459B-528B-50CE-84748FF2D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8621F-C637-300A-EEBC-76BF6B29E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A71D9-7BBF-4D79-BAAB-8636A8008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D1A6-EEE2-C506-12BE-278B2672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982D4-5C2F-FB47-2072-8252BC8CD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E1846-D51C-3A43-EAFB-AFA0C9232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you have your budgets in BC, how do you view the details?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0BCCD-8ED1-9970-274A-0C76D6797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AEDB-9FEA-971A-8728-54D4C83A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0A36C-5B7E-BDA3-7D9A-0D7417453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D09AB-FEF2-7F4B-BD3F-1C565D689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you have your budgets in BC, how do you view the details?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1EFA6-C579-1F97-55E1-929C41460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each recording: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1CD3-E111-466E-9DC8-4414B500B1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8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carrie@strategicbusinesstransform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dynamicscon.com/event-information/media-k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EA57F8-589A-0B52-8224-73C141BCB267}"/>
              </a:ext>
            </a:extLst>
          </p:cNvPr>
          <p:cNvSpPr txBox="1"/>
          <p:nvPr/>
        </p:nvSpPr>
        <p:spPr>
          <a:xfrm>
            <a:off x="4017055" y="-101215"/>
            <a:ext cx="4799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23E9776D-7019-E00D-EA84-84FF19D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0D578-312E-E547-994D-DC46EFA0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78C75-5684-3DCD-FB17-E8AF4D0C8BE5}"/>
              </a:ext>
            </a:extLst>
          </p:cNvPr>
          <p:cNvSpPr txBox="1"/>
          <p:nvPr/>
        </p:nvSpPr>
        <p:spPr>
          <a:xfrm>
            <a:off x="4246743" y="2228671"/>
            <a:ext cx="509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8B41D-28A3-512F-843B-7E776C080744}"/>
              </a:ext>
            </a:extLst>
          </p:cNvPr>
          <p:cNvSpPr txBox="1"/>
          <p:nvPr/>
        </p:nvSpPr>
        <p:spPr>
          <a:xfrm>
            <a:off x="191710" y="816683"/>
            <a:ext cx="10518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Email: </a:t>
            </a:r>
            <a:r>
              <a:rPr lang="en-US" sz="3200" b="1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carrie@strategicbusinesstransform.com</a:t>
            </a:r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200" b="1" dirty="0">
                <a:solidFill>
                  <a:srgbClr val="FFC000"/>
                </a:solidFill>
              </a:rPr>
              <a:t>LinkedIn: </a:t>
            </a:r>
            <a:r>
              <a:rPr lang="en-US" sz="3200" b="1" i="0" dirty="0">
                <a:solidFill>
                  <a:srgbClr val="FFC000"/>
                </a:solidFill>
                <a:effectLst/>
                <a:latin typeface="-apple-system"/>
              </a:rPr>
              <a:t>www.linkedin.com/in/carrie-johnson-b09b99148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multicolored bricks&#10;&#10;AI-generated content may be incorrect.">
            <a:extLst>
              <a:ext uri="{FF2B5EF4-FFF2-40B4-BE49-F238E27FC236}">
                <a16:creationId xmlns:a16="http://schemas.microsoft.com/office/drawing/2014/main" id="{7F714838-F42E-F1C3-2F08-508427CF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olorful graffiti on a black background&#10;&#10;AI-generated content may be incorrect.">
            <a:extLst>
              <a:ext uri="{FF2B5EF4-FFF2-40B4-BE49-F238E27FC236}">
                <a16:creationId xmlns:a16="http://schemas.microsoft.com/office/drawing/2014/main" id="{B924CF64-A468-A711-6791-CE547006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43013"/>
            <a:ext cx="7772400" cy="4371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BB2EB3-7A81-92B5-30B2-C58637BC9352}"/>
              </a:ext>
            </a:extLst>
          </p:cNvPr>
          <p:cNvSpPr/>
          <p:nvPr/>
        </p:nvSpPr>
        <p:spPr>
          <a:xfrm>
            <a:off x="0" y="0"/>
            <a:ext cx="12192000" cy="77585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7F681-2026-92D3-38C4-F614C56D7550}"/>
              </a:ext>
            </a:extLst>
          </p:cNvPr>
          <p:cNvSpPr txBox="1"/>
          <p:nvPr/>
        </p:nvSpPr>
        <p:spPr>
          <a:xfrm>
            <a:off x="1489434" y="49233"/>
            <a:ext cx="1066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/>
            <a:r>
              <a:rPr lang="en-US" b="1" i="0" u="none" strike="noStrike">
                <a:solidFill>
                  <a:schemeClr val="bg1"/>
                </a:solidFill>
                <a:effectLst/>
                <a:latin typeface="Open Sans Extrabold" pitchFamily="2" charset="0"/>
              </a:rPr>
              <a:t>THE ELEMENTS AND BACKGROUNDS ON THE FOLLOWING PAGES CAN BE COPIED AND PASTED INTO YOUR SLIDES.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Open Sans Extrabold" pitchFamily="2" charset="0"/>
              </a:rPr>
              <a:t>​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b="1" i="0" u="none" strike="noStrike">
                <a:solidFill>
                  <a:schemeClr val="bg1"/>
                </a:solidFill>
                <a:effectLst/>
                <a:latin typeface="Open Sans Extrabold" pitchFamily="2" charset="0"/>
              </a:rPr>
              <a:t>VISIT </a:t>
            </a:r>
            <a:r>
              <a:rPr lang="en-US" i="0" u="sng" strike="noStrike">
                <a:solidFill>
                  <a:srgbClr val="F9ED4E"/>
                </a:solidFill>
                <a:effectLst/>
                <a:latin typeface="Open Sans Extrabol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DYNAMICSCON.COM</a:t>
            </a:r>
            <a:r>
              <a:rPr lang="en-US" i="0" strike="noStrike">
                <a:solidFill>
                  <a:srgbClr val="F9ED4E"/>
                </a:solidFill>
                <a:effectLst/>
                <a:latin typeface="Open Sans Extrabol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b="1" i="0" u="none" strike="noStrike">
                <a:solidFill>
                  <a:schemeClr val="bg1"/>
                </a:solidFill>
                <a:effectLst/>
                <a:latin typeface="Open Sans Extrabold" pitchFamily="2" charset="0"/>
              </a:rPr>
              <a:t>TO DOWNLOAD MORE</a:t>
            </a:r>
            <a:r>
              <a:rPr lang="en-US" sz="1200" b="1" i="0" u="none" strike="noStrike">
                <a:solidFill>
                  <a:srgbClr val="3B4598"/>
                </a:solidFill>
                <a:effectLst/>
                <a:latin typeface="Open Sans Extrabold" pitchFamily="2" charset="0"/>
              </a:rPr>
              <a:t>.</a:t>
            </a:r>
            <a:endParaRPr lang="en-US" sz="1200" b="0" i="0" u="none" strike="noStrike">
              <a:solidFill>
                <a:srgbClr val="3B4598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36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4E6AEE-2211-044D-84DF-54508008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G/L Budgets in BC</a:t>
            </a:r>
          </a:p>
        </p:txBody>
      </p:sp>
      <p:pic>
        <p:nvPicPr>
          <p:cNvPr id="2" name="Picture 1" descr="A yellow and blue logo&#10;&#10;AI-generated content may be incorrect.">
            <a:extLst>
              <a:ext uri="{FF2B5EF4-FFF2-40B4-BE49-F238E27FC236}">
                <a16:creationId xmlns:a16="http://schemas.microsoft.com/office/drawing/2014/main" id="{79FE2BCF-23BE-6AAB-E864-0464D4E0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342" y="5778904"/>
            <a:ext cx="1004286" cy="10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49EBF-BF50-BE13-960B-0C8B8B23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097280"/>
            <a:ext cx="11381889" cy="466249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About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Budget 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Getting Your Budget(s) into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Managing Your Budget(s) in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Budget Ledger 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Reports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63422-292E-BC9D-A753-602C935A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88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F6E878-D4D7-4259-2134-1A1CBA3F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r>
              <a:rPr lang="en-US"/>
              <a:t>About Me:</a:t>
            </a:r>
          </a:p>
        </p:txBody>
      </p:sp>
      <p:pic>
        <p:nvPicPr>
          <p:cNvPr id="7" name="Content Placeholder 6" descr="A person jumping in the air&#10;&#10;AI-generated content may be incorrect.">
            <a:extLst>
              <a:ext uri="{FF2B5EF4-FFF2-40B4-BE49-F238E27FC236}">
                <a16:creationId xmlns:a16="http://schemas.microsoft.com/office/drawing/2014/main" id="{F5F99123-1916-6526-4E4A-CAB5EDC76A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0180" y="1347708"/>
            <a:ext cx="2970242" cy="4449802"/>
          </a:xfrm>
          <a:noFill/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3A0107-80F4-8AAE-0BBB-A2540DED330A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7347" y="1346775"/>
            <a:ext cx="2570148" cy="56543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CC3-47DC-2359-2773-C5BE072B34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6010" y="2011680"/>
            <a:ext cx="4178452" cy="371191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500" dirty="0"/>
          </a:p>
          <a:p>
            <a:r>
              <a:rPr lang="en-US" sz="2400" b="1" dirty="0"/>
              <a:t>End User back in 2016-17</a:t>
            </a:r>
          </a:p>
          <a:p>
            <a:r>
              <a:rPr lang="en-US" sz="2400" b="1" dirty="0"/>
              <a:t>Independent Consultant since 2018</a:t>
            </a:r>
          </a:p>
          <a:p>
            <a:r>
              <a:rPr lang="en-US" sz="2400" b="1" dirty="0"/>
              <a:t>Jump at the opportunity to talk G/L Budgets</a:t>
            </a:r>
          </a:p>
          <a:p>
            <a:endParaRPr lang="en-US" sz="1500" dirty="0"/>
          </a:p>
        </p:txBody>
      </p:sp>
      <p:pic>
        <p:nvPicPr>
          <p:cNvPr id="10" name="Picture 9" descr="A yellow and blue logo&#10;&#10;AI-generated content may be incorrect.">
            <a:extLst>
              <a:ext uri="{FF2B5EF4-FFF2-40B4-BE49-F238E27FC236}">
                <a16:creationId xmlns:a16="http://schemas.microsoft.com/office/drawing/2014/main" id="{17D5E0A8-8D53-EF34-B8C3-B684A8882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772" y="2907161"/>
            <a:ext cx="2816433" cy="2816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54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86E3A3-35B5-4CBA-E13D-89E4607A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1732708"/>
          </a:xfrm>
        </p:spPr>
        <p:txBody>
          <a:bodyPr anchor="ctr">
            <a:normAutofit/>
          </a:bodyPr>
          <a:lstStyle/>
          <a:p>
            <a:r>
              <a:rPr lang="en-US" dirty="0"/>
              <a:t>Types of Budget Versions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920C2E4-B8F7-9634-1FC8-261B69BAF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119077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73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2083A-1E3D-1980-EA29-A5C795C5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51" y="8132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000" dirty="0"/>
              <a:t>Getting your Budgets into BC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43E4615-BD7D-EBFB-1D7A-A109ACE3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09871"/>
            <a:ext cx="10515600" cy="2498732"/>
          </a:xfrm>
        </p:spPr>
        <p:txBody>
          <a:bodyPr>
            <a:normAutofit/>
          </a:bodyPr>
          <a:lstStyle/>
          <a:p>
            <a:r>
              <a:rPr lang="en-US" dirty="0"/>
              <a:t>Manually Add</a:t>
            </a:r>
          </a:p>
          <a:p>
            <a:r>
              <a:rPr lang="en-US" dirty="0"/>
              <a:t>Export to Excel/Import from Excel</a:t>
            </a:r>
          </a:p>
          <a:p>
            <a:r>
              <a:rPr lang="en-US" dirty="0"/>
              <a:t>Copy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78E2-6EA3-F599-35C5-69E7F8334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407895-DBCC-3C95-A14E-D07341B4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15" y="79884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000" dirty="0"/>
              <a:t>Managing your Budgets in BC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394F1E-60DD-0C79-F7FE-35B010D2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344" y="2678906"/>
            <a:ext cx="10515600" cy="1500187"/>
          </a:xfrm>
        </p:spPr>
        <p:txBody>
          <a:bodyPr>
            <a:normAutofit/>
          </a:bodyPr>
          <a:lstStyle/>
          <a:p>
            <a:r>
              <a:rPr lang="en-US" sz="2700" dirty="0"/>
              <a:t>Manually Edit</a:t>
            </a:r>
          </a:p>
          <a:p>
            <a:r>
              <a:rPr lang="en-US" sz="2700" dirty="0"/>
              <a:t>Import from Excel (Replace or Update)</a:t>
            </a:r>
          </a:p>
          <a:p>
            <a:r>
              <a:rPr lang="en-US" sz="2700" dirty="0"/>
              <a:t>Reverse Lines and Columns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010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E6F2A-050F-8762-AD3C-A575BD3C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A11B3-A37C-FD5B-B78F-25BC0189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402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6700"/>
              <a:t>Viewing Budgets in BC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7CFEF7-3685-CD7D-8BF1-2DA608482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/>
          <a:p>
            <a:r>
              <a:rPr lang="en-US" sz="2700" dirty="0"/>
              <a:t>Show As Options</a:t>
            </a:r>
          </a:p>
          <a:p>
            <a:r>
              <a:rPr lang="en-US" sz="2700" dirty="0"/>
              <a:t>Budget Matrix</a:t>
            </a:r>
          </a:p>
          <a:p>
            <a:r>
              <a:rPr lang="en-US" sz="2700" dirty="0"/>
              <a:t>Filtering Budgets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551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E46A7-2FD0-3BD2-CBFF-C5E449054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94CB2-680A-8839-4878-9AAF67BD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r>
              <a:rPr lang="en-US"/>
              <a:t>Using Budgets in BC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F30FFD6-1042-42D3-3825-3A834B92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106" y="1347708"/>
            <a:ext cx="5628821" cy="4270964"/>
          </a:xfrm>
        </p:spPr>
        <p:txBody>
          <a:bodyPr/>
          <a:lstStyle/>
          <a:p>
            <a:r>
              <a:rPr lang="en-US" dirty="0"/>
              <a:t>Reports within BC</a:t>
            </a:r>
          </a:p>
          <a:p>
            <a:pPr lvl="1"/>
            <a:r>
              <a:rPr lang="en-US" dirty="0"/>
              <a:t>Trial Balance/Budget</a:t>
            </a:r>
          </a:p>
          <a:p>
            <a:pPr lvl="1"/>
            <a:r>
              <a:rPr lang="en-US" dirty="0"/>
              <a:t>Financial Reports</a:t>
            </a:r>
          </a:p>
          <a:p>
            <a:pPr lvl="1"/>
            <a:r>
              <a:rPr lang="en-US" dirty="0"/>
              <a:t>Cash Flow Forecast</a:t>
            </a:r>
          </a:p>
          <a:p>
            <a:pPr lvl="1"/>
            <a:r>
              <a:rPr lang="en-US" dirty="0"/>
              <a:t>G/L Account Balance/Budget</a:t>
            </a:r>
          </a:p>
          <a:p>
            <a:pPr lvl="1"/>
            <a:r>
              <a:rPr lang="en-US" dirty="0"/>
              <a:t>G/L Balance/Budget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6E9BF00D-2BFE-199B-1D08-2BE97FA93F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6507" y="1347708"/>
            <a:ext cx="5628821" cy="4230707"/>
          </a:xfrm>
        </p:spPr>
        <p:txBody>
          <a:bodyPr/>
          <a:lstStyle/>
          <a:p>
            <a:r>
              <a:rPr lang="en-US" dirty="0"/>
              <a:t>Reports from G/L Budget Page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Trial Balance/Budget</a:t>
            </a:r>
          </a:p>
          <a:p>
            <a:pPr lvl="1"/>
            <a:r>
              <a:rPr lang="en-US" dirty="0"/>
              <a:t>G/L Account Balance Budget by Period</a:t>
            </a:r>
          </a:p>
          <a:p>
            <a:pPr lvl="1"/>
            <a:r>
              <a:rPr lang="en-US" dirty="0"/>
              <a:t>G/L Account Balance/Budget</a:t>
            </a:r>
          </a:p>
        </p:txBody>
      </p:sp>
    </p:spTree>
    <p:extLst>
      <p:ext uri="{BB962C8B-B14F-4D97-AF65-F5344CB8AC3E}">
        <p14:creationId xmlns:p14="http://schemas.microsoft.com/office/powerpoint/2010/main" val="56556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Props1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04DCF2-D9D4-4703-8D0D-9BA35C49A00B}">
  <ds:schemaRefs>
    <ds:schemaRef ds:uri="518ec24c-f428-4057-9a36-4cb948a7b407"/>
    <ds:schemaRef ds:uri="6fe25bdf-ae0e-48a7-b6e5-bc8a1849b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7B75BE-6E85-4BC9-B65E-BA5D0420B3C8}">
  <ds:schemaRefs>
    <ds:schemaRef ds:uri="518ec24c-f428-4057-9a36-4cb948a7b407"/>
    <ds:schemaRef ds:uri="6fe25bdf-ae0e-48a7-b6e5-bc8a1849b98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269</Words>
  <Application>Microsoft Office PowerPoint</Application>
  <PresentationFormat>Widescreen</PresentationFormat>
  <Paragraphs>57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-apple-system</vt:lpstr>
      <vt:lpstr>Aptos</vt:lpstr>
      <vt:lpstr>Aptos Display</vt:lpstr>
      <vt:lpstr>Arial</vt:lpstr>
      <vt:lpstr>Open Sans ExtraBold</vt:lpstr>
      <vt:lpstr>Open Sans ExtraBold</vt:lpstr>
      <vt:lpstr>Open Sans Light</vt:lpstr>
      <vt:lpstr>Open Sans SemiBold</vt:lpstr>
      <vt:lpstr>Segoe UI</vt:lpstr>
      <vt:lpstr>Office Theme</vt:lpstr>
      <vt:lpstr>PowerPoint Presentation</vt:lpstr>
      <vt:lpstr>G/L Budgets in BC</vt:lpstr>
      <vt:lpstr>Agenda</vt:lpstr>
      <vt:lpstr>About Me:</vt:lpstr>
      <vt:lpstr>Types of Budget Versions</vt:lpstr>
      <vt:lpstr>Getting your Budgets into BC</vt:lpstr>
      <vt:lpstr>Managing your Budgets in BC</vt:lpstr>
      <vt:lpstr>Viewing Budgets in BC</vt:lpstr>
      <vt:lpstr>Using Budgets in BC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Carrie Johnson</cp:lastModifiedBy>
  <cp:revision>5</cp:revision>
  <dcterms:created xsi:type="dcterms:W3CDTF">2025-01-23T18:40:19Z</dcterms:created>
  <dcterms:modified xsi:type="dcterms:W3CDTF">2025-03-30T21:32:05Z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