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comments/modernComment_100_2338FD6E.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sldIdLst>
    <p:sldId id="256" r:id="rId5"/>
    <p:sldId id="266" r:id="rId6"/>
    <p:sldId id="2561" r:id="rId7"/>
    <p:sldId id="2562" r:id="rId8"/>
    <p:sldId id="2563" r:id="rId9"/>
    <p:sldId id="2564" r:id="rId10"/>
    <p:sldId id="2565" r:id="rId11"/>
    <p:sldId id="2566" r:id="rId12"/>
    <p:sldId id="2567" r:id="rId13"/>
    <p:sldId id="2568" r:id="rId14"/>
    <p:sldId id="2569" r:id="rId15"/>
    <p:sldId id="2570" r:id="rId16"/>
    <p:sldId id="2584" r:id="rId17"/>
    <p:sldId id="2585" r:id="rId18"/>
    <p:sldId id="2586" r:id="rId19"/>
    <p:sldId id="2587" r:id="rId20"/>
    <p:sldId id="2588" r:id="rId21"/>
    <p:sldId id="2589" r:id="rId22"/>
    <p:sldId id="2590" r:id="rId23"/>
    <p:sldId id="2571" r:id="rId24"/>
    <p:sldId id="2572" r:id="rId25"/>
    <p:sldId id="2573" r:id="rId26"/>
    <p:sldId id="2574" r:id="rId27"/>
    <p:sldId id="2575" r:id="rId28"/>
    <p:sldId id="2576" r:id="rId29"/>
    <p:sldId id="2577" r:id="rId30"/>
    <p:sldId id="2578" r:id="rId31"/>
    <p:sldId id="2579" r:id="rId32"/>
    <p:sldId id="2580" r:id="rId33"/>
    <p:sldId id="2581" r:id="rId34"/>
    <p:sldId id="2582" r:id="rId35"/>
    <p:sldId id="2583" r:id="rId36"/>
    <p:sldId id="27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1B1F0F-ACED-7B65-FCF9-DDA56FDF9E77}" name="Brianna Sierra" initials="BS" userId="S::brianna@dynamicsusergroup.com::d7a06c09-ac69-423d-9f7d-3be874f58a8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D4E"/>
    <a:srgbClr val="3B4598"/>
    <a:srgbClr val="42ABE3"/>
    <a:srgbClr val="9C3C9A"/>
    <a:srgbClr val="ED3F7B"/>
    <a:srgbClr val="57B5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D6FC8E-08E1-5068-10E7-146E9AD22E22}" v="2" dt="2025-04-09T13:09:44.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7" autoAdjust="0"/>
    <p:restoredTop sz="94673" autoAdjust="0"/>
  </p:normalViewPr>
  <p:slideViewPr>
    <p:cSldViewPr snapToGrid="0">
      <p:cViewPr varScale="1">
        <p:scale>
          <a:sx n="97" d="100"/>
          <a:sy n="97" d="100"/>
        </p:scale>
        <p:origin x="1074" y="306"/>
      </p:cViewPr>
      <p:guideLst/>
    </p:cSldViewPr>
  </p:slideViewPr>
  <p:outlineViewPr>
    <p:cViewPr>
      <p:scale>
        <a:sx n="33" d="100"/>
        <a:sy n="33" d="100"/>
      </p:scale>
      <p:origin x="0" y="-9912"/>
    </p:cViewPr>
  </p:outlineViewPr>
  <p:notesTextViewPr>
    <p:cViewPr>
      <p:scale>
        <a:sx n="1" d="1"/>
        <a:sy n="1" d="1"/>
      </p:scale>
      <p:origin x="0" y="0"/>
    </p:cViewPr>
  </p:notesTextViewPr>
  <p:sorterViewPr>
    <p:cViewPr>
      <p:scale>
        <a:sx n="100" d="100"/>
        <a:sy n="100" d="100"/>
      </p:scale>
      <p:origin x="0" y="-21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omments/modernComment_100_2338FD6E.xml><?xml version="1.0" encoding="utf-8"?>
<p188:cmLst xmlns:a="http://schemas.openxmlformats.org/drawingml/2006/main" xmlns:r="http://schemas.openxmlformats.org/officeDocument/2006/relationships" xmlns:p188="http://schemas.microsoft.com/office/powerpoint/2018/8/main">
  <p188:cm id="{3DEE0F74-0EB0-4B82-B2A0-DC2E2FA56EBC}" authorId="{7B1B1F0F-ACED-7B65-FCF9-DDA56FDF9E77}" created="2025-04-09T13:09:44.051">
    <pc:sldMkLst xmlns:pc="http://schemas.microsoft.com/office/powerpoint/2013/main/command">
      <pc:docMk/>
      <pc:sldMk cId="590937454" sldId="256"/>
    </pc:sldMkLst>
    <p188:txBody>
      <a:bodyPr/>
      <a:lstStyle/>
      <a:p>
        <a:r>
          <a:rPr lang="en-US"/>
          <a:t>Please click "File"- "Create A Copy" or download before you start adding your slides!! If you accidentally get info in this template, please email Jess or I and we can fix it. </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diagrams/_rels/data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_rels/data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diagrams/_rels/data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19.jpeg"/></Relationships>
</file>

<file path=ppt/diagrams/_rels/data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19.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491507-ABFD-4869-A7A5-D997F038BD5E}" type="doc">
      <dgm:prSet loTypeId="urn:microsoft.com/office/officeart/2024/3/layout/verticalVisualTextBlock1" loCatId="Picture" qsTypeId="urn:microsoft.com/office/officeart/2005/8/quickstyle/simple4" qsCatId="simple" csTypeId="urn:microsoft.com/office/officeart/2005/8/colors/accent3_2" csCatId="accent3" phldr="1"/>
      <dgm:spPr/>
      <dgm:t>
        <a:bodyPr/>
        <a:lstStyle/>
        <a:p>
          <a:endParaRPr lang="en-US"/>
        </a:p>
      </dgm:t>
    </dgm:pt>
    <dgm:pt modelId="{157E7709-00E6-4C6B-9764-B3C83ACE847F}">
      <dgm:prSet/>
      <dgm:spPr/>
      <dgm:t>
        <a:bodyPr/>
        <a:lstStyle/>
        <a:p>
          <a:pPr>
            <a:defRPr b="1"/>
          </a:pPr>
          <a:r>
            <a:rPr lang="en-US"/>
            <a:t>Importance of Early Investments</a:t>
          </a:r>
        </a:p>
      </dgm:t>
    </dgm:pt>
    <dgm:pt modelId="{B674E6A8-F86F-4599-8E6C-8206743571AC}" type="parTrans" cxnId="{D997417C-4D78-49DE-BE25-74465DDCC5AA}">
      <dgm:prSet/>
      <dgm:spPr/>
      <dgm:t>
        <a:bodyPr/>
        <a:lstStyle/>
        <a:p>
          <a:endParaRPr lang="en-US"/>
        </a:p>
      </dgm:t>
    </dgm:pt>
    <dgm:pt modelId="{6261A8C1-2EBC-4E71-8AAE-01B453AD7AF1}" type="sibTrans" cxnId="{D997417C-4D78-49DE-BE25-74465DDCC5AA}">
      <dgm:prSet/>
      <dgm:spPr/>
      <dgm:t>
        <a:bodyPr/>
        <a:lstStyle/>
        <a:p>
          <a:pPr>
            <a:defRPr b="1"/>
          </a:pPr>
          <a:endParaRPr lang="en-US"/>
        </a:p>
      </dgm:t>
    </dgm:pt>
    <dgm:pt modelId="{F966A8A3-DB44-4007-B29C-65C510737416}">
      <dgm:prSet/>
      <dgm:spPr/>
      <dgm:t>
        <a:bodyPr/>
        <a:lstStyle/>
        <a:p>
          <a:r>
            <a:rPr lang="en-US"/>
            <a:t>Investing early in integration strategies is crucial for establishing a strong operational foundation. This proactive approach sets the stage for future growth.</a:t>
          </a:r>
        </a:p>
      </dgm:t>
    </dgm:pt>
    <dgm:pt modelId="{38BD8488-6A9D-4FB8-8FAD-21BE42A89AF6}" type="parTrans" cxnId="{A4104688-BE64-4F96-B205-DED81272CC1A}">
      <dgm:prSet/>
      <dgm:spPr/>
      <dgm:t>
        <a:bodyPr/>
        <a:lstStyle/>
        <a:p>
          <a:endParaRPr lang="en-US"/>
        </a:p>
      </dgm:t>
    </dgm:pt>
    <dgm:pt modelId="{33808077-F602-4C7C-BC4C-2C7D0E510B42}" type="sibTrans" cxnId="{A4104688-BE64-4F96-B205-DED81272CC1A}">
      <dgm:prSet/>
      <dgm:spPr/>
      <dgm:t>
        <a:bodyPr/>
        <a:lstStyle/>
        <a:p>
          <a:endParaRPr lang="en-US"/>
        </a:p>
      </dgm:t>
    </dgm:pt>
    <dgm:pt modelId="{BB5FF4B1-668D-485B-8263-AD2486874F6F}">
      <dgm:prSet/>
      <dgm:spPr/>
      <dgm:t>
        <a:bodyPr/>
        <a:lstStyle/>
        <a:p>
          <a:pPr>
            <a:defRPr b="1"/>
          </a:pPr>
          <a:r>
            <a:rPr lang="en-US"/>
            <a:t>Scalability Benefits</a:t>
          </a:r>
        </a:p>
      </dgm:t>
    </dgm:pt>
    <dgm:pt modelId="{122BD67E-6D2F-4146-BEA2-6B67AC412A3C}" type="parTrans" cxnId="{6B146969-807C-49ED-984A-7CE5110B3F0D}">
      <dgm:prSet/>
      <dgm:spPr/>
      <dgm:t>
        <a:bodyPr/>
        <a:lstStyle/>
        <a:p>
          <a:endParaRPr lang="en-US"/>
        </a:p>
      </dgm:t>
    </dgm:pt>
    <dgm:pt modelId="{3B684FC0-FBB4-4465-B86B-3D38CCAE09C1}" type="sibTrans" cxnId="{6B146969-807C-49ED-984A-7CE5110B3F0D}">
      <dgm:prSet/>
      <dgm:spPr/>
      <dgm:t>
        <a:bodyPr/>
        <a:lstStyle/>
        <a:p>
          <a:pPr>
            <a:defRPr b="1"/>
          </a:pPr>
          <a:endParaRPr lang="en-US"/>
        </a:p>
      </dgm:t>
    </dgm:pt>
    <dgm:pt modelId="{B5F1F5FD-68EE-4457-B6E2-C65CA82A9ABA}">
      <dgm:prSet/>
      <dgm:spPr/>
      <dgm:t>
        <a:bodyPr/>
        <a:lstStyle/>
        <a:p>
          <a:r>
            <a:rPr lang="en-US"/>
            <a:t>Early integration investments enhance a company's ability to scale operations efficiently. This ensures that businesses can adapt to market demands quickly.</a:t>
          </a:r>
        </a:p>
      </dgm:t>
    </dgm:pt>
    <dgm:pt modelId="{D04EAE59-E24F-471B-80C4-2100EA0D85C1}" type="parTrans" cxnId="{28CDFEFC-7D6E-4E35-B04C-118E971982BD}">
      <dgm:prSet/>
      <dgm:spPr/>
      <dgm:t>
        <a:bodyPr/>
        <a:lstStyle/>
        <a:p>
          <a:endParaRPr lang="en-US"/>
        </a:p>
      </dgm:t>
    </dgm:pt>
    <dgm:pt modelId="{FF9D7252-5BC0-4660-B784-1695275BD734}" type="sibTrans" cxnId="{28CDFEFC-7D6E-4E35-B04C-118E971982BD}">
      <dgm:prSet/>
      <dgm:spPr/>
      <dgm:t>
        <a:bodyPr/>
        <a:lstStyle/>
        <a:p>
          <a:endParaRPr lang="en-US"/>
        </a:p>
      </dgm:t>
    </dgm:pt>
    <dgm:pt modelId="{87F81FDA-B466-4F4D-93A6-DFEC33679967}">
      <dgm:prSet/>
      <dgm:spPr/>
      <dgm:t>
        <a:bodyPr/>
        <a:lstStyle/>
        <a:p>
          <a:pPr>
            <a:defRPr b="1"/>
          </a:pPr>
          <a:r>
            <a:rPr lang="en-US"/>
            <a:t>Adaptability in Operations</a:t>
          </a:r>
        </a:p>
      </dgm:t>
    </dgm:pt>
    <dgm:pt modelId="{B6F52FD1-B601-4BCE-8187-D6CF1DFD0276}" type="parTrans" cxnId="{C09CF9CE-7F00-4ECB-8E39-5161E62FEE8B}">
      <dgm:prSet/>
      <dgm:spPr/>
      <dgm:t>
        <a:bodyPr/>
        <a:lstStyle/>
        <a:p>
          <a:endParaRPr lang="en-US"/>
        </a:p>
      </dgm:t>
    </dgm:pt>
    <dgm:pt modelId="{232DF688-4B99-44FF-BBFF-B0F02E2D987B}" type="sibTrans" cxnId="{C09CF9CE-7F00-4ECB-8E39-5161E62FEE8B}">
      <dgm:prSet/>
      <dgm:spPr/>
      <dgm:t>
        <a:bodyPr/>
        <a:lstStyle/>
        <a:p>
          <a:endParaRPr lang="en-US"/>
        </a:p>
      </dgm:t>
    </dgm:pt>
    <dgm:pt modelId="{2D48350E-6DF7-41B4-98BC-130C21977129}">
      <dgm:prSet/>
      <dgm:spPr/>
      <dgm:t>
        <a:bodyPr/>
        <a:lstStyle/>
        <a:p>
          <a:r>
            <a:rPr lang="en-US"/>
            <a:t>Prioritizing integration strategies fosters adaptability in business operations. This capability is essential for long-term success in a dynamic market.</a:t>
          </a:r>
        </a:p>
      </dgm:t>
    </dgm:pt>
    <dgm:pt modelId="{955F47AE-C1C1-4C8F-B015-D1353EE494C6}" type="parTrans" cxnId="{5AD6D609-D1A2-47A3-AEB5-ECAAE64788A1}">
      <dgm:prSet/>
      <dgm:spPr/>
      <dgm:t>
        <a:bodyPr/>
        <a:lstStyle/>
        <a:p>
          <a:endParaRPr lang="en-US"/>
        </a:p>
      </dgm:t>
    </dgm:pt>
    <dgm:pt modelId="{01F82179-1D57-45C2-B24F-D9DB44306737}" type="sibTrans" cxnId="{5AD6D609-D1A2-47A3-AEB5-ECAAE64788A1}">
      <dgm:prSet/>
      <dgm:spPr/>
      <dgm:t>
        <a:bodyPr/>
        <a:lstStyle/>
        <a:p>
          <a:endParaRPr lang="en-US"/>
        </a:p>
      </dgm:t>
    </dgm:pt>
    <dgm:pt modelId="{502B0C0F-90EB-4A16-98BE-341B0F393455}" type="pres">
      <dgm:prSet presAssocID="{23491507-ABFD-4869-A7A5-D997F038BD5E}" presName="Root" presStyleCnt="0">
        <dgm:presLayoutVars>
          <dgm:dir/>
          <dgm:resizeHandles val="exact"/>
        </dgm:presLayoutVars>
      </dgm:prSet>
      <dgm:spPr/>
    </dgm:pt>
    <dgm:pt modelId="{BA5684A2-9BA9-4F32-ABCC-9EE03B73A1B3}" type="pres">
      <dgm:prSet presAssocID="{157E7709-00E6-4C6B-9764-B3C83ACE847F}" presName="Composite" presStyleCnt="0"/>
      <dgm:spPr/>
    </dgm:pt>
    <dgm:pt modelId="{9AA0CBC0-D053-43BD-BC8F-327E1AEA07AC}" type="pres">
      <dgm:prSet presAssocID="{157E7709-00E6-4C6B-9764-B3C83ACE847F}"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9334" r="23915" b="-2"/>
          <a:stretch>
            <a:fillRect l="-25000" r="-25000"/>
          </a:stretch>
        </a:blipFill>
      </dgm:spPr>
      <dgm:extLst>
        <a:ext uri="{E40237B7-FDA0-4F09-8148-C483321AD2D9}">
          <dgm14:cNvPr xmlns:dgm14="http://schemas.microsoft.com/office/drawing/2010/diagram" id="0" name="" descr="growing plant sequence in coin isolated on white background"/>
        </a:ext>
      </dgm:extLst>
    </dgm:pt>
    <dgm:pt modelId="{A5C06C55-9309-43E0-8384-8101BBE85B30}" type="pres">
      <dgm:prSet presAssocID="{157E7709-00E6-4C6B-9764-B3C83ACE847F}" presName="Subtitle" presStyleLbl="revTx" presStyleIdx="0" presStyleCnt="6">
        <dgm:presLayoutVars>
          <dgm:chMax val="0"/>
          <dgm:bulletEnabled/>
        </dgm:presLayoutVars>
      </dgm:prSet>
      <dgm:spPr/>
    </dgm:pt>
    <dgm:pt modelId="{2B1A258D-8489-4DC3-A645-F98D588C6407}" type="pres">
      <dgm:prSet presAssocID="{157E7709-00E6-4C6B-9764-B3C83ACE847F}" presName="Description" presStyleLbl="revTx" presStyleIdx="1" presStyleCnt="6">
        <dgm:presLayoutVars>
          <dgm:bulletEnabled/>
        </dgm:presLayoutVars>
      </dgm:prSet>
      <dgm:spPr/>
    </dgm:pt>
    <dgm:pt modelId="{90B3747B-A94C-4C55-A38F-06364138E390}" type="pres">
      <dgm:prSet presAssocID="{6261A8C1-2EBC-4E71-8AAE-01B453AD7AF1}" presName="sibTrans" presStyleLbl="sibTrans2D1" presStyleIdx="0" presStyleCnt="0"/>
      <dgm:spPr/>
    </dgm:pt>
    <dgm:pt modelId="{27782C4C-5D98-4CC9-88C5-F897A0FF39AC}" type="pres">
      <dgm:prSet presAssocID="{BB5FF4B1-668D-485B-8263-AD2486874F6F}" presName="Composite" presStyleCnt="0"/>
      <dgm:spPr/>
    </dgm:pt>
    <dgm:pt modelId="{69268B03-D82C-440A-A635-68BB74585DD0}" type="pres">
      <dgm:prSet presAssocID="{BB5FF4B1-668D-485B-8263-AD2486874F6F}"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quot;Isometric (axonometric) model view of a modern office building with high architectural detail, white walls, glass and steel elements.  The model is on a white  background with clipping path. This architectural drawing is part of a series of high detailed buildings that I design and produce for high level imaging purposes.&quot;"/>
        </a:ext>
      </dgm:extLst>
    </dgm:pt>
    <dgm:pt modelId="{930BA275-45C3-433A-8A40-15DCD00339F3}" type="pres">
      <dgm:prSet presAssocID="{BB5FF4B1-668D-485B-8263-AD2486874F6F}" presName="Subtitle" presStyleLbl="revTx" presStyleIdx="2" presStyleCnt="6">
        <dgm:presLayoutVars>
          <dgm:chMax val="0"/>
          <dgm:bulletEnabled/>
        </dgm:presLayoutVars>
      </dgm:prSet>
      <dgm:spPr/>
    </dgm:pt>
    <dgm:pt modelId="{5EE4ADF6-20CE-4321-96F5-AB9E88140453}" type="pres">
      <dgm:prSet presAssocID="{BB5FF4B1-668D-485B-8263-AD2486874F6F}" presName="Description" presStyleLbl="revTx" presStyleIdx="3" presStyleCnt="6">
        <dgm:presLayoutVars>
          <dgm:bulletEnabled/>
        </dgm:presLayoutVars>
      </dgm:prSet>
      <dgm:spPr/>
    </dgm:pt>
    <dgm:pt modelId="{7B30847A-A691-4B1E-8F5B-B35BB5001B35}" type="pres">
      <dgm:prSet presAssocID="{3B684FC0-FBB4-4465-B86B-3D38CCAE09C1}" presName="sibTrans" presStyleLbl="sibTrans2D1" presStyleIdx="0" presStyleCnt="0"/>
      <dgm:spPr/>
    </dgm:pt>
    <dgm:pt modelId="{A933E480-6A3B-4DF8-A5A9-2C6CE9EE64C9}" type="pres">
      <dgm:prSet presAssocID="{87F81FDA-B466-4F4D-93A6-DFEC33679967}" presName="Composite" presStyleCnt="0"/>
      <dgm:spPr/>
    </dgm:pt>
    <dgm:pt modelId="{B17D7146-5090-4257-A011-836DBD82AB48}" type="pres">
      <dgm:prSet presAssocID="{87F81FDA-B466-4F4D-93A6-DFEC33679967}"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4250" r="7" b="8"/>
          <a:stretch>
            <a:fillRect l="-8000" r="-8000"/>
          </a:stretch>
        </a:blipFill>
      </dgm:spPr>
      <dgm:extLst>
        <a:ext uri="{E40237B7-FDA0-4F09-8148-C483321AD2D9}">
          <dgm14:cNvPr xmlns:dgm14="http://schemas.microsoft.com/office/drawing/2010/diagram" id="0" name="" descr="Shot of a businessman holding on to a bunch of cryptocurrency balloons on top of a graph against a white background"/>
        </a:ext>
      </dgm:extLst>
    </dgm:pt>
    <dgm:pt modelId="{096D1369-6355-4EC9-AC7A-416E5E131D66}" type="pres">
      <dgm:prSet presAssocID="{87F81FDA-B466-4F4D-93A6-DFEC33679967}" presName="Subtitle" presStyleLbl="revTx" presStyleIdx="4" presStyleCnt="6">
        <dgm:presLayoutVars>
          <dgm:chMax val="0"/>
          <dgm:bulletEnabled/>
        </dgm:presLayoutVars>
      </dgm:prSet>
      <dgm:spPr/>
    </dgm:pt>
    <dgm:pt modelId="{EB25BA95-0F27-49F1-BEC1-E7E69ECC2FE8}" type="pres">
      <dgm:prSet presAssocID="{87F81FDA-B466-4F4D-93A6-DFEC33679967}" presName="Description" presStyleLbl="revTx" presStyleIdx="5" presStyleCnt="6">
        <dgm:presLayoutVars>
          <dgm:bulletEnabled/>
        </dgm:presLayoutVars>
      </dgm:prSet>
      <dgm:spPr/>
    </dgm:pt>
  </dgm:ptLst>
  <dgm:cxnLst>
    <dgm:cxn modelId="{5AD6D609-D1A2-47A3-AEB5-ECAAE64788A1}" srcId="{87F81FDA-B466-4F4D-93A6-DFEC33679967}" destId="{2D48350E-6DF7-41B4-98BC-130C21977129}" srcOrd="0" destOrd="0" parTransId="{955F47AE-C1C1-4C8F-B015-D1353EE494C6}" sibTransId="{01F82179-1D57-45C2-B24F-D9DB44306737}"/>
    <dgm:cxn modelId="{2B5E6E11-0CF2-4788-AA37-3454673FC3F7}" type="presOf" srcId="{3B684FC0-FBB4-4465-B86B-3D38CCAE09C1}" destId="{7B30847A-A691-4B1E-8F5B-B35BB5001B35}" srcOrd="0" destOrd="0" presId="urn:microsoft.com/office/officeart/2024/3/layout/verticalVisualTextBlock1"/>
    <dgm:cxn modelId="{0F748E26-A2A3-4AE1-AD62-883A0F8F0E35}" type="presOf" srcId="{2D48350E-6DF7-41B4-98BC-130C21977129}" destId="{EB25BA95-0F27-49F1-BEC1-E7E69ECC2FE8}" srcOrd="0" destOrd="0" presId="urn:microsoft.com/office/officeart/2024/3/layout/verticalVisualTextBlock1"/>
    <dgm:cxn modelId="{BD58EC36-9F90-448D-9741-6E58120DE6C0}" type="presOf" srcId="{F966A8A3-DB44-4007-B29C-65C510737416}" destId="{2B1A258D-8489-4DC3-A645-F98D588C6407}" srcOrd="0" destOrd="0" presId="urn:microsoft.com/office/officeart/2024/3/layout/verticalVisualTextBlock1"/>
    <dgm:cxn modelId="{6B146969-807C-49ED-984A-7CE5110B3F0D}" srcId="{23491507-ABFD-4869-A7A5-D997F038BD5E}" destId="{BB5FF4B1-668D-485B-8263-AD2486874F6F}" srcOrd="1" destOrd="0" parTransId="{122BD67E-6D2F-4146-BEA2-6B67AC412A3C}" sibTransId="{3B684FC0-FBB4-4465-B86B-3D38CCAE09C1}"/>
    <dgm:cxn modelId="{6AA52B4C-1BEA-473A-ADB2-107476DE5474}" type="presOf" srcId="{6261A8C1-2EBC-4E71-8AAE-01B453AD7AF1}" destId="{90B3747B-A94C-4C55-A38F-06364138E390}" srcOrd="0" destOrd="0" presId="urn:microsoft.com/office/officeart/2024/3/layout/verticalVisualTextBlock1"/>
    <dgm:cxn modelId="{010C154F-51A6-4468-BBBF-C4850B0E628C}" type="presOf" srcId="{23491507-ABFD-4869-A7A5-D997F038BD5E}" destId="{502B0C0F-90EB-4A16-98BE-341B0F393455}" srcOrd="0" destOrd="0" presId="urn:microsoft.com/office/officeart/2024/3/layout/verticalVisualTextBlock1"/>
    <dgm:cxn modelId="{D997417C-4D78-49DE-BE25-74465DDCC5AA}" srcId="{23491507-ABFD-4869-A7A5-D997F038BD5E}" destId="{157E7709-00E6-4C6B-9764-B3C83ACE847F}" srcOrd="0" destOrd="0" parTransId="{B674E6A8-F86F-4599-8E6C-8206743571AC}" sibTransId="{6261A8C1-2EBC-4E71-8AAE-01B453AD7AF1}"/>
    <dgm:cxn modelId="{A4104688-BE64-4F96-B205-DED81272CC1A}" srcId="{157E7709-00E6-4C6B-9764-B3C83ACE847F}" destId="{F966A8A3-DB44-4007-B29C-65C510737416}" srcOrd="0" destOrd="0" parTransId="{38BD8488-6A9D-4FB8-8FAD-21BE42A89AF6}" sibTransId="{33808077-F602-4C7C-BC4C-2C7D0E510B42}"/>
    <dgm:cxn modelId="{84668689-C478-41EE-BA7F-F39465EF23D3}" type="presOf" srcId="{157E7709-00E6-4C6B-9764-B3C83ACE847F}" destId="{A5C06C55-9309-43E0-8384-8101BBE85B30}" srcOrd="0" destOrd="0" presId="urn:microsoft.com/office/officeart/2024/3/layout/verticalVisualTextBlock1"/>
    <dgm:cxn modelId="{1D405F8E-F8A6-42A8-8478-E8571F0BE8E7}" type="presOf" srcId="{BB5FF4B1-668D-485B-8263-AD2486874F6F}" destId="{930BA275-45C3-433A-8A40-15DCD00339F3}" srcOrd="0" destOrd="0" presId="urn:microsoft.com/office/officeart/2024/3/layout/verticalVisualTextBlock1"/>
    <dgm:cxn modelId="{13882CB8-2900-40EB-AA02-3677220700F0}" type="presOf" srcId="{87F81FDA-B466-4F4D-93A6-DFEC33679967}" destId="{096D1369-6355-4EC9-AC7A-416E5E131D66}" srcOrd="0" destOrd="0" presId="urn:microsoft.com/office/officeart/2024/3/layout/verticalVisualTextBlock1"/>
    <dgm:cxn modelId="{1CC3E7CA-2526-4834-92D4-08B8683DFCD7}" type="presOf" srcId="{B5F1F5FD-68EE-4457-B6E2-C65CA82A9ABA}" destId="{5EE4ADF6-20CE-4321-96F5-AB9E88140453}" srcOrd="0" destOrd="0" presId="urn:microsoft.com/office/officeart/2024/3/layout/verticalVisualTextBlock1"/>
    <dgm:cxn modelId="{C09CF9CE-7F00-4ECB-8E39-5161E62FEE8B}" srcId="{23491507-ABFD-4869-A7A5-D997F038BD5E}" destId="{87F81FDA-B466-4F4D-93A6-DFEC33679967}" srcOrd="2" destOrd="0" parTransId="{B6F52FD1-B601-4BCE-8187-D6CF1DFD0276}" sibTransId="{232DF688-4B99-44FF-BBFF-B0F02E2D987B}"/>
    <dgm:cxn modelId="{28CDFEFC-7D6E-4E35-B04C-118E971982BD}" srcId="{BB5FF4B1-668D-485B-8263-AD2486874F6F}" destId="{B5F1F5FD-68EE-4457-B6E2-C65CA82A9ABA}" srcOrd="0" destOrd="0" parTransId="{D04EAE59-E24F-471B-80C4-2100EA0D85C1}" sibTransId="{FF9D7252-5BC0-4660-B784-1695275BD734}"/>
    <dgm:cxn modelId="{4DB87D26-F9E3-48E6-ABA1-708163AE1B0A}" type="presParOf" srcId="{502B0C0F-90EB-4A16-98BE-341B0F393455}" destId="{BA5684A2-9BA9-4F32-ABCC-9EE03B73A1B3}" srcOrd="0" destOrd="0" presId="urn:microsoft.com/office/officeart/2024/3/layout/verticalVisualTextBlock1"/>
    <dgm:cxn modelId="{D27211D1-B30B-477B-83E2-DCE655CCE901}" type="presParOf" srcId="{BA5684A2-9BA9-4F32-ABCC-9EE03B73A1B3}" destId="{9AA0CBC0-D053-43BD-BC8F-327E1AEA07AC}" srcOrd="0" destOrd="0" presId="urn:microsoft.com/office/officeart/2024/3/layout/verticalVisualTextBlock1"/>
    <dgm:cxn modelId="{CA8E8807-EB77-4F41-BDCC-0C4F4F9C165C}" type="presParOf" srcId="{BA5684A2-9BA9-4F32-ABCC-9EE03B73A1B3}" destId="{A5C06C55-9309-43E0-8384-8101BBE85B30}" srcOrd="1" destOrd="0" presId="urn:microsoft.com/office/officeart/2024/3/layout/verticalVisualTextBlock1"/>
    <dgm:cxn modelId="{48DAA440-BF51-4B3C-845A-7C96A9D138B9}" type="presParOf" srcId="{BA5684A2-9BA9-4F32-ABCC-9EE03B73A1B3}" destId="{2B1A258D-8489-4DC3-A645-F98D588C6407}" srcOrd="2" destOrd="0" presId="urn:microsoft.com/office/officeart/2024/3/layout/verticalVisualTextBlock1"/>
    <dgm:cxn modelId="{F281167A-037A-41FC-87B1-15FB234958D3}" type="presParOf" srcId="{502B0C0F-90EB-4A16-98BE-341B0F393455}" destId="{90B3747B-A94C-4C55-A38F-06364138E390}" srcOrd="1" destOrd="0" presId="urn:microsoft.com/office/officeart/2024/3/layout/verticalVisualTextBlock1"/>
    <dgm:cxn modelId="{5E435B5F-04B3-4CED-A3D1-5656FD184E36}" type="presParOf" srcId="{502B0C0F-90EB-4A16-98BE-341B0F393455}" destId="{27782C4C-5D98-4CC9-88C5-F897A0FF39AC}" srcOrd="2" destOrd="0" presId="urn:microsoft.com/office/officeart/2024/3/layout/verticalVisualTextBlock1"/>
    <dgm:cxn modelId="{38D8240A-604C-4B0C-8942-6CE16FFE0143}" type="presParOf" srcId="{27782C4C-5D98-4CC9-88C5-F897A0FF39AC}" destId="{69268B03-D82C-440A-A635-68BB74585DD0}" srcOrd="0" destOrd="0" presId="urn:microsoft.com/office/officeart/2024/3/layout/verticalVisualTextBlock1"/>
    <dgm:cxn modelId="{62715C63-F998-474E-A173-3A095B602355}" type="presParOf" srcId="{27782C4C-5D98-4CC9-88C5-F897A0FF39AC}" destId="{930BA275-45C3-433A-8A40-15DCD00339F3}" srcOrd="1" destOrd="0" presId="urn:microsoft.com/office/officeart/2024/3/layout/verticalVisualTextBlock1"/>
    <dgm:cxn modelId="{F9989D6D-A5FD-4F59-A22B-7CC880EE8887}" type="presParOf" srcId="{27782C4C-5D98-4CC9-88C5-F897A0FF39AC}" destId="{5EE4ADF6-20CE-4321-96F5-AB9E88140453}" srcOrd="2" destOrd="0" presId="urn:microsoft.com/office/officeart/2024/3/layout/verticalVisualTextBlock1"/>
    <dgm:cxn modelId="{B5A20A3D-F295-491D-AA4B-00668AABF8C8}" type="presParOf" srcId="{502B0C0F-90EB-4A16-98BE-341B0F393455}" destId="{7B30847A-A691-4B1E-8F5B-B35BB5001B35}" srcOrd="3" destOrd="0" presId="urn:microsoft.com/office/officeart/2024/3/layout/verticalVisualTextBlock1"/>
    <dgm:cxn modelId="{FF370AF2-53E8-439F-8269-AAC88D53325F}" type="presParOf" srcId="{502B0C0F-90EB-4A16-98BE-341B0F393455}" destId="{A933E480-6A3B-4DF8-A5A9-2C6CE9EE64C9}" srcOrd="4" destOrd="0" presId="urn:microsoft.com/office/officeart/2024/3/layout/verticalVisualTextBlock1"/>
    <dgm:cxn modelId="{DDBD84AF-CDD4-4B3A-8321-0C57C4AD8324}" type="presParOf" srcId="{A933E480-6A3B-4DF8-A5A9-2C6CE9EE64C9}" destId="{B17D7146-5090-4257-A011-836DBD82AB48}" srcOrd="0" destOrd="0" presId="urn:microsoft.com/office/officeart/2024/3/layout/verticalVisualTextBlock1"/>
    <dgm:cxn modelId="{10B2F8E6-4A1E-465D-947D-FC51D0024769}" type="presParOf" srcId="{A933E480-6A3B-4DF8-A5A9-2C6CE9EE64C9}" destId="{096D1369-6355-4EC9-AC7A-416E5E131D66}" srcOrd="1" destOrd="0" presId="urn:microsoft.com/office/officeart/2024/3/layout/verticalVisualTextBlock1"/>
    <dgm:cxn modelId="{96588850-4FBA-45A9-BFCA-D6ECCF605F5C}" type="presParOf" srcId="{A933E480-6A3B-4DF8-A5A9-2C6CE9EE64C9}" destId="{EB25BA95-0F27-49F1-BEC1-E7E69ECC2FE8}"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6A75E1-C63C-46A8-98F9-61658E1949DC}"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n-US"/>
        </a:p>
      </dgm:t>
    </dgm:pt>
    <dgm:pt modelId="{03678628-37F7-4590-91BE-609B7E4C45DA}">
      <dgm:prSet/>
      <dgm:spPr/>
      <dgm:t>
        <a:bodyPr/>
        <a:lstStyle/>
        <a:p>
          <a:pPr>
            <a:lnSpc>
              <a:spcPct val="100000"/>
            </a:lnSpc>
            <a:defRPr b="1"/>
          </a:pPr>
          <a:r>
            <a:rPr lang="en-US"/>
            <a:t>Philosophical Foundations</a:t>
          </a:r>
        </a:p>
      </dgm:t>
    </dgm:pt>
    <dgm:pt modelId="{8722C7D6-B840-43D8-9D93-8727CDC9AEFC}" type="parTrans" cxnId="{60110898-4B75-4B75-912B-3711F1D48657}">
      <dgm:prSet/>
      <dgm:spPr/>
      <dgm:t>
        <a:bodyPr/>
        <a:lstStyle/>
        <a:p>
          <a:endParaRPr lang="en-US"/>
        </a:p>
      </dgm:t>
    </dgm:pt>
    <dgm:pt modelId="{64BE4951-642D-49FB-839E-D0BBDB37D29F}" type="sibTrans" cxnId="{60110898-4B75-4B75-912B-3711F1D48657}">
      <dgm:prSet/>
      <dgm:spPr/>
      <dgm:t>
        <a:bodyPr/>
        <a:lstStyle/>
        <a:p>
          <a:pPr>
            <a:lnSpc>
              <a:spcPct val="100000"/>
            </a:lnSpc>
            <a:defRPr b="1"/>
          </a:pPr>
          <a:endParaRPr lang="en-US"/>
        </a:p>
      </dgm:t>
    </dgm:pt>
    <dgm:pt modelId="{838D77CD-14F2-49FD-B134-7FDB44534910}">
      <dgm:prSet/>
      <dgm:spPr/>
      <dgm:t>
        <a:bodyPr/>
        <a:lstStyle/>
        <a:p>
          <a:pPr>
            <a:lnSpc>
              <a:spcPct val="100000"/>
            </a:lnSpc>
          </a:pPr>
          <a:r>
            <a:rPr lang="en-US"/>
            <a:t>Business strategies are often rooted in philosophical principles that guide decision-making processes.</a:t>
          </a:r>
        </a:p>
      </dgm:t>
    </dgm:pt>
    <dgm:pt modelId="{C74098E5-6106-4C2D-A44F-57D2E4C5A867}" type="parTrans" cxnId="{29D6B083-34A6-4037-89B6-E29839ABBFC1}">
      <dgm:prSet/>
      <dgm:spPr/>
      <dgm:t>
        <a:bodyPr/>
        <a:lstStyle/>
        <a:p>
          <a:endParaRPr lang="en-US"/>
        </a:p>
      </dgm:t>
    </dgm:pt>
    <dgm:pt modelId="{147B3D8B-CDE1-4436-AA16-EDF2E0402A6D}" type="sibTrans" cxnId="{29D6B083-34A6-4037-89B6-E29839ABBFC1}">
      <dgm:prSet/>
      <dgm:spPr/>
      <dgm:t>
        <a:bodyPr/>
        <a:lstStyle/>
        <a:p>
          <a:endParaRPr lang="en-US"/>
        </a:p>
      </dgm:t>
    </dgm:pt>
    <dgm:pt modelId="{10340615-CC26-474A-B2F4-4A32ABC75CA6}">
      <dgm:prSet/>
      <dgm:spPr/>
      <dgm:t>
        <a:bodyPr/>
        <a:lstStyle/>
        <a:p>
          <a:pPr>
            <a:lnSpc>
              <a:spcPct val="100000"/>
            </a:lnSpc>
            <a:defRPr b="1"/>
          </a:pPr>
          <a:r>
            <a:rPr lang="en-US"/>
            <a:t>Value-Driven Leadership</a:t>
          </a:r>
        </a:p>
      </dgm:t>
    </dgm:pt>
    <dgm:pt modelId="{626EE910-ACED-4056-B254-AC8BFC2F565A}" type="parTrans" cxnId="{D3E75D9E-F297-4E9B-B2D4-B0CF1D494198}">
      <dgm:prSet/>
      <dgm:spPr/>
      <dgm:t>
        <a:bodyPr/>
        <a:lstStyle/>
        <a:p>
          <a:endParaRPr lang="en-US"/>
        </a:p>
      </dgm:t>
    </dgm:pt>
    <dgm:pt modelId="{A779B480-A2C9-4EB6-ADE4-B0711EACE08E}" type="sibTrans" cxnId="{D3E75D9E-F297-4E9B-B2D4-B0CF1D494198}">
      <dgm:prSet/>
      <dgm:spPr/>
      <dgm:t>
        <a:bodyPr/>
        <a:lstStyle/>
        <a:p>
          <a:pPr>
            <a:lnSpc>
              <a:spcPct val="100000"/>
            </a:lnSpc>
            <a:defRPr b="1"/>
          </a:pPr>
          <a:endParaRPr lang="en-US"/>
        </a:p>
      </dgm:t>
    </dgm:pt>
    <dgm:pt modelId="{7E7DAE54-F533-460D-845F-1F772868F77F}">
      <dgm:prSet/>
      <dgm:spPr/>
      <dgm:t>
        <a:bodyPr/>
        <a:lstStyle/>
        <a:p>
          <a:pPr>
            <a:lnSpc>
              <a:spcPct val="100000"/>
            </a:lnSpc>
          </a:pPr>
          <a:r>
            <a:rPr lang="en-US"/>
            <a:t>Effective leadership emerges from understanding and applying core values that influence organizational culture.</a:t>
          </a:r>
        </a:p>
      </dgm:t>
    </dgm:pt>
    <dgm:pt modelId="{E746BDDB-B569-4D95-B177-129EAA0ACF12}" type="parTrans" cxnId="{E7DA73EB-6C96-4275-B581-1B4105BAF4E6}">
      <dgm:prSet/>
      <dgm:spPr/>
      <dgm:t>
        <a:bodyPr/>
        <a:lstStyle/>
        <a:p>
          <a:endParaRPr lang="en-US"/>
        </a:p>
      </dgm:t>
    </dgm:pt>
    <dgm:pt modelId="{F0AAE5C5-B24E-4A1E-B7BC-12A4D54F0528}" type="sibTrans" cxnId="{E7DA73EB-6C96-4275-B581-1B4105BAF4E6}">
      <dgm:prSet/>
      <dgm:spPr/>
      <dgm:t>
        <a:bodyPr/>
        <a:lstStyle/>
        <a:p>
          <a:endParaRPr lang="en-US"/>
        </a:p>
      </dgm:t>
    </dgm:pt>
    <dgm:pt modelId="{0AAFBB74-CDD3-44B0-84DC-1ABA9FA46EC2}">
      <dgm:prSet/>
      <dgm:spPr/>
      <dgm:t>
        <a:bodyPr/>
        <a:lstStyle/>
        <a:p>
          <a:pPr>
            <a:lnSpc>
              <a:spcPct val="100000"/>
            </a:lnSpc>
            <a:defRPr b="1"/>
          </a:pPr>
          <a:r>
            <a:rPr lang="en-US"/>
            <a:t>Thoughtful Decision-Making</a:t>
          </a:r>
        </a:p>
      </dgm:t>
    </dgm:pt>
    <dgm:pt modelId="{7124C97B-0460-42F0-9E40-0A90D6975978}" type="parTrans" cxnId="{C6402218-6029-4CE1-83DC-988DB1E64749}">
      <dgm:prSet/>
      <dgm:spPr/>
      <dgm:t>
        <a:bodyPr/>
        <a:lstStyle/>
        <a:p>
          <a:endParaRPr lang="en-US"/>
        </a:p>
      </dgm:t>
    </dgm:pt>
    <dgm:pt modelId="{432501C7-E99C-4FAF-81ED-992FD166A566}" type="sibTrans" cxnId="{C6402218-6029-4CE1-83DC-988DB1E64749}">
      <dgm:prSet/>
      <dgm:spPr/>
      <dgm:t>
        <a:bodyPr/>
        <a:lstStyle/>
        <a:p>
          <a:endParaRPr lang="en-US"/>
        </a:p>
      </dgm:t>
    </dgm:pt>
    <dgm:pt modelId="{33CD8CB8-0020-4D76-A3E5-4DC1FC3F9353}">
      <dgm:prSet/>
      <dgm:spPr/>
      <dgm:t>
        <a:bodyPr/>
        <a:lstStyle/>
        <a:p>
          <a:pPr>
            <a:lnSpc>
              <a:spcPct val="100000"/>
            </a:lnSpc>
          </a:pPr>
          <a:r>
            <a:rPr lang="en-US"/>
            <a:t>Leaders who embrace philosophical thinking can make more informed and ethical decisions.</a:t>
          </a:r>
        </a:p>
      </dgm:t>
    </dgm:pt>
    <dgm:pt modelId="{E6314DF1-BF9F-4622-B463-F3073109F174}" type="parTrans" cxnId="{8FFFE73E-BADD-48B5-8223-4FAFCE36C0FC}">
      <dgm:prSet/>
      <dgm:spPr/>
      <dgm:t>
        <a:bodyPr/>
        <a:lstStyle/>
        <a:p>
          <a:endParaRPr lang="en-US"/>
        </a:p>
      </dgm:t>
    </dgm:pt>
    <dgm:pt modelId="{8A8C0DBE-0990-4B96-B6C0-2B163A575ADA}" type="sibTrans" cxnId="{8FFFE73E-BADD-48B5-8223-4FAFCE36C0FC}">
      <dgm:prSet/>
      <dgm:spPr/>
      <dgm:t>
        <a:bodyPr/>
        <a:lstStyle/>
        <a:p>
          <a:endParaRPr lang="en-US"/>
        </a:p>
      </dgm:t>
    </dgm:pt>
    <dgm:pt modelId="{1985ADFD-F6D4-4DFF-8806-6018BC7882DF}" type="pres">
      <dgm:prSet presAssocID="{066A75E1-C63C-46A8-98F9-61658E1949DC}" presName="Root" presStyleCnt="0">
        <dgm:presLayoutVars>
          <dgm:dir/>
          <dgm:resizeHandles val="exact"/>
        </dgm:presLayoutVars>
      </dgm:prSet>
      <dgm:spPr/>
    </dgm:pt>
    <dgm:pt modelId="{BB3AA769-8343-48FA-9457-3BA6A9E93E65}" type="pres">
      <dgm:prSet presAssocID="{03678628-37F7-4590-91BE-609B7E4C45DA}" presName="Composite" presStyleCnt="0"/>
      <dgm:spPr/>
    </dgm:pt>
    <dgm:pt modelId="{D8597187-097D-4971-8562-79E5DA1D30D7}" type="pres">
      <dgm:prSet presAssocID="{03678628-37F7-4590-91BE-609B7E4C45DA}"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3963" r="21033" b="-6"/>
          <a:stretch/>
        </a:blipFill>
      </dgm:spPr>
      <dgm:extLst>
        <a:ext uri="{E40237B7-FDA0-4F09-8148-C483321AD2D9}">
          <dgm14:cNvPr xmlns:dgm14="http://schemas.microsoft.com/office/drawing/2010/diagram" id="0" name="" descr="X and 0 game on blue background"/>
        </a:ext>
      </dgm:extLst>
    </dgm:pt>
    <dgm:pt modelId="{5AAB65B3-ECFB-4D25-8CA4-9ED120597D4E}" type="pres">
      <dgm:prSet presAssocID="{03678628-37F7-4590-91BE-609B7E4C45DA}" presName="Subtitle" presStyleLbl="revTx" presStyleIdx="0" presStyleCnt="6">
        <dgm:presLayoutVars>
          <dgm:chMax val="0"/>
          <dgm:bulletEnabled/>
        </dgm:presLayoutVars>
      </dgm:prSet>
      <dgm:spPr/>
    </dgm:pt>
    <dgm:pt modelId="{E3CD86EE-3BB6-4843-8936-0BCCD5D0C861}" type="pres">
      <dgm:prSet presAssocID="{03678628-37F7-4590-91BE-609B7E4C45DA}" presName="Description" presStyleLbl="revTx" presStyleIdx="1" presStyleCnt="6">
        <dgm:presLayoutVars>
          <dgm:bulletEnabled/>
        </dgm:presLayoutVars>
      </dgm:prSet>
      <dgm:spPr/>
    </dgm:pt>
    <dgm:pt modelId="{8600EA84-920D-4ADD-99CA-324BCA368C27}" type="pres">
      <dgm:prSet presAssocID="{64BE4951-642D-49FB-839E-D0BBDB37D29F}" presName="sibTrans" presStyleLbl="sibTrans2D1" presStyleIdx="0" presStyleCnt="0"/>
      <dgm:spPr/>
    </dgm:pt>
    <dgm:pt modelId="{1448CA67-9A7F-4676-9432-1BDA1625B587}" type="pres">
      <dgm:prSet presAssocID="{10340615-CC26-474A-B2F4-4A32ABC75CA6}" presName="Composite" presStyleCnt="0"/>
      <dgm:spPr/>
    </dgm:pt>
    <dgm:pt modelId="{A4DF49B0-A438-4360-AAEE-0210AEBA8F2B}" type="pres">
      <dgm:prSet presAssocID="{10340615-CC26-474A-B2F4-4A32ABC75CA6}"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20412" r="12837" b="-2"/>
          <a:stretch/>
        </a:blipFill>
      </dgm:spPr>
      <dgm:extLst>
        <a:ext uri="{E40237B7-FDA0-4F09-8148-C483321AD2D9}">
          <dgm14:cNvPr xmlns:dgm14="http://schemas.microsoft.com/office/drawing/2010/diagram" id="0" name="" descr="A row of arrows point toward a target on a piece of graph paper."/>
        </a:ext>
      </dgm:extLst>
    </dgm:pt>
    <dgm:pt modelId="{AE77C61F-38D6-4F63-82FB-7C2E845FBDC9}" type="pres">
      <dgm:prSet presAssocID="{10340615-CC26-474A-B2F4-4A32ABC75CA6}" presName="Subtitle" presStyleLbl="revTx" presStyleIdx="2" presStyleCnt="6">
        <dgm:presLayoutVars>
          <dgm:chMax val="0"/>
          <dgm:bulletEnabled/>
        </dgm:presLayoutVars>
      </dgm:prSet>
      <dgm:spPr/>
    </dgm:pt>
    <dgm:pt modelId="{DF16C679-4725-4ECB-B068-22BDB68A4963}" type="pres">
      <dgm:prSet presAssocID="{10340615-CC26-474A-B2F4-4A32ABC75CA6}" presName="Description" presStyleLbl="revTx" presStyleIdx="3" presStyleCnt="6">
        <dgm:presLayoutVars>
          <dgm:bulletEnabled/>
        </dgm:presLayoutVars>
      </dgm:prSet>
      <dgm:spPr/>
    </dgm:pt>
    <dgm:pt modelId="{62D1FEC7-19BA-4498-82F1-A5E963D8FD6B}" type="pres">
      <dgm:prSet presAssocID="{A779B480-A2C9-4EB6-ADE4-B0711EACE08E}" presName="sibTrans" presStyleLbl="sibTrans2D1" presStyleIdx="0" presStyleCnt="0"/>
      <dgm:spPr/>
    </dgm:pt>
    <dgm:pt modelId="{7F2D9478-CCCE-4E79-B58D-91ECC6F0AF35}" type="pres">
      <dgm:prSet presAssocID="{0AAFBB74-CDD3-44B0-84DC-1ABA9FA46EC2}" presName="Composite" presStyleCnt="0"/>
      <dgm:spPr/>
    </dgm:pt>
    <dgm:pt modelId="{2E55ACC8-E399-44F5-9980-516363826169}" type="pres">
      <dgm:prSet presAssocID="{0AAFBB74-CDD3-44B0-84DC-1ABA9FA46EC2}"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33251" r="-3" b="-2"/>
          <a:stretch/>
        </a:blipFill>
      </dgm:spPr>
      <dgm:extLst>
        <a:ext uri="{E40237B7-FDA0-4F09-8148-C483321AD2D9}">
          <dgm14:cNvPr xmlns:dgm14="http://schemas.microsoft.com/office/drawing/2010/diagram" id="0" name="" descr="Pensive manager leaning head on hand sitting in waiting room and thinking of business"/>
        </a:ext>
      </dgm:extLst>
    </dgm:pt>
    <dgm:pt modelId="{3F4351EE-CE36-4D02-B3F8-018EC5FEFD85}" type="pres">
      <dgm:prSet presAssocID="{0AAFBB74-CDD3-44B0-84DC-1ABA9FA46EC2}" presName="Subtitle" presStyleLbl="revTx" presStyleIdx="4" presStyleCnt="6">
        <dgm:presLayoutVars>
          <dgm:chMax val="0"/>
          <dgm:bulletEnabled/>
        </dgm:presLayoutVars>
      </dgm:prSet>
      <dgm:spPr/>
    </dgm:pt>
    <dgm:pt modelId="{52B6A6D2-46ED-4995-A856-24EA0A954601}" type="pres">
      <dgm:prSet presAssocID="{0AAFBB74-CDD3-44B0-84DC-1ABA9FA46EC2}" presName="Description" presStyleLbl="revTx" presStyleIdx="5" presStyleCnt="6">
        <dgm:presLayoutVars>
          <dgm:bulletEnabled/>
        </dgm:presLayoutVars>
      </dgm:prSet>
      <dgm:spPr/>
    </dgm:pt>
  </dgm:ptLst>
  <dgm:cxnLst>
    <dgm:cxn modelId="{C6402218-6029-4CE1-83DC-988DB1E64749}" srcId="{066A75E1-C63C-46A8-98F9-61658E1949DC}" destId="{0AAFBB74-CDD3-44B0-84DC-1ABA9FA46EC2}" srcOrd="2" destOrd="0" parTransId="{7124C97B-0460-42F0-9E40-0A90D6975978}" sibTransId="{432501C7-E99C-4FAF-81ED-992FD166A566}"/>
    <dgm:cxn modelId="{88212824-247C-425F-922C-6479ACF1D967}" type="presOf" srcId="{03678628-37F7-4590-91BE-609B7E4C45DA}" destId="{5AAB65B3-ECFB-4D25-8CA4-9ED120597D4E}" srcOrd="0" destOrd="0" presId="urn:microsoft.com/office/officeart/2024/3/layout/verticalVisualTextBlock1"/>
    <dgm:cxn modelId="{1EF83C3D-CC7D-4061-9610-0D4B5A305A94}" type="presOf" srcId="{066A75E1-C63C-46A8-98F9-61658E1949DC}" destId="{1985ADFD-F6D4-4DFF-8806-6018BC7882DF}" srcOrd="0" destOrd="0" presId="urn:microsoft.com/office/officeart/2024/3/layout/verticalVisualTextBlock1"/>
    <dgm:cxn modelId="{8FFFE73E-BADD-48B5-8223-4FAFCE36C0FC}" srcId="{0AAFBB74-CDD3-44B0-84DC-1ABA9FA46EC2}" destId="{33CD8CB8-0020-4D76-A3E5-4DC1FC3F9353}" srcOrd="0" destOrd="0" parTransId="{E6314DF1-BF9F-4622-B463-F3073109F174}" sibTransId="{8A8C0DBE-0990-4B96-B6C0-2B163A575ADA}"/>
    <dgm:cxn modelId="{F9A09648-6E02-49E6-BD19-1D4CF16FB6DE}" type="presOf" srcId="{7E7DAE54-F533-460D-845F-1F772868F77F}" destId="{DF16C679-4725-4ECB-B068-22BDB68A4963}" srcOrd="0" destOrd="0" presId="urn:microsoft.com/office/officeart/2024/3/layout/verticalVisualTextBlock1"/>
    <dgm:cxn modelId="{D2E79E80-9599-4E36-AB3B-BA8B0271E650}" type="presOf" srcId="{10340615-CC26-474A-B2F4-4A32ABC75CA6}" destId="{AE77C61F-38D6-4F63-82FB-7C2E845FBDC9}" srcOrd="0" destOrd="0" presId="urn:microsoft.com/office/officeart/2024/3/layout/verticalVisualTextBlock1"/>
    <dgm:cxn modelId="{D6995482-C72B-4CC6-B3E9-FAFCC5DD75D6}" type="presOf" srcId="{838D77CD-14F2-49FD-B134-7FDB44534910}" destId="{E3CD86EE-3BB6-4843-8936-0BCCD5D0C861}" srcOrd="0" destOrd="0" presId="urn:microsoft.com/office/officeart/2024/3/layout/verticalVisualTextBlock1"/>
    <dgm:cxn modelId="{29D6B083-34A6-4037-89B6-E29839ABBFC1}" srcId="{03678628-37F7-4590-91BE-609B7E4C45DA}" destId="{838D77CD-14F2-49FD-B134-7FDB44534910}" srcOrd="0" destOrd="0" parTransId="{C74098E5-6106-4C2D-A44F-57D2E4C5A867}" sibTransId="{147B3D8B-CDE1-4436-AA16-EDF2E0402A6D}"/>
    <dgm:cxn modelId="{CC4E8C95-914C-4128-9167-17DF83D84597}" type="presOf" srcId="{0AAFBB74-CDD3-44B0-84DC-1ABA9FA46EC2}" destId="{3F4351EE-CE36-4D02-B3F8-018EC5FEFD85}" srcOrd="0" destOrd="0" presId="urn:microsoft.com/office/officeart/2024/3/layout/verticalVisualTextBlock1"/>
    <dgm:cxn modelId="{60110898-4B75-4B75-912B-3711F1D48657}" srcId="{066A75E1-C63C-46A8-98F9-61658E1949DC}" destId="{03678628-37F7-4590-91BE-609B7E4C45DA}" srcOrd="0" destOrd="0" parTransId="{8722C7D6-B840-43D8-9D93-8727CDC9AEFC}" sibTransId="{64BE4951-642D-49FB-839E-D0BBDB37D29F}"/>
    <dgm:cxn modelId="{D3E75D9E-F297-4E9B-B2D4-B0CF1D494198}" srcId="{066A75E1-C63C-46A8-98F9-61658E1949DC}" destId="{10340615-CC26-474A-B2F4-4A32ABC75CA6}" srcOrd="1" destOrd="0" parTransId="{626EE910-ACED-4056-B254-AC8BFC2F565A}" sibTransId="{A779B480-A2C9-4EB6-ADE4-B0711EACE08E}"/>
    <dgm:cxn modelId="{C2419A9F-8B3D-4FD9-A108-31369506713B}" type="presOf" srcId="{64BE4951-642D-49FB-839E-D0BBDB37D29F}" destId="{8600EA84-920D-4ADD-99CA-324BCA368C27}" srcOrd="0" destOrd="0" presId="urn:microsoft.com/office/officeart/2024/3/layout/verticalVisualTextBlock1"/>
    <dgm:cxn modelId="{CB62B6AF-8F00-4E07-9B83-71222DEF5C70}" type="presOf" srcId="{33CD8CB8-0020-4D76-A3E5-4DC1FC3F9353}" destId="{52B6A6D2-46ED-4995-A856-24EA0A954601}" srcOrd="0" destOrd="0" presId="urn:microsoft.com/office/officeart/2024/3/layout/verticalVisualTextBlock1"/>
    <dgm:cxn modelId="{E81676D9-6144-4841-BCE3-44640EEAA31D}" type="presOf" srcId="{A779B480-A2C9-4EB6-ADE4-B0711EACE08E}" destId="{62D1FEC7-19BA-4498-82F1-A5E963D8FD6B}" srcOrd="0" destOrd="0" presId="urn:microsoft.com/office/officeart/2024/3/layout/verticalVisualTextBlock1"/>
    <dgm:cxn modelId="{E7DA73EB-6C96-4275-B581-1B4105BAF4E6}" srcId="{10340615-CC26-474A-B2F4-4A32ABC75CA6}" destId="{7E7DAE54-F533-460D-845F-1F772868F77F}" srcOrd="0" destOrd="0" parTransId="{E746BDDB-B569-4D95-B177-129EAA0ACF12}" sibTransId="{F0AAE5C5-B24E-4A1E-B7BC-12A4D54F0528}"/>
    <dgm:cxn modelId="{8D678167-F09A-4586-A3DA-BE482FAB9662}" type="presParOf" srcId="{1985ADFD-F6D4-4DFF-8806-6018BC7882DF}" destId="{BB3AA769-8343-48FA-9457-3BA6A9E93E65}" srcOrd="0" destOrd="0" presId="urn:microsoft.com/office/officeart/2024/3/layout/verticalVisualTextBlock1"/>
    <dgm:cxn modelId="{48C379A7-0EEF-4D50-9F63-1EC6FB3BDB48}" type="presParOf" srcId="{BB3AA769-8343-48FA-9457-3BA6A9E93E65}" destId="{D8597187-097D-4971-8562-79E5DA1D30D7}" srcOrd="0" destOrd="0" presId="urn:microsoft.com/office/officeart/2024/3/layout/verticalVisualTextBlock1"/>
    <dgm:cxn modelId="{FEF31A66-98F9-4EF6-AD3C-598964BA4FA3}" type="presParOf" srcId="{BB3AA769-8343-48FA-9457-3BA6A9E93E65}" destId="{5AAB65B3-ECFB-4D25-8CA4-9ED120597D4E}" srcOrd="1" destOrd="0" presId="urn:microsoft.com/office/officeart/2024/3/layout/verticalVisualTextBlock1"/>
    <dgm:cxn modelId="{D0D249B8-0CCA-4E7A-BDA7-6408969A6106}" type="presParOf" srcId="{BB3AA769-8343-48FA-9457-3BA6A9E93E65}" destId="{E3CD86EE-3BB6-4843-8936-0BCCD5D0C861}" srcOrd="2" destOrd="0" presId="urn:microsoft.com/office/officeart/2024/3/layout/verticalVisualTextBlock1"/>
    <dgm:cxn modelId="{98FF9BD3-AB21-4004-A354-716D69C5826E}" type="presParOf" srcId="{1985ADFD-F6D4-4DFF-8806-6018BC7882DF}" destId="{8600EA84-920D-4ADD-99CA-324BCA368C27}" srcOrd="1" destOrd="0" presId="urn:microsoft.com/office/officeart/2024/3/layout/verticalVisualTextBlock1"/>
    <dgm:cxn modelId="{1CD382F2-0116-4401-A638-1F541F3F5F25}" type="presParOf" srcId="{1985ADFD-F6D4-4DFF-8806-6018BC7882DF}" destId="{1448CA67-9A7F-4676-9432-1BDA1625B587}" srcOrd="2" destOrd="0" presId="urn:microsoft.com/office/officeart/2024/3/layout/verticalVisualTextBlock1"/>
    <dgm:cxn modelId="{05023469-2DF2-48B2-BFD9-4EB0029C0974}" type="presParOf" srcId="{1448CA67-9A7F-4676-9432-1BDA1625B587}" destId="{A4DF49B0-A438-4360-AAEE-0210AEBA8F2B}" srcOrd="0" destOrd="0" presId="urn:microsoft.com/office/officeart/2024/3/layout/verticalVisualTextBlock1"/>
    <dgm:cxn modelId="{FB269232-70C9-400D-A458-4A1FC1313364}" type="presParOf" srcId="{1448CA67-9A7F-4676-9432-1BDA1625B587}" destId="{AE77C61F-38D6-4F63-82FB-7C2E845FBDC9}" srcOrd="1" destOrd="0" presId="urn:microsoft.com/office/officeart/2024/3/layout/verticalVisualTextBlock1"/>
    <dgm:cxn modelId="{881A89D9-DF21-453F-BCC0-CD6E4E3DD672}" type="presParOf" srcId="{1448CA67-9A7F-4676-9432-1BDA1625B587}" destId="{DF16C679-4725-4ECB-B068-22BDB68A4963}" srcOrd="2" destOrd="0" presId="urn:microsoft.com/office/officeart/2024/3/layout/verticalVisualTextBlock1"/>
    <dgm:cxn modelId="{C0E1D0D9-55FF-4F5F-AA44-197FBCBE30F7}" type="presParOf" srcId="{1985ADFD-F6D4-4DFF-8806-6018BC7882DF}" destId="{62D1FEC7-19BA-4498-82F1-A5E963D8FD6B}" srcOrd="3" destOrd="0" presId="urn:microsoft.com/office/officeart/2024/3/layout/verticalVisualTextBlock1"/>
    <dgm:cxn modelId="{FEBCF616-52B6-48E9-A101-F1B6DF22A473}" type="presParOf" srcId="{1985ADFD-F6D4-4DFF-8806-6018BC7882DF}" destId="{7F2D9478-CCCE-4E79-B58D-91ECC6F0AF35}" srcOrd="4" destOrd="0" presId="urn:microsoft.com/office/officeart/2024/3/layout/verticalVisualTextBlock1"/>
    <dgm:cxn modelId="{F5D0FD28-C7B1-44C8-8ABE-914E16E8FC29}" type="presParOf" srcId="{7F2D9478-CCCE-4E79-B58D-91ECC6F0AF35}" destId="{2E55ACC8-E399-44F5-9980-516363826169}" srcOrd="0" destOrd="0" presId="urn:microsoft.com/office/officeart/2024/3/layout/verticalVisualTextBlock1"/>
    <dgm:cxn modelId="{EABDF923-2FF7-4969-BB9A-2B7753DEA224}" type="presParOf" srcId="{7F2D9478-CCCE-4E79-B58D-91ECC6F0AF35}" destId="{3F4351EE-CE36-4D02-B3F8-018EC5FEFD85}" srcOrd="1" destOrd="0" presId="urn:microsoft.com/office/officeart/2024/3/layout/verticalVisualTextBlock1"/>
    <dgm:cxn modelId="{139E2732-8FF2-4E4A-802A-A137A9F901D6}" type="presParOf" srcId="{7F2D9478-CCCE-4E79-B58D-91ECC6F0AF35}" destId="{52B6A6D2-46ED-4995-A856-24EA0A954601}"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D232D5-2061-4E81-8ADB-B4EC5209B1E8}" type="doc">
      <dgm:prSet loTypeId="urn:microsoft.com/office/officeart/2024/3/layout/verticalVisualTextBlock1" loCatId="Picture" qsTypeId="urn:microsoft.com/office/officeart/2005/8/quickstyle/simple4" qsCatId="simple" csTypeId="urn:microsoft.com/office/officeart/2005/8/colors/accent2_2" csCatId="accent2" phldr="1"/>
      <dgm:spPr/>
      <dgm:t>
        <a:bodyPr/>
        <a:lstStyle/>
        <a:p>
          <a:endParaRPr lang="en-US"/>
        </a:p>
      </dgm:t>
    </dgm:pt>
    <dgm:pt modelId="{A776935B-990B-47D1-8220-39C86BC17081}">
      <dgm:prSet/>
      <dgm:spPr/>
      <dgm:t>
        <a:bodyPr/>
        <a:lstStyle/>
        <a:p>
          <a:pPr>
            <a:defRPr b="1"/>
          </a:pPr>
          <a:r>
            <a:rPr lang="en-US"/>
            <a:t>Importance of Early Engagement</a:t>
          </a:r>
        </a:p>
      </dgm:t>
    </dgm:pt>
    <dgm:pt modelId="{EC69D0B9-274D-4907-9F72-3B87DB8BC599}" type="parTrans" cxnId="{35498C06-A7EB-40A3-B9AE-27E40257BBBB}">
      <dgm:prSet/>
      <dgm:spPr/>
      <dgm:t>
        <a:bodyPr/>
        <a:lstStyle/>
        <a:p>
          <a:endParaRPr lang="en-US"/>
        </a:p>
      </dgm:t>
    </dgm:pt>
    <dgm:pt modelId="{03A6045A-2C1B-4F6A-9A8D-E056BFA63A0B}" type="sibTrans" cxnId="{35498C06-A7EB-40A3-B9AE-27E40257BBBB}">
      <dgm:prSet/>
      <dgm:spPr/>
      <dgm:t>
        <a:bodyPr/>
        <a:lstStyle/>
        <a:p>
          <a:pPr>
            <a:defRPr b="1"/>
          </a:pPr>
          <a:endParaRPr lang="en-US"/>
        </a:p>
      </dgm:t>
    </dgm:pt>
    <dgm:pt modelId="{0D68B228-6A00-48D5-839F-E7CAA2BA4890}">
      <dgm:prSet/>
      <dgm:spPr/>
      <dgm:t>
        <a:bodyPr/>
        <a:lstStyle/>
        <a:p>
          <a:r>
            <a:rPr lang="en-US"/>
            <a:t>Engaging stakeholders from the start fosters trust and transparency in the process.</a:t>
          </a:r>
        </a:p>
      </dgm:t>
    </dgm:pt>
    <dgm:pt modelId="{89210F2C-0F4E-40EC-A2A3-2EEFAC6FD829}" type="parTrans" cxnId="{BD068A8D-894B-441E-AAAB-6BBF8DA4F062}">
      <dgm:prSet/>
      <dgm:spPr/>
      <dgm:t>
        <a:bodyPr/>
        <a:lstStyle/>
        <a:p>
          <a:endParaRPr lang="en-US"/>
        </a:p>
      </dgm:t>
    </dgm:pt>
    <dgm:pt modelId="{2AEFF377-4AC9-488A-8612-87D29042B04D}" type="sibTrans" cxnId="{BD068A8D-894B-441E-AAAB-6BBF8DA4F062}">
      <dgm:prSet/>
      <dgm:spPr/>
      <dgm:t>
        <a:bodyPr/>
        <a:lstStyle/>
        <a:p>
          <a:endParaRPr lang="en-US"/>
        </a:p>
      </dgm:t>
    </dgm:pt>
    <dgm:pt modelId="{A97408D4-CAE9-4A2C-BE3B-062AFA998DE2}">
      <dgm:prSet/>
      <dgm:spPr/>
      <dgm:t>
        <a:bodyPr/>
        <a:lstStyle/>
        <a:p>
          <a:pPr>
            <a:defRPr b="1"/>
          </a:pPr>
          <a:r>
            <a:rPr lang="en-US"/>
            <a:t>Addressing Concerns</a:t>
          </a:r>
        </a:p>
      </dgm:t>
    </dgm:pt>
    <dgm:pt modelId="{1B37F1CC-C9D1-4853-8412-BB18378DE387}" type="parTrans" cxnId="{91CF7CC6-9585-404E-98F3-CA2ED3C18083}">
      <dgm:prSet/>
      <dgm:spPr/>
      <dgm:t>
        <a:bodyPr/>
        <a:lstStyle/>
        <a:p>
          <a:endParaRPr lang="en-US"/>
        </a:p>
      </dgm:t>
    </dgm:pt>
    <dgm:pt modelId="{64B57B0A-CE4A-4383-9687-0931F3D84D20}" type="sibTrans" cxnId="{91CF7CC6-9585-404E-98F3-CA2ED3C18083}">
      <dgm:prSet/>
      <dgm:spPr/>
      <dgm:t>
        <a:bodyPr/>
        <a:lstStyle/>
        <a:p>
          <a:pPr>
            <a:defRPr b="1"/>
          </a:pPr>
          <a:endParaRPr lang="en-US"/>
        </a:p>
      </dgm:t>
    </dgm:pt>
    <dgm:pt modelId="{A2784D3A-8575-4351-8B67-6C9373E18605}">
      <dgm:prSet/>
      <dgm:spPr/>
      <dgm:t>
        <a:bodyPr/>
        <a:lstStyle/>
        <a:p>
          <a:r>
            <a:rPr lang="en-US"/>
            <a:t>Early involvement allows stakeholders to voice concerns which can be addressed promptly.</a:t>
          </a:r>
        </a:p>
      </dgm:t>
    </dgm:pt>
    <dgm:pt modelId="{417FA921-B337-4863-ACA6-87938124DD2F}" type="parTrans" cxnId="{3A6B1166-FDE0-4784-9E74-5222A9A63B1C}">
      <dgm:prSet/>
      <dgm:spPr/>
      <dgm:t>
        <a:bodyPr/>
        <a:lstStyle/>
        <a:p>
          <a:endParaRPr lang="en-US"/>
        </a:p>
      </dgm:t>
    </dgm:pt>
    <dgm:pt modelId="{0F842518-DE5D-4EB5-8D7B-D75846D35B1A}" type="sibTrans" cxnId="{3A6B1166-FDE0-4784-9E74-5222A9A63B1C}">
      <dgm:prSet/>
      <dgm:spPr/>
      <dgm:t>
        <a:bodyPr/>
        <a:lstStyle/>
        <a:p>
          <a:endParaRPr lang="en-US"/>
        </a:p>
      </dgm:t>
    </dgm:pt>
    <dgm:pt modelId="{F29FCD74-6CBB-4F31-9856-674DFAB1F491}">
      <dgm:prSet/>
      <dgm:spPr/>
      <dgm:t>
        <a:bodyPr/>
        <a:lstStyle/>
        <a:p>
          <a:pPr>
            <a:defRPr b="1"/>
          </a:pPr>
          <a:r>
            <a:rPr lang="en-US"/>
            <a:t>Incorporating Feedback</a:t>
          </a:r>
        </a:p>
      </dgm:t>
    </dgm:pt>
    <dgm:pt modelId="{6EE8C0CE-5183-4825-B0AC-13ABDABDF878}" type="parTrans" cxnId="{6E2799FF-656B-4AAE-9CE0-FB8BE10DF7D1}">
      <dgm:prSet/>
      <dgm:spPr/>
      <dgm:t>
        <a:bodyPr/>
        <a:lstStyle/>
        <a:p>
          <a:endParaRPr lang="en-US"/>
        </a:p>
      </dgm:t>
    </dgm:pt>
    <dgm:pt modelId="{05DA1947-FF59-4A28-83A4-463B8AC80F04}" type="sibTrans" cxnId="{6E2799FF-656B-4AAE-9CE0-FB8BE10DF7D1}">
      <dgm:prSet/>
      <dgm:spPr/>
      <dgm:t>
        <a:bodyPr/>
        <a:lstStyle/>
        <a:p>
          <a:endParaRPr lang="en-US"/>
        </a:p>
      </dgm:t>
    </dgm:pt>
    <dgm:pt modelId="{EB5F992D-773A-4467-8081-C590B4AC616A}">
      <dgm:prSet/>
      <dgm:spPr/>
      <dgm:t>
        <a:bodyPr/>
        <a:lstStyle/>
        <a:p>
          <a:r>
            <a:rPr lang="en-US"/>
            <a:t>Feedback from stakeholders enhances the design by making it more relevant and effective.</a:t>
          </a:r>
        </a:p>
      </dgm:t>
    </dgm:pt>
    <dgm:pt modelId="{E283E8FD-7278-498E-9265-1E2A7C6D10C6}" type="parTrans" cxnId="{7CE9A782-FCDF-4D05-82D5-FF118DF2B542}">
      <dgm:prSet/>
      <dgm:spPr/>
      <dgm:t>
        <a:bodyPr/>
        <a:lstStyle/>
        <a:p>
          <a:endParaRPr lang="en-US"/>
        </a:p>
      </dgm:t>
    </dgm:pt>
    <dgm:pt modelId="{6CD68C3C-33E2-46D5-80ED-A852729184BE}" type="sibTrans" cxnId="{7CE9A782-FCDF-4D05-82D5-FF118DF2B542}">
      <dgm:prSet/>
      <dgm:spPr/>
      <dgm:t>
        <a:bodyPr/>
        <a:lstStyle/>
        <a:p>
          <a:endParaRPr lang="en-US"/>
        </a:p>
      </dgm:t>
    </dgm:pt>
    <dgm:pt modelId="{B4C8CA90-47A9-4872-B348-2BB5BBE9013A}" type="pres">
      <dgm:prSet presAssocID="{DFD232D5-2061-4E81-8ADB-B4EC5209B1E8}" presName="Root" presStyleCnt="0">
        <dgm:presLayoutVars>
          <dgm:dir/>
          <dgm:resizeHandles val="exact"/>
        </dgm:presLayoutVars>
      </dgm:prSet>
      <dgm:spPr/>
    </dgm:pt>
    <dgm:pt modelId="{4E7DA969-C685-4E0C-ABF8-EC80545DEC62}" type="pres">
      <dgm:prSet presAssocID="{A776935B-990B-47D1-8220-39C86BC17081}" presName="Composite" presStyleCnt="0"/>
      <dgm:spPr/>
    </dgm:pt>
    <dgm:pt modelId="{03E871BE-957A-4B32-88AA-42176FF78F70}" type="pres">
      <dgm:prSet presAssocID="{A776935B-990B-47D1-8220-39C86BC17081}"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25394" r="7857" b="2"/>
          <a:stretch>
            <a:fillRect l="-25000" r="-25000"/>
          </a:stretch>
        </a:blipFill>
      </dgm:spPr>
      <dgm:extLst>
        <a:ext uri="{E40237B7-FDA0-4F09-8148-C483321AD2D9}">
          <dgm14:cNvPr xmlns:dgm14="http://schemas.microsoft.com/office/drawing/2010/diagram" id="0" name="" descr="Successful business people holding their fists together in office all together like a team."/>
        </a:ext>
      </dgm:extLst>
    </dgm:pt>
    <dgm:pt modelId="{37AF2BFF-3D2A-406D-BC0F-75CAC45FB34C}" type="pres">
      <dgm:prSet presAssocID="{A776935B-990B-47D1-8220-39C86BC17081}" presName="Subtitle" presStyleLbl="revTx" presStyleIdx="0" presStyleCnt="6">
        <dgm:presLayoutVars>
          <dgm:chMax val="0"/>
          <dgm:bulletEnabled/>
        </dgm:presLayoutVars>
      </dgm:prSet>
      <dgm:spPr/>
    </dgm:pt>
    <dgm:pt modelId="{4988DA13-490E-44E0-89D6-1BBDB95A944C}" type="pres">
      <dgm:prSet presAssocID="{A776935B-990B-47D1-8220-39C86BC17081}" presName="Description" presStyleLbl="revTx" presStyleIdx="1" presStyleCnt="6">
        <dgm:presLayoutVars>
          <dgm:bulletEnabled/>
        </dgm:presLayoutVars>
      </dgm:prSet>
      <dgm:spPr/>
    </dgm:pt>
    <dgm:pt modelId="{DDB4D6E5-D912-44F5-A32D-AF6CBB620D07}" type="pres">
      <dgm:prSet presAssocID="{03A6045A-2C1B-4F6A-9A8D-E056BFA63A0B}" presName="sibTrans" presStyleLbl="sibTrans2D1" presStyleIdx="0" presStyleCnt="0"/>
      <dgm:spPr/>
    </dgm:pt>
    <dgm:pt modelId="{186A8E2B-DDFF-42E2-AAF5-57DD5818EA6B}" type="pres">
      <dgm:prSet presAssocID="{A97408D4-CAE9-4A2C-BE3B-062AFA998DE2}" presName="Composite" presStyleCnt="0"/>
      <dgm:spPr/>
    </dgm:pt>
    <dgm:pt modelId="{6D402893-0530-492A-B409-764681AE4545}" type="pres">
      <dgm:prSet presAssocID="{A97408D4-CAE9-4A2C-BE3B-062AFA998DE2}"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33250" r="1" b="2"/>
          <a:stretch>
            <a:fillRect l="-25000" r="-25000"/>
          </a:stretch>
        </a:blipFill>
      </dgm:spPr>
      <dgm:extLst>
        <a:ext uri="{E40237B7-FDA0-4F09-8148-C483321AD2D9}">
          <dgm14:cNvPr xmlns:dgm14="http://schemas.microsoft.com/office/drawing/2010/diagram" id="0" name="" descr="A group of colleagues are brainstorming to get some ideas for the new project. They have to make a marketing plan for firm’s new client. Let’s get the work started."/>
        </a:ext>
      </dgm:extLst>
    </dgm:pt>
    <dgm:pt modelId="{AB5FD16D-65A3-4F9A-B589-2F376C92ED0D}" type="pres">
      <dgm:prSet presAssocID="{A97408D4-CAE9-4A2C-BE3B-062AFA998DE2}" presName="Subtitle" presStyleLbl="revTx" presStyleIdx="2" presStyleCnt="6">
        <dgm:presLayoutVars>
          <dgm:chMax val="0"/>
          <dgm:bulletEnabled/>
        </dgm:presLayoutVars>
      </dgm:prSet>
      <dgm:spPr/>
    </dgm:pt>
    <dgm:pt modelId="{67A853EC-4BE9-4A54-8421-62E3E0989446}" type="pres">
      <dgm:prSet presAssocID="{A97408D4-CAE9-4A2C-BE3B-062AFA998DE2}" presName="Description" presStyleLbl="revTx" presStyleIdx="3" presStyleCnt="6">
        <dgm:presLayoutVars>
          <dgm:bulletEnabled/>
        </dgm:presLayoutVars>
      </dgm:prSet>
      <dgm:spPr/>
    </dgm:pt>
    <dgm:pt modelId="{EB7403A0-8154-4A8E-BA37-A4FBF1AA1446}" type="pres">
      <dgm:prSet presAssocID="{64B57B0A-CE4A-4383-9687-0931F3D84D20}" presName="sibTrans" presStyleLbl="sibTrans2D1" presStyleIdx="0" presStyleCnt="0"/>
      <dgm:spPr/>
    </dgm:pt>
    <dgm:pt modelId="{BBE98426-208C-49CA-8EFB-F002A231CE4F}" type="pres">
      <dgm:prSet presAssocID="{F29FCD74-6CBB-4F31-9856-674DFAB1F491}" presName="Composite" presStyleCnt="0"/>
      <dgm:spPr/>
    </dgm:pt>
    <dgm:pt modelId="{D0FF22C3-5060-4D49-AA4F-CA216185A68A}" type="pres">
      <dgm:prSet presAssocID="{F29FCD74-6CBB-4F31-9856-674DFAB1F491}"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7868" r="25879" b="-6"/>
          <a:stretch>
            <a:fillRect l="-39000" r="-39000"/>
          </a:stretch>
        </a:blipFill>
      </dgm:spPr>
      <dgm:extLst>
        <a:ext uri="{E40237B7-FDA0-4F09-8148-C483321AD2D9}">
          <dgm14:cNvPr xmlns:dgm14="http://schemas.microsoft.com/office/drawing/2010/diagram" id="0" name="" descr="People at the meeting desk"/>
        </a:ext>
      </dgm:extLst>
    </dgm:pt>
    <dgm:pt modelId="{766AE063-049B-4633-8336-0E8C00933EEC}" type="pres">
      <dgm:prSet presAssocID="{F29FCD74-6CBB-4F31-9856-674DFAB1F491}" presName="Subtitle" presStyleLbl="revTx" presStyleIdx="4" presStyleCnt="6">
        <dgm:presLayoutVars>
          <dgm:chMax val="0"/>
          <dgm:bulletEnabled/>
        </dgm:presLayoutVars>
      </dgm:prSet>
      <dgm:spPr/>
    </dgm:pt>
    <dgm:pt modelId="{39BBAB50-5028-4189-8237-CDEBF90E593A}" type="pres">
      <dgm:prSet presAssocID="{F29FCD74-6CBB-4F31-9856-674DFAB1F491}" presName="Description" presStyleLbl="revTx" presStyleIdx="5" presStyleCnt="6">
        <dgm:presLayoutVars>
          <dgm:bulletEnabled/>
        </dgm:presLayoutVars>
      </dgm:prSet>
      <dgm:spPr/>
    </dgm:pt>
  </dgm:ptLst>
  <dgm:cxnLst>
    <dgm:cxn modelId="{35498C06-A7EB-40A3-B9AE-27E40257BBBB}" srcId="{DFD232D5-2061-4E81-8ADB-B4EC5209B1E8}" destId="{A776935B-990B-47D1-8220-39C86BC17081}" srcOrd="0" destOrd="0" parTransId="{EC69D0B9-274D-4907-9F72-3B87DB8BC599}" sibTransId="{03A6045A-2C1B-4F6A-9A8D-E056BFA63A0B}"/>
    <dgm:cxn modelId="{4A8AA110-7D1E-41D2-A197-28310D393941}" type="presOf" srcId="{DFD232D5-2061-4E81-8ADB-B4EC5209B1E8}" destId="{B4C8CA90-47A9-4872-B348-2BB5BBE9013A}" srcOrd="0" destOrd="0" presId="urn:microsoft.com/office/officeart/2024/3/layout/verticalVisualTextBlock1"/>
    <dgm:cxn modelId="{3A6B1166-FDE0-4784-9E74-5222A9A63B1C}" srcId="{A97408D4-CAE9-4A2C-BE3B-062AFA998DE2}" destId="{A2784D3A-8575-4351-8B67-6C9373E18605}" srcOrd="0" destOrd="0" parTransId="{417FA921-B337-4863-ACA6-87938124DD2F}" sibTransId="{0F842518-DE5D-4EB5-8D7B-D75846D35B1A}"/>
    <dgm:cxn modelId="{61339772-1D1A-48B9-AE6F-7916F6B83270}" type="presOf" srcId="{64B57B0A-CE4A-4383-9687-0931F3D84D20}" destId="{EB7403A0-8154-4A8E-BA37-A4FBF1AA1446}" srcOrd="0" destOrd="0" presId="urn:microsoft.com/office/officeart/2024/3/layout/verticalVisualTextBlock1"/>
    <dgm:cxn modelId="{7CE9A782-FCDF-4D05-82D5-FF118DF2B542}" srcId="{F29FCD74-6CBB-4F31-9856-674DFAB1F491}" destId="{EB5F992D-773A-4467-8081-C590B4AC616A}" srcOrd="0" destOrd="0" parTransId="{E283E8FD-7278-498E-9265-1E2A7C6D10C6}" sibTransId="{6CD68C3C-33E2-46D5-80ED-A852729184BE}"/>
    <dgm:cxn modelId="{72920C83-5E26-49E8-94D3-213C04E39ABA}" type="presOf" srcId="{A97408D4-CAE9-4A2C-BE3B-062AFA998DE2}" destId="{AB5FD16D-65A3-4F9A-B589-2F376C92ED0D}" srcOrd="0" destOrd="0" presId="urn:microsoft.com/office/officeart/2024/3/layout/verticalVisualTextBlock1"/>
    <dgm:cxn modelId="{D2B81B88-19BC-410E-B8F0-AA6A0034BCEE}" type="presOf" srcId="{F29FCD74-6CBB-4F31-9856-674DFAB1F491}" destId="{766AE063-049B-4633-8336-0E8C00933EEC}" srcOrd="0" destOrd="0" presId="urn:microsoft.com/office/officeart/2024/3/layout/verticalVisualTextBlock1"/>
    <dgm:cxn modelId="{BD068A8D-894B-441E-AAAB-6BBF8DA4F062}" srcId="{A776935B-990B-47D1-8220-39C86BC17081}" destId="{0D68B228-6A00-48D5-839F-E7CAA2BA4890}" srcOrd="0" destOrd="0" parTransId="{89210F2C-0F4E-40EC-A2A3-2EEFAC6FD829}" sibTransId="{2AEFF377-4AC9-488A-8612-87D29042B04D}"/>
    <dgm:cxn modelId="{EA00F3BE-D37D-450A-AD7D-98688FAE3BFB}" type="presOf" srcId="{EB5F992D-773A-4467-8081-C590B4AC616A}" destId="{39BBAB50-5028-4189-8237-CDEBF90E593A}" srcOrd="0" destOrd="0" presId="urn:microsoft.com/office/officeart/2024/3/layout/verticalVisualTextBlock1"/>
    <dgm:cxn modelId="{91CF7CC6-9585-404E-98F3-CA2ED3C18083}" srcId="{DFD232D5-2061-4E81-8ADB-B4EC5209B1E8}" destId="{A97408D4-CAE9-4A2C-BE3B-062AFA998DE2}" srcOrd="1" destOrd="0" parTransId="{1B37F1CC-C9D1-4853-8412-BB18378DE387}" sibTransId="{64B57B0A-CE4A-4383-9687-0931F3D84D20}"/>
    <dgm:cxn modelId="{BD4727C9-2F73-4131-A058-82EAF31D45BA}" type="presOf" srcId="{A2784D3A-8575-4351-8B67-6C9373E18605}" destId="{67A853EC-4BE9-4A54-8421-62E3E0989446}" srcOrd="0" destOrd="0" presId="urn:microsoft.com/office/officeart/2024/3/layout/verticalVisualTextBlock1"/>
    <dgm:cxn modelId="{1DA134D5-D41B-45D1-86DF-E32208C4A3EB}" type="presOf" srcId="{A776935B-990B-47D1-8220-39C86BC17081}" destId="{37AF2BFF-3D2A-406D-BC0F-75CAC45FB34C}" srcOrd="0" destOrd="0" presId="urn:microsoft.com/office/officeart/2024/3/layout/verticalVisualTextBlock1"/>
    <dgm:cxn modelId="{871154E8-1D12-4A9A-B803-4313E1E2430D}" type="presOf" srcId="{03A6045A-2C1B-4F6A-9A8D-E056BFA63A0B}" destId="{DDB4D6E5-D912-44F5-A32D-AF6CBB620D07}" srcOrd="0" destOrd="0" presId="urn:microsoft.com/office/officeart/2024/3/layout/verticalVisualTextBlock1"/>
    <dgm:cxn modelId="{F3CB57FA-91E7-4B00-A84C-23B804ADDFF0}" type="presOf" srcId="{0D68B228-6A00-48D5-839F-E7CAA2BA4890}" destId="{4988DA13-490E-44E0-89D6-1BBDB95A944C}" srcOrd="0" destOrd="0" presId="urn:microsoft.com/office/officeart/2024/3/layout/verticalVisualTextBlock1"/>
    <dgm:cxn modelId="{6E2799FF-656B-4AAE-9CE0-FB8BE10DF7D1}" srcId="{DFD232D5-2061-4E81-8ADB-B4EC5209B1E8}" destId="{F29FCD74-6CBB-4F31-9856-674DFAB1F491}" srcOrd="2" destOrd="0" parTransId="{6EE8C0CE-5183-4825-B0AC-13ABDABDF878}" sibTransId="{05DA1947-FF59-4A28-83A4-463B8AC80F04}"/>
    <dgm:cxn modelId="{46BABDCB-A9A0-43D3-AA98-A8A5F5B6E2B0}" type="presParOf" srcId="{B4C8CA90-47A9-4872-B348-2BB5BBE9013A}" destId="{4E7DA969-C685-4E0C-ABF8-EC80545DEC62}" srcOrd="0" destOrd="0" presId="urn:microsoft.com/office/officeart/2024/3/layout/verticalVisualTextBlock1"/>
    <dgm:cxn modelId="{75D6E9AF-4A9F-4F23-BA7B-62A57756B821}" type="presParOf" srcId="{4E7DA969-C685-4E0C-ABF8-EC80545DEC62}" destId="{03E871BE-957A-4B32-88AA-42176FF78F70}" srcOrd="0" destOrd="0" presId="urn:microsoft.com/office/officeart/2024/3/layout/verticalVisualTextBlock1"/>
    <dgm:cxn modelId="{1B951A98-C496-42BB-9D89-07659532A58F}" type="presParOf" srcId="{4E7DA969-C685-4E0C-ABF8-EC80545DEC62}" destId="{37AF2BFF-3D2A-406D-BC0F-75CAC45FB34C}" srcOrd="1" destOrd="0" presId="urn:microsoft.com/office/officeart/2024/3/layout/verticalVisualTextBlock1"/>
    <dgm:cxn modelId="{4D5B9E0F-A24A-4070-BF46-79154B47BDAB}" type="presParOf" srcId="{4E7DA969-C685-4E0C-ABF8-EC80545DEC62}" destId="{4988DA13-490E-44E0-89D6-1BBDB95A944C}" srcOrd="2" destOrd="0" presId="urn:microsoft.com/office/officeart/2024/3/layout/verticalVisualTextBlock1"/>
    <dgm:cxn modelId="{D99FC3B3-5985-4F5F-A9CF-059085B4B801}" type="presParOf" srcId="{B4C8CA90-47A9-4872-B348-2BB5BBE9013A}" destId="{DDB4D6E5-D912-44F5-A32D-AF6CBB620D07}" srcOrd="1" destOrd="0" presId="urn:microsoft.com/office/officeart/2024/3/layout/verticalVisualTextBlock1"/>
    <dgm:cxn modelId="{1161D2DE-E31E-4698-8478-0BC2A1B39706}" type="presParOf" srcId="{B4C8CA90-47A9-4872-B348-2BB5BBE9013A}" destId="{186A8E2B-DDFF-42E2-AAF5-57DD5818EA6B}" srcOrd="2" destOrd="0" presId="urn:microsoft.com/office/officeart/2024/3/layout/verticalVisualTextBlock1"/>
    <dgm:cxn modelId="{742EAF5B-1A6C-4879-A3D8-88D478325BD3}" type="presParOf" srcId="{186A8E2B-DDFF-42E2-AAF5-57DD5818EA6B}" destId="{6D402893-0530-492A-B409-764681AE4545}" srcOrd="0" destOrd="0" presId="urn:microsoft.com/office/officeart/2024/3/layout/verticalVisualTextBlock1"/>
    <dgm:cxn modelId="{3841C9B4-3054-49C7-AFCB-D5F0A6A128E4}" type="presParOf" srcId="{186A8E2B-DDFF-42E2-AAF5-57DD5818EA6B}" destId="{AB5FD16D-65A3-4F9A-B589-2F376C92ED0D}" srcOrd="1" destOrd="0" presId="urn:microsoft.com/office/officeart/2024/3/layout/verticalVisualTextBlock1"/>
    <dgm:cxn modelId="{36BB4C0F-3AE7-4E07-98E7-498C7E7D6914}" type="presParOf" srcId="{186A8E2B-DDFF-42E2-AAF5-57DD5818EA6B}" destId="{67A853EC-4BE9-4A54-8421-62E3E0989446}" srcOrd="2" destOrd="0" presId="urn:microsoft.com/office/officeart/2024/3/layout/verticalVisualTextBlock1"/>
    <dgm:cxn modelId="{3EC47E76-3C85-4FB3-9680-E9F5C811719F}" type="presParOf" srcId="{B4C8CA90-47A9-4872-B348-2BB5BBE9013A}" destId="{EB7403A0-8154-4A8E-BA37-A4FBF1AA1446}" srcOrd="3" destOrd="0" presId="urn:microsoft.com/office/officeart/2024/3/layout/verticalVisualTextBlock1"/>
    <dgm:cxn modelId="{B188BD79-7144-4465-8CE8-13D8BBD92D41}" type="presParOf" srcId="{B4C8CA90-47A9-4872-B348-2BB5BBE9013A}" destId="{BBE98426-208C-49CA-8EFB-F002A231CE4F}" srcOrd="4" destOrd="0" presId="urn:microsoft.com/office/officeart/2024/3/layout/verticalVisualTextBlock1"/>
    <dgm:cxn modelId="{B81BFD5B-107A-46CC-8FFE-F4AD434BE35E}" type="presParOf" srcId="{BBE98426-208C-49CA-8EFB-F002A231CE4F}" destId="{D0FF22C3-5060-4D49-AA4F-CA216185A68A}" srcOrd="0" destOrd="0" presId="urn:microsoft.com/office/officeart/2024/3/layout/verticalVisualTextBlock1"/>
    <dgm:cxn modelId="{20EACCA0-21D3-4E8F-9D77-2EBF2BB4E765}" type="presParOf" srcId="{BBE98426-208C-49CA-8EFB-F002A231CE4F}" destId="{766AE063-049B-4633-8336-0E8C00933EEC}" srcOrd="1" destOrd="0" presId="urn:microsoft.com/office/officeart/2024/3/layout/verticalVisualTextBlock1"/>
    <dgm:cxn modelId="{F6458B83-D9A1-4366-AB40-9691B161B3B8}" type="presParOf" srcId="{BBE98426-208C-49CA-8EFB-F002A231CE4F}" destId="{39BBAB50-5028-4189-8237-CDEBF90E593A}"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30031E-762D-472D-9D5A-F24B3E8205A2}" type="doc">
      <dgm:prSet loTypeId="urn:microsoft.com/office/officeart/2024/3/layout/verticalVisualTextBlock1" loCatId="Picture" qsTypeId="urn:microsoft.com/office/officeart/2005/8/quickstyle/simple4" qsCatId="simple" csTypeId="urn:microsoft.com/office/officeart/2005/8/colors/accent1_2" csCatId="accent1" phldr="1"/>
      <dgm:spPr/>
      <dgm:t>
        <a:bodyPr/>
        <a:lstStyle/>
        <a:p>
          <a:endParaRPr lang="en-US"/>
        </a:p>
      </dgm:t>
    </dgm:pt>
    <dgm:pt modelId="{2FB16ABC-C2D7-4051-86C9-5956C023B6ED}">
      <dgm:prSet/>
      <dgm:spPr/>
      <dgm:t>
        <a:bodyPr/>
        <a:lstStyle/>
        <a:p>
          <a:pPr>
            <a:defRPr b="1"/>
          </a:pPr>
          <a:r>
            <a:rPr lang="en-US"/>
            <a:t>Virtual Network Support</a:t>
          </a:r>
        </a:p>
      </dgm:t>
    </dgm:pt>
    <dgm:pt modelId="{ABE47D2E-D4B5-4F9C-92D2-6449BC2F41A8}" type="parTrans" cxnId="{C625337A-AC30-4671-ADBB-62C9B27CE870}">
      <dgm:prSet/>
      <dgm:spPr/>
      <dgm:t>
        <a:bodyPr/>
        <a:lstStyle/>
        <a:p>
          <a:endParaRPr lang="en-US"/>
        </a:p>
      </dgm:t>
    </dgm:pt>
    <dgm:pt modelId="{ED50D8AB-955C-46A0-A25C-FCB8052160B7}" type="sibTrans" cxnId="{C625337A-AC30-4671-ADBB-62C9B27CE870}">
      <dgm:prSet/>
      <dgm:spPr/>
      <dgm:t>
        <a:bodyPr/>
        <a:lstStyle/>
        <a:p>
          <a:pPr>
            <a:defRPr b="1"/>
          </a:pPr>
          <a:endParaRPr lang="en-US"/>
        </a:p>
      </dgm:t>
    </dgm:pt>
    <dgm:pt modelId="{D5E84064-BE48-4578-A403-C7D4C8CA8248}">
      <dgm:prSet/>
      <dgm:spPr/>
      <dgm:t>
        <a:bodyPr/>
        <a:lstStyle/>
        <a:p>
          <a:r>
            <a:rPr lang="en-US"/>
            <a:t>Leverage Virtual Network support for secure and efficient data integrations. This feature enhances connectivity within the enterprise.</a:t>
          </a:r>
        </a:p>
      </dgm:t>
    </dgm:pt>
    <dgm:pt modelId="{F940E80C-702B-46F7-90F7-D10BED346124}" type="parTrans" cxnId="{510C5309-EE13-42D6-84E6-EC6D7293E84C}">
      <dgm:prSet/>
      <dgm:spPr/>
      <dgm:t>
        <a:bodyPr/>
        <a:lstStyle/>
        <a:p>
          <a:endParaRPr lang="en-US"/>
        </a:p>
      </dgm:t>
    </dgm:pt>
    <dgm:pt modelId="{EB2A4A06-BC1E-41FB-A2C9-F9ED0031D5F1}" type="sibTrans" cxnId="{510C5309-EE13-42D6-84E6-EC6D7293E84C}">
      <dgm:prSet/>
      <dgm:spPr/>
      <dgm:t>
        <a:bodyPr/>
        <a:lstStyle/>
        <a:p>
          <a:endParaRPr lang="en-US"/>
        </a:p>
      </dgm:t>
    </dgm:pt>
    <dgm:pt modelId="{20213B2E-CC04-4F95-9F5F-D3B6147456F7}">
      <dgm:prSet/>
      <dgm:spPr/>
      <dgm:t>
        <a:bodyPr/>
        <a:lstStyle/>
        <a:p>
          <a:pPr>
            <a:defRPr b="1"/>
          </a:pPr>
          <a:r>
            <a:rPr lang="en-US"/>
            <a:t>Enhanced Connectors</a:t>
          </a:r>
        </a:p>
      </dgm:t>
    </dgm:pt>
    <dgm:pt modelId="{ADCEAE09-D6E9-4A10-ABFC-3EC150508EB7}" type="parTrans" cxnId="{77252B24-2E1A-4FB4-AE61-D56540A9B931}">
      <dgm:prSet/>
      <dgm:spPr/>
      <dgm:t>
        <a:bodyPr/>
        <a:lstStyle/>
        <a:p>
          <a:endParaRPr lang="en-US"/>
        </a:p>
      </dgm:t>
    </dgm:pt>
    <dgm:pt modelId="{8DA48E77-BAD5-4D1A-A7AA-296A8EDF31FF}" type="sibTrans" cxnId="{77252B24-2E1A-4FB4-AE61-D56540A9B931}">
      <dgm:prSet/>
      <dgm:spPr/>
      <dgm:t>
        <a:bodyPr/>
        <a:lstStyle/>
        <a:p>
          <a:pPr>
            <a:defRPr b="1"/>
          </a:pPr>
          <a:endParaRPr lang="en-US"/>
        </a:p>
      </dgm:t>
    </dgm:pt>
    <dgm:pt modelId="{EA86E7DB-AD67-484F-A640-54CAD2CFDECE}">
      <dgm:prSet/>
      <dgm:spPr/>
      <dgm:t>
        <a:bodyPr/>
        <a:lstStyle/>
        <a:p>
          <a:r>
            <a:rPr lang="en-US"/>
            <a:t>Utilize enhanced connectors to streamline integrations across various applications. These connectors improve efficiency and data flow.</a:t>
          </a:r>
        </a:p>
      </dgm:t>
    </dgm:pt>
    <dgm:pt modelId="{D31C1EF8-C2DF-4BAA-AF6E-2BF9C1ECBB03}" type="parTrans" cxnId="{0F159191-FCDE-460E-AEE0-DAED3417D826}">
      <dgm:prSet/>
      <dgm:spPr/>
      <dgm:t>
        <a:bodyPr/>
        <a:lstStyle/>
        <a:p>
          <a:endParaRPr lang="en-US"/>
        </a:p>
      </dgm:t>
    </dgm:pt>
    <dgm:pt modelId="{DCA0E8D6-976F-421B-B9DE-E104CD543563}" type="sibTrans" cxnId="{0F159191-FCDE-460E-AEE0-DAED3417D826}">
      <dgm:prSet/>
      <dgm:spPr/>
      <dgm:t>
        <a:bodyPr/>
        <a:lstStyle/>
        <a:p>
          <a:endParaRPr lang="en-US"/>
        </a:p>
      </dgm:t>
    </dgm:pt>
    <dgm:pt modelId="{A2714513-C260-435D-B57A-0EED74E013C1}">
      <dgm:prSet/>
      <dgm:spPr/>
      <dgm:t>
        <a:bodyPr/>
        <a:lstStyle/>
        <a:p>
          <a:pPr>
            <a:defRPr b="1"/>
          </a:pPr>
          <a:r>
            <a:rPr lang="en-US"/>
            <a:t>Copilot Studio Integration</a:t>
          </a:r>
        </a:p>
      </dgm:t>
    </dgm:pt>
    <dgm:pt modelId="{0D777DB8-1516-4D27-8398-6E0B485C5AC3}" type="parTrans" cxnId="{877DB21E-1129-4D25-90DD-A4A775CF63EF}">
      <dgm:prSet/>
      <dgm:spPr/>
      <dgm:t>
        <a:bodyPr/>
        <a:lstStyle/>
        <a:p>
          <a:endParaRPr lang="en-US"/>
        </a:p>
      </dgm:t>
    </dgm:pt>
    <dgm:pt modelId="{41DB9DD9-C865-4FDA-926E-ABFC9C438884}" type="sibTrans" cxnId="{877DB21E-1129-4D25-90DD-A4A775CF63EF}">
      <dgm:prSet/>
      <dgm:spPr/>
      <dgm:t>
        <a:bodyPr/>
        <a:lstStyle/>
        <a:p>
          <a:endParaRPr lang="en-US"/>
        </a:p>
      </dgm:t>
    </dgm:pt>
    <dgm:pt modelId="{3060E089-67C1-4A2B-8E30-5FB7F108EAD0}">
      <dgm:prSet/>
      <dgm:spPr/>
      <dgm:t>
        <a:bodyPr/>
        <a:lstStyle/>
        <a:p>
          <a:r>
            <a:rPr lang="en-US"/>
            <a:t>Incorporate Copilot Studio for improved development experience and automation. This integration aids in accelerating project timelines.</a:t>
          </a:r>
        </a:p>
      </dgm:t>
    </dgm:pt>
    <dgm:pt modelId="{64322D30-9731-4EC5-BBF6-67462A41A7DE}" type="parTrans" cxnId="{D7E28203-C25F-4B88-AA2E-6ABABD5FBAA7}">
      <dgm:prSet/>
      <dgm:spPr/>
      <dgm:t>
        <a:bodyPr/>
        <a:lstStyle/>
        <a:p>
          <a:endParaRPr lang="en-US"/>
        </a:p>
      </dgm:t>
    </dgm:pt>
    <dgm:pt modelId="{96AF05AA-7BA6-450C-B372-5261DAF0ADBB}" type="sibTrans" cxnId="{D7E28203-C25F-4B88-AA2E-6ABABD5FBAA7}">
      <dgm:prSet/>
      <dgm:spPr/>
      <dgm:t>
        <a:bodyPr/>
        <a:lstStyle/>
        <a:p>
          <a:endParaRPr lang="en-US"/>
        </a:p>
      </dgm:t>
    </dgm:pt>
    <dgm:pt modelId="{A970270F-490C-454A-932B-EE9F633DD811}" type="pres">
      <dgm:prSet presAssocID="{9330031E-762D-472D-9D5A-F24B3E8205A2}" presName="Root" presStyleCnt="0">
        <dgm:presLayoutVars>
          <dgm:dir/>
          <dgm:resizeHandles val="exact"/>
        </dgm:presLayoutVars>
      </dgm:prSet>
      <dgm:spPr/>
    </dgm:pt>
    <dgm:pt modelId="{15E87082-CFF5-4807-96E9-B575477267E4}" type="pres">
      <dgm:prSet presAssocID="{2FB16ABC-C2D7-4051-86C9-5956C023B6ED}" presName="Composite" presStyleCnt="0"/>
      <dgm:spPr/>
    </dgm:pt>
    <dgm:pt modelId="{C054C69E-CB2D-42E4-AF30-38F16ABCBC69}" type="pres">
      <dgm:prSet presAssocID="{2FB16ABC-C2D7-4051-86C9-5956C023B6ED}"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21507" r="28494" b="3"/>
          <a:stretch>
            <a:fillRect l="-50000" r="-50000"/>
          </a:stretch>
        </a:blipFill>
      </dgm:spPr>
      <dgm:extLst>
        <a:ext uri="{E40237B7-FDA0-4F09-8148-C483321AD2D9}">
          <dgm14:cNvPr xmlns:dgm14="http://schemas.microsoft.com/office/drawing/2010/diagram" id="0" name="" descr="Illustration of programming code"/>
        </a:ext>
      </dgm:extLst>
    </dgm:pt>
    <dgm:pt modelId="{6C3DD6E9-E792-458C-8282-FD05556391ED}" type="pres">
      <dgm:prSet presAssocID="{2FB16ABC-C2D7-4051-86C9-5956C023B6ED}" presName="Subtitle" presStyleLbl="revTx" presStyleIdx="0" presStyleCnt="6">
        <dgm:presLayoutVars>
          <dgm:chMax val="0"/>
          <dgm:bulletEnabled/>
        </dgm:presLayoutVars>
      </dgm:prSet>
      <dgm:spPr/>
    </dgm:pt>
    <dgm:pt modelId="{5E2AD23A-7165-456F-BAC6-8F347E812296}" type="pres">
      <dgm:prSet presAssocID="{2FB16ABC-C2D7-4051-86C9-5956C023B6ED}" presName="Description" presStyleLbl="revTx" presStyleIdx="1" presStyleCnt="6">
        <dgm:presLayoutVars>
          <dgm:bulletEnabled/>
        </dgm:presLayoutVars>
      </dgm:prSet>
      <dgm:spPr/>
    </dgm:pt>
    <dgm:pt modelId="{B08AF420-CC02-421B-9C17-68A7C34D11E3}" type="pres">
      <dgm:prSet presAssocID="{ED50D8AB-955C-46A0-A25C-FCB8052160B7}" presName="sibTrans" presStyleLbl="sibTrans2D1" presStyleIdx="0" presStyleCnt="0"/>
      <dgm:spPr/>
    </dgm:pt>
    <dgm:pt modelId="{0E35B377-B5BA-4E34-933A-34658F11FF9A}" type="pres">
      <dgm:prSet presAssocID="{20213B2E-CC04-4F95-9F5F-D3B6147456F7}" presName="Composite" presStyleCnt="0"/>
      <dgm:spPr/>
    </dgm:pt>
    <dgm:pt modelId="{54E9731C-A6B2-4882-87D3-AB4EC2315F47}" type="pres">
      <dgm:prSet presAssocID="{20213B2E-CC04-4F95-9F5F-D3B6147456F7}"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 r="-9" b="-8"/>
          <a:stretch>
            <a:fillRect/>
          </a:stretch>
        </a:blipFill>
      </dgm:spPr>
      <dgm:extLst>
        <a:ext uri="{E40237B7-FDA0-4F09-8148-C483321AD2D9}">
          <dgm14:cNvPr xmlns:dgm14="http://schemas.microsoft.com/office/drawing/2010/diagram" id="0" name="" descr="Audio/video connectors"/>
        </a:ext>
      </dgm:extLst>
    </dgm:pt>
    <dgm:pt modelId="{AD81EEEF-70DF-44FC-8660-7A695AE3C94B}" type="pres">
      <dgm:prSet presAssocID="{20213B2E-CC04-4F95-9F5F-D3B6147456F7}" presName="Subtitle" presStyleLbl="revTx" presStyleIdx="2" presStyleCnt="6">
        <dgm:presLayoutVars>
          <dgm:chMax val="0"/>
          <dgm:bulletEnabled/>
        </dgm:presLayoutVars>
      </dgm:prSet>
      <dgm:spPr/>
    </dgm:pt>
    <dgm:pt modelId="{2F1E7709-8360-4B9F-9A69-9F15B94A6F51}" type="pres">
      <dgm:prSet presAssocID="{20213B2E-CC04-4F95-9F5F-D3B6147456F7}" presName="Description" presStyleLbl="revTx" presStyleIdx="3" presStyleCnt="6">
        <dgm:presLayoutVars>
          <dgm:bulletEnabled/>
        </dgm:presLayoutVars>
      </dgm:prSet>
      <dgm:spPr/>
    </dgm:pt>
    <dgm:pt modelId="{C8329A7D-B461-48C7-979D-9390CA02BC3B}" type="pres">
      <dgm:prSet presAssocID="{8DA48E77-BAD5-4D1A-A7AA-296A8EDF31FF}" presName="sibTrans" presStyleLbl="sibTrans2D1" presStyleIdx="0" presStyleCnt="0"/>
      <dgm:spPr/>
    </dgm:pt>
    <dgm:pt modelId="{7FD01B9E-A97E-4263-8C27-5BF797A1C1CE}" type="pres">
      <dgm:prSet presAssocID="{A2714513-C260-435D-B57A-0EED74E013C1}" presName="Composite" presStyleCnt="0"/>
      <dgm:spPr/>
    </dgm:pt>
    <dgm:pt modelId="{C6196082-B95D-4391-AE4A-7E9B93881122}" type="pres">
      <dgm:prSet presAssocID="{A2714513-C260-435D-B57A-0EED74E013C1}"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3112" r="11890" b="3"/>
          <a:stretch>
            <a:fillRect l="-17000" r="-17000"/>
          </a:stretch>
        </a:blipFill>
      </dgm:spPr>
      <dgm:extLst>
        <a:ext uri="{E40237B7-FDA0-4F09-8148-C483321AD2D9}">
          <dgm14:cNvPr xmlns:dgm14="http://schemas.microsoft.com/office/drawing/2010/diagram" id="0" name="" descr="Conceptual image representing mosaic media interface and the digital software. A wall of screens curves away from view, shimmering with an assortment of random graphics, animations and simple icon images."/>
        </a:ext>
      </dgm:extLst>
    </dgm:pt>
    <dgm:pt modelId="{1569AAB8-2753-45AB-9481-F3C2C5CC9BDD}" type="pres">
      <dgm:prSet presAssocID="{A2714513-C260-435D-B57A-0EED74E013C1}" presName="Subtitle" presStyleLbl="revTx" presStyleIdx="4" presStyleCnt="6">
        <dgm:presLayoutVars>
          <dgm:chMax val="0"/>
          <dgm:bulletEnabled/>
        </dgm:presLayoutVars>
      </dgm:prSet>
      <dgm:spPr/>
    </dgm:pt>
    <dgm:pt modelId="{CDBAC994-67E5-4155-8B31-03E5FCA6DCD8}" type="pres">
      <dgm:prSet presAssocID="{A2714513-C260-435D-B57A-0EED74E013C1}" presName="Description" presStyleLbl="revTx" presStyleIdx="5" presStyleCnt="6">
        <dgm:presLayoutVars>
          <dgm:bulletEnabled/>
        </dgm:presLayoutVars>
      </dgm:prSet>
      <dgm:spPr/>
    </dgm:pt>
  </dgm:ptLst>
  <dgm:cxnLst>
    <dgm:cxn modelId="{D7E28203-C25F-4B88-AA2E-6ABABD5FBAA7}" srcId="{A2714513-C260-435D-B57A-0EED74E013C1}" destId="{3060E089-67C1-4A2B-8E30-5FB7F108EAD0}" srcOrd="0" destOrd="0" parTransId="{64322D30-9731-4EC5-BBF6-67462A41A7DE}" sibTransId="{96AF05AA-7BA6-450C-B372-5261DAF0ADBB}"/>
    <dgm:cxn modelId="{545B0304-AA1A-4137-8913-5E7ED9C2E91F}" type="presOf" srcId="{20213B2E-CC04-4F95-9F5F-D3B6147456F7}" destId="{AD81EEEF-70DF-44FC-8660-7A695AE3C94B}" srcOrd="0" destOrd="0" presId="urn:microsoft.com/office/officeart/2024/3/layout/verticalVisualTextBlock1"/>
    <dgm:cxn modelId="{DB661F09-91DB-43D3-8C99-1CFC1CB83D99}" type="presOf" srcId="{8DA48E77-BAD5-4D1A-A7AA-296A8EDF31FF}" destId="{C8329A7D-B461-48C7-979D-9390CA02BC3B}" srcOrd="0" destOrd="0" presId="urn:microsoft.com/office/officeart/2024/3/layout/verticalVisualTextBlock1"/>
    <dgm:cxn modelId="{510C5309-EE13-42D6-84E6-EC6D7293E84C}" srcId="{2FB16ABC-C2D7-4051-86C9-5956C023B6ED}" destId="{D5E84064-BE48-4578-A403-C7D4C8CA8248}" srcOrd="0" destOrd="0" parTransId="{F940E80C-702B-46F7-90F7-D10BED346124}" sibTransId="{EB2A4A06-BC1E-41FB-A2C9-F9ED0031D5F1}"/>
    <dgm:cxn modelId="{3DF53519-B95F-4711-8EAB-DB8A5A6740B8}" type="presOf" srcId="{A2714513-C260-435D-B57A-0EED74E013C1}" destId="{1569AAB8-2753-45AB-9481-F3C2C5CC9BDD}" srcOrd="0" destOrd="0" presId="urn:microsoft.com/office/officeart/2024/3/layout/verticalVisualTextBlock1"/>
    <dgm:cxn modelId="{877DB21E-1129-4D25-90DD-A4A775CF63EF}" srcId="{9330031E-762D-472D-9D5A-F24B3E8205A2}" destId="{A2714513-C260-435D-B57A-0EED74E013C1}" srcOrd="2" destOrd="0" parTransId="{0D777DB8-1516-4D27-8398-6E0B485C5AC3}" sibTransId="{41DB9DD9-C865-4FDA-926E-ABFC9C438884}"/>
    <dgm:cxn modelId="{77252B24-2E1A-4FB4-AE61-D56540A9B931}" srcId="{9330031E-762D-472D-9D5A-F24B3E8205A2}" destId="{20213B2E-CC04-4F95-9F5F-D3B6147456F7}" srcOrd="1" destOrd="0" parTransId="{ADCEAE09-D6E9-4A10-ABFC-3EC150508EB7}" sibTransId="{8DA48E77-BAD5-4D1A-A7AA-296A8EDF31FF}"/>
    <dgm:cxn modelId="{31B3282E-4BAA-474E-ABD5-592F32A0A02D}" type="presOf" srcId="{3060E089-67C1-4A2B-8E30-5FB7F108EAD0}" destId="{CDBAC994-67E5-4155-8B31-03E5FCA6DCD8}" srcOrd="0" destOrd="0" presId="urn:microsoft.com/office/officeart/2024/3/layout/verticalVisualTextBlock1"/>
    <dgm:cxn modelId="{444E3760-A07E-4773-956D-61E0B6D7476F}" type="presOf" srcId="{EA86E7DB-AD67-484F-A640-54CAD2CFDECE}" destId="{2F1E7709-8360-4B9F-9A69-9F15B94A6F51}" srcOrd="0" destOrd="0" presId="urn:microsoft.com/office/officeart/2024/3/layout/verticalVisualTextBlock1"/>
    <dgm:cxn modelId="{440CB052-C732-4E34-BEF7-D3D1C45EDAAA}" type="presOf" srcId="{ED50D8AB-955C-46A0-A25C-FCB8052160B7}" destId="{B08AF420-CC02-421B-9C17-68A7C34D11E3}" srcOrd="0" destOrd="0" presId="urn:microsoft.com/office/officeart/2024/3/layout/verticalVisualTextBlock1"/>
    <dgm:cxn modelId="{C5FA6E75-7E05-4C8E-BF7B-077B15BB5A34}" type="presOf" srcId="{9330031E-762D-472D-9D5A-F24B3E8205A2}" destId="{A970270F-490C-454A-932B-EE9F633DD811}" srcOrd="0" destOrd="0" presId="urn:microsoft.com/office/officeart/2024/3/layout/verticalVisualTextBlock1"/>
    <dgm:cxn modelId="{C625337A-AC30-4671-ADBB-62C9B27CE870}" srcId="{9330031E-762D-472D-9D5A-F24B3E8205A2}" destId="{2FB16ABC-C2D7-4051-86C9-5956C023B6ED}" srcOrd="0" destOrd="0" parTransId="{ABE47D2E-D4B5-4F9C-92D2-6449BC2F41A8}" sibTransId="{ED50D8AB-955C-46A0-A25C-FCB8052160B7}"/>
    <dgm:cxn modelId="{0F159191-FCDE-460E-AEE0-DAED3417D826}" srcId="{20213B2E-CC04-4F95-9F5F-D3B6147456F7}" destId="{EA86E7DB-AD67-484F-A640-54CAD2CFDECE}" srcOrd="0" destOrd="0" parTransId="{D31C1EF8-C2DF-4BAA-AF6E-2BF9C1ECBB03}" sibTransId="{DCA0E8D6-976F-421B-B9DE-E104CD543563}"/>
    <dgm:cxn modelId="{4CEC5A9E-62D8-4BB4-A04B-5AC79925E01F}" type="presOf" srcId="{2FB16ABC-C2D7-4051-86C9-5956C023B6ED}" destId="{6C3DD6E9-E792-458C-8282-FD05556391ED}" srcOrd="0" destOrd="0" presId="urn:microsoft.com/office/officeart/2024/3/layout/verticalVisualTextBlock1"/>
    <dgm:cxn modelId="{456496E7-9586-4696-87D8-F504E1CAFC3C}" type="presOf" srcId="{D5E84064-BE48-4578-A403-C7D4C8CA8248}" destId="{5E2AD23A-7165-456F-BAC6-8F347E812296}" srcOrd="0" destOrd="0" presId="urn:microsoft.com/office/officeart/2024/3/layout/verticalVisualTextBlock1"/>
    <dgm:cxn modelId="{CDD5EE64-ADA9-445D-8A8D-79B9CD7491FA}" type="presParOf" srcId="{A970270F-490C-454A-932B-EE9F633DD811}" destId="{15E87082-CFF5-4807-96E9-B575477267E4}" srcOrd="0" destOrd="0" presId="urn:microsoft.com/office/officeart/2024/3/layout/verticalVisualTextBlock1"/>
    <dgm:cxn modelId="{D7FD0030-E12A-4B03-8EB0-62BFEA46FBE3}" type="presParOf" srcId="{15E87082-CFF5-4807-96E9-B575477267E4}" destId="{C054C69E-CB2D-42E4-AF30-38F16ABCBC69}" srcOrd="0" destOrd="0" presId="urn:microsoft.com/office/officeart/2024/3/layout/verticalVisualTextBlock1"/>
    <dgm:cxn modelId="{22881CF9-AC2D-4D78-BC0F-01E2F81F07D2}" type="presParOf" srcId="{15E87082-CFF5-4807-96E9-B575477267E4}" destId="{6C3DD6E9-E792-458C-8282-FD05556391ED}" srcOrd="1" destOrd="0" presId="urn:microsoft.com/office/officeart/2024/3/layout/verticalVisualTextBlock1"/>
    <dgm:cxn modelId="{DB97B516-FD73-4658-929C-A1E99E047818}" type="presParOf" srcId="{15E87082-CFF5-4807-96E9-B575477267E4}" destId="{5E2AD23A-7165-456F-BAC6-8F347E812296}" srcOrd="2" destOrd="0" presId="urn:microsoft.com/office/officeart/2024/3/layout/verticalVisualTextBlock1"/>
    <dgm:cxn modelId="{5FC8B5D7-C637-469C-A218-DF8EE91C0A88}" type="presParOf" srcId="{A970270F-490C-454A-932B-EE9F633DD811}" destId="{B08AF420-CC02-421B-9C17-68A7C34D11E3}" srcOrd="1" destOrd="0" presId="urn:microsoft.com/office/officeart/2024/3/layout/verticalVisualTextBlock1"/>
    <dgm:cxn modelId="{7F2EE0F9-4996-4E73-B6C5-F4B1012AF672}" type="presParOf" srcId="{A970270F-490C-454A-932B-EE9F633DD811}" destId="{0E35B377-B5BA-4E34-933A-34658F11FF9A}" srcOrd="2" destOrd="0" presId="urn:microsoft.com/office/officeart/2024/3/layout/verticalVisualTextBlock1"/>
    <dgm:cxn modelId="{D6D8C0D3-C80E-4E9C-8D4B-54119D854891}" type="presParOf" srcId="{0E35B377-B5BA-4E34-933A-34658F11FF9A}" destId="{54E9731C-A6B2-4882-87D3-AB4EC2315F47}" srcOrd="0" destOrd="0" presId="urn:microsoft.com/office/officeart/2024/3/layout/verticalVisualTextBlock1"/>
    <dgm:cxn modelId="{E6710A44-0728-417B-B63E-B55FBB76ADDE}" type="presParOf" srcId="{0E35B377-B5BA-4E34-933A-34658F11FF9A}" destId="{AD81EEEF-70DF-44FC-8660-7A695AE3C94B}" srcOrd="1" destOrd="0" presId="urn:microsoft.com/office/officeart/2024/3/layout/verticalVisualTextBlock1"/>
    <dgm:cxn modelId="{6D859BAD-F997-4B1D-94E2-7A04E37ED13D}" type="presParOf" srcId="{0E35B377-B5BA-4E34-933A-34658F11FF9A}" destId="{2F1E7709-8360-4B9F-9A69-9F15B94A6F51}" srcOrd="2" destOrd="0" presId="urn:microsoft.com/office/officeart/2024/3/layout/verticalVisualTextBlock1"/>
    <dgm:cxn modelId="{E0BC7278-6EB9-4284-B31D-73E2DAD21452}" type="presParOf" srcId="{A970270F-490C-454A-932B-EE9F633DD811}" destId="{C8329A7D-B461-48C7-979D-9390CA02BC3B}" srcOrd="3" destOrd="0" presId="urn:microsoft.com/office/officeart/2024/3/layout/verticalVisualTextBlock1"/>
    <dgm:cxn modelId="{A930B19C-607C-4F80-8571-CC73CB501963}" type="presParOf" srcId="{A970270F-490C-454A-932B-EE9F633DD811}" destId="{7FD01B9E-A97E-4263-8C27-5BF797A1C1CE}" srcOrd="4" destOrd="0" presId="urn:microsoft.com/office/officeart/2024/3/layout/verticalVisualTextBlock1"/>
    <dgm:cxn modelId="{87458FD7-DE07-4083-98FE-5A5E4FC834C3}" type="presParOf" srcId="{7FD01B9E-A97E-4263-8C27-5BF797A1C1CE}" destId="{C6196082-B95D-4391-AE4A-7E9B93881122}" srcOrd="0" destOrd="0" presId="urn:microsoft.com/office/officeart/2024/3/layout/verticalVisualTextBlock1"/>
    <dgm:cxn modelId="{27BFDFAF-9F1A-4811-8F61-68C6A6A2E85E}" type="presParOf" srcId="{7FD01B9E-A97E-4263-8C27-5BF797A1C1CE}" destId="{1569AAB8-2753-45AB-9481-F3C2C5CC9BDD}" srcOrd="1" destOrd="0" presId="urn:microsoft.com/office/officeart/2024/3/layout/verticalVisualTextBlock1"/>
    <dgm:cxn modelId="{0125D626-AE60-41BF-88A7-AA99CD37F114}" type="presParOf" srcId="{7FD01B9E-A97E-4263-8C27-5BF797A1C1CE}" destId="{CDBAC994-67E5-4155-8B31-03E5FCA6DCD8}"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54EF07-6063-4A55-98FC-48268C1FF429}" type="doc">
      <dgm:prSet loTypeId="urn:microsoft.com/office/officeart/2024/3/layout/verticalVisualTextBlock1" loCatId="Picture" qsTypeId="urn:microsoft.com/office/officeart/2005/8/quickstyle/simple4" qsCatId="simple" csTypeId="urn:microsoft.com/office/officeart/2005/8/colors/accent1_2" csCatId="accent1" phldr="1"/>
      <dgm:spPr/>
      <dgm:t>
        <a:bodyPr/>
        <a:lstStyle/>
        <a:p>
          <a:endParaRPr lang="en-US"/>
        </a:p>
      </dgm:t>
    </dgm:pt>
    <dgm:pt modelId="{A0EA895C-1207-4D4F-A757-7C5A983AA504}">
      <dgm:prSet/>
      <dgm:spPr/>
      <dgm:t>
        <a:bodyPr/>
        <a:lstStyle/>
        <a:p>
          <a:pPr>
            <a:defRPr b="1"/>
          </a:pPr>
          <a:r>
            <a:rPr lang="en-US"/>
            <a:t>Alignment Importance</a:t>
          </a:r>
        </a:p>
      </dgm:t>
    </dgm:pt>
    <dgm:pt modelId="{E919620F-DCA2-4E7C-AFB0-8BDAB88541E8}" type="parTrans" cxnId="{E536A663-14DA-4F9D-8841-2E181E7053C6}">
      <dgm:prSet/>
      <dgm:spPr/>
      <dgm:t>
        <a:bodyPr/>
        <a:lstStyle/>
        <a:p>
          <a:endParaRPr lang="en-US"/>
        </a:p>
      </dgm:t>
    </dgm:pt>
    <dgm:pt modelId="{12FDD6B4-D184-4D97-9662-3557AC9721FF}" type="sibTrans" cxnId="{E536A663-14DA-4F9D-8841-2E181E7053C6}">
      <dgm:prSet/>
      <dgm:spPr/>
      <dgm:t>
        <a:bodyPr/>
        <a:lstStyle/>
        <a:p>
          <a:pPr>
            <a:defRPr b="1"/>
          </a:pPr>
          <a:endParaRPr lang="en-US"/>
        </a:p>
      </dgm:t>
    </dgm:pt>
    <dgm:pt modelId="{89AED68C-E699-4A2F-9843-2F1925D459BB}">
      <dgm:prSet/>
      <dgm:spPr/>
      <dgm:t>
        <a:bodyPr/>
        <a:lstStyle/>
        <a:p>
          <a:r>
            <a:rPr lang="en-US"/>
            <a:t>Aligning organizational design with software architecture enhances system effectiveness and coherence.</a:t>
          </a:r>
        </a:p>
      </dgm:t>
    </dgm:pt>
    <dgm:pt modelId="{3BD4A7A0-EA0B-4819-8A8F-8576946F4D14}" type="parTrans" cxnId="{F19D8CBF-7496-4E80-8CB8-8476657ECB2B}">
      <dgm:prSet/>
      <dgm:spPr/>
      <dgm:t>
        <a:bodyPr/>
        <a:lstStyle/>
        <a:p>
          <a:endParaRPr lang="en-US"/>
        </a:p>
      </dgm:t>
    </dgm:pt>
    <dgm:pt modelId="{10E434A4-77EB-4D13-BDA6-2B981A5CB183}" type="sibTrans" cxnId="{F19D8CBF-7496-4E80-8CB8-8476657ECB2B}">
      <dgm:prSet/>
      <dgm:spPr/>
      <dgm:t>
        <a:bodyPr/>
        <a:lstStyle/>
        <a:p>
          <a:endParaRPr lang="en-US"/>
        </a:p>
      </dgm:t>
    </dgm:pt>
    <dgm:pt modelId="{306D20DF-D2CA-42DD-BBC8-AEF3F45188D8}">
      <dgm:prSet/>
      <dgm:spPr/>
      <dgm:t>
        <a:bodyPr/>
        <a:lstStyle/>
        <a:p>
          <a:pPr>
            <a:defRPr b="1"/>
          </a:pPr>
          <a:r>
            <a:rPr lang="en-US"/>
            <a:t>Cohesion Benefits</a:t>
          </a:r>
        </a:p>
      </dgm:t>
    </dgm:pt>
    <dgm:pt modelId="{E74930F4-4056-4D82-9441-BFF411A9BBB6}" type="parTrans" cxnId="{5F955783-0BC5-45C3-A0BF-AFE1E27BB1D1}">
      <dgm:prSet/>
      <dgm:spPr/>
      <dgm:t>
        <a:bodyPr/>
        <a:lstStyle/>
        <a:p>
          <a:endParaRPr lang="en-US"/>
        </a:p>
      </dgm:t>
    </dgm:pt>
    <dgm:pt modelId="{2E4A23C9-D6AF-40E5-81E6-2CAA54CADB35}" type="sibTrans" cxnId="{5F955783-0BC5-45C3-A0BF-AFE1E27BB1D1}">
      <dgm:prSet/>
      <dgm:spPr/>
      <dgm:t>
        <a:bodyPr/>
        <a:lstStyle/>
        <a:p>
          <a:pPr>
            <a:defRPr b="1"/>
          </a:pPr>
          <a:endParaRPr lang="en-US"/>
        </a:p>
      </dgm:t>
    </dgm:pt>
    <dgm:pt modelId="{B3FB7748-7682-4135-97F9-6970A7819458}">
      <dgm:prSet/>
      <dgm:spPr/>
      <dgm:t>
        <a:bodyPr/>
        <a:lstStyle/>
        <a:p>
          <a:r>
            <a:rPr lang="en-US"/>
            <a:t>Cohesive systems lead to better collaboration and faster decision-making within organizations.</a:t>
          </a:r>
        </a:p>
      </dgm:t>
    </dgm:pt>
    <dgm:pt modelId="{52821243-CC17-4CFD-A0E1-1A1F6CB89A16}" type="parTrans" cxnId="{A96D7515-0A1C-4514-961F-918F7A5CA401}">
      <dgm:prSet/>
      <dgm:spPr/>
      <dgm:t>
        <a:bodyPr/>
        <a:lstStyle/>
        <a:p>
          <a:endParaRPr lang="en-US"/>
        </a:p>
      </dgm:t>
    </dgm:pt>
    <dgm:pt modelId="{6715E10C-E18C-4D74-A813-9C715959C2D6}" type="sibTrans" cxnId="{A96D7515-0A1C-4514-961F-918F7A5CA401}">
      <dgm:prSet/>
      <dgm:spPr/>
      <dgm:t>
        <a:bodyPr/>
        <a:lstStyle/>
        <a:p>
          <a:endParaRPr lang="en-US"/>
        </a:p>
      </dgm:t>
    </dgm:pt>
    <dgm:pt modelId="{97F7D0D7-48B0-48C5-915D-BCD8CA4E837B}">
      <dgm:prSet/>
      <dgm:spPr/>
      <dgm:t>
        <a:bodyPr/>
        <a:lstStyle/>
        <a:p>
          <a:pPr>
            <a:defRPr b="1"/>
          </a:pPr>
          <a:r>
            <a:rPr lang="en-US"/>
            <a:t>Resilience Through Design</a:t>
          </a:r>
        </a:p>
      </dgm:t>
    </dgm:pt>
    <dgm:pt modelId="{D2E72EBB-3CBF-4D03-A6DB-9F5B40CA9213}" type="parTrans" cxnId="{6B5CEFD7-88E7-4426-A2B3-9566EFC6F699}">
      <dgm:prSet/>
      <dgm:spPr/>
      <dgm:t>
        <a:bodyPr/>
        <a:lstStyle/>
        <a:p>
          <a:endParaRPr lang="en-US"/>
        </a:p>
      </dgm:t>
    </dgm:pt>
    <dgm:pt modelId="{238ACEB3-D49E-464E-A0E9-E9E69F304BE6}" type="sibTrans" cxnId="{6B5CEFD7-88E7-4426-A2B3-9566EFC6F699}">
      <dgm:prSet/>
      <dgm:spPr/>
      <dgm:t>
        <a:bodyPr/>
        <a:lstStyle/>
        <a:p>
          <a:endParaRPr lang="en-US"/>
        </a:p>
      </dgm:t>
    </dgm:pt>
    <dgm:pt modelId="{5D379AA7-5105-48D4-980C-FBDF96DFEFDD}">
      <dgm:prSet/>
      <dgm:spPr/>
      <dgm:t>
        <a:bodyPr/>
        <a:lstStyle/>
        <a:p>
          <a:r>
            <a:rPr lang="en-US"/>
            <a:t>A well-designed organizational structure supports resilient software systems capable of adapting to changes.</a:t>
          </a:r>
        </a:p>
      </dgm:t>
    </dgm:pt>
    <dgm:pt modelId="{CF955802-44F1-4D8D-87C7-829F53ACE429}" type="parTrans" cxnId="{0EFD9D28-F56E-47C2-BF99-1F2F33AD529C}">
      <dgm:prSet/>
      <dgm:spPr/>
      <dgm:t>
        <a:bodyPr/>
        <a:lstStyle/>
        <a:p>
          <a:endParaRPr lang="en-US"/>
        </a:p>
      </dgm:t>
    </dgm:pt>
    <dgm:pt modelId="{CEA0D743-B0FB-405F-A244-3C69C241EB0B}" type="sibTrans" cxnId="{0EFD9D28-F56E-47C2-BF99-1F2F33AD529C}">
      <dgm:prSet/>
      <dgm:spPr/>
      <dgm:t>
        <a:bodyPr/>
        <a:lstStyle/>
        <a:p>
          <a:endParaRPr lang="en-US"/>
        </a:p>
      </dgm:t>
    </dgm:pt>
    <dgm:pt modelId="{D5078F47-0D4A-455F-9973-305132C12E75}" type="pres">
      <dgm:prSet presAssocID="{C254EF07-6063-4A55-98FC-48268C1FF429}" presName="Root" presStyleCnt="0">
        <dgm:presLayoutVars>
          <dgm:dir/>
          <dgm:resizeHandles val="exact"/>
        </dgm:presLayoutVars>
      </dgm:prSet>
      <dgm:spPr/>
    </dgm:pt>
    <dgm:pt modelId="{8DC76DAF-5CEC-447E-AD13-EA3A0ADEE383}" type="pres">
      <dgm:prSet presAssocID="{A0EA895C-1207-4D4F-A757-7C5A983AA504}" presName="Composite" presStyleCnt="0"/>
      <dgm:spPr/>
    </dgm:pt>
    <dgm:pt modelId="{A6A390A8-016C-42FF-A70B-85EE54281369}" type="pres">
      <dgm:prSet presAssocID="{A0EA895C-1207-4D4F-A757-7C5A983AA504}"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5070" r="19426" b="-6"/>
          <a:stretch>
            <a:fillRect l="-26000" r="-26000"/>
          </a:stretch>
        </a:blipFill>
      </dgm:spPr>
      <dgm:extLst>
        <a:ext uri="{E40237B7-FDA0-4F09-8148-C483321AD2D9}">
          <dgm14:cNvPr xmlns:dgm14="http://schemas.microsoft.com/office/drawing/2010/diagram" id="0" name="" descr="Female drawing flow chart"/>
        </a:ext>
      </dgm:extLst>
    </dgm:pt>
    <dgm:pt modelId="{891D8D91-00FE-4DDF-8D81-B4E87C3403C5}" type="pres">
      <dgm:prSet presAssocID="{A0EA895C-1207-4D4F-A757-7C5A983AA504}" presName="Subtitle" presStyleLbl="revTx" presStyleIdx="0" presStyleCnt="6">
        <dgm:presLayoutVars>
          <dgm:chMax val="0"/>
          <dgm:bulletEnabled/>
        </dgm:presLayoutVars>
      </dgm:prSet>
      <dgm:spPr/>
    </dgm:pt>
    <dgm:pt modelId="{31D14B4D-6155-4DAC-892C-E11DCBE02AB2}" type="pres">
      <dgm:prSet presAssocID="{A0EA895C-1207-4D4F-A757-7C5A983AA504}" presName="Description" presStyleLbl="revTx" presStyleIdx="1" presStyleCnt="6">
        <dgm:presLayoutVars>
          <dgm:bulletEnabled/>
        </dgm:presLayoutVars>
      </dgm:prSet>
      <dgm:spPr/>
    </dgm:pt>
    <dgm:pt modelId="{3B777AD0-6BD8-4B17-B154-A2654DC3592C}" type="pres">
      <dgm:prSet presAssocID="{12FDD6B4-D184-4D97-9662-3557AC9721FF}" presName="sibTrans" presStyleLbl="sibTrans2D1" presStyleIdx="0" presStyleCnt="0"/>
      <dgm:spPr/>
    </dgm:pt>
    <dgm:pt modelId="{C4E07ABA-193B-437F-82F3-358AECFC32EE}" type="pres">
      <dgm:prSet presAssocID="{306D20DF-D2CA-42DD-BBC8-AEF3F45188D8}" presName="Composite" presStyleCnt="0"/>
      <dgm:spPr/>
    </dgm:pt>
    <dgm:pt modelId="{3EE96834-3560-488D-8D79-664F2E6CD1A9}" type="pres">
      <dgm:prSet presAssocID="{306D20DF-D2CA-42DD-BBC8-AEF3F45188D8}"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r="25002" b="3"/>
          <a:stretch>
            <a:fillRect l="-17000" r="-17000"/>
          </a:stretch>
        </a:blipFill>
      </dgm:spPr>
      <dgm:extLst>
        <a:ext uri="{E40237B7-FDA0-4F09-8148-C483321AD2D9}">
          <dgm14:cNvPr xmlns:dgm14="http://schemas.microsoft.com/office/drawing/2010/diagram" id="0" name="" descr="3D rendering of game pieces tied together with a rope"/>
        </a:ext>
      </dgm:extLst>
    </dgm:pt>
    <dgm:pt modelId="{116DAAC2-9FFD-4321-B2CB-48AF87F2DBC4}" type="pres">
      <dgm:prSet presAssocID="{306D20DF-D2CA-42DD-BBC8-AEF3F45188D8}" presName="Subtitle" presStyleLbl="revTx" presStyleIdx="2" presStyleCnt="6">
        <dgm:presLayoutVars>
          <dgm:chMax val="0"/>
          <dgm:bulletEnabled/>
        </dgm:presLayoutVars>
      </dgm:prSet>
      <dgm:spPr/>
    </dgm:pt>
    <dgm:pt modelId="{6846095B-AAB7-4C7F-BAA7-9FA634C50661}" type="pres">
      <dgm:prSet presAssocID="{306D20DF-D2CA-42DD-BBC8-AEF3F45188D8}" presName="Description" presStyleLbl="revTx" presStyleIdx="3" presStyleCnt="6">
        <dgm:presLayoutVars>
          <dgm:bulletEnabled/>
        </dgm:presLayoutVars>
      </dgm:prSet>
      <dgm:spPr/>
    </dgm:pt>
    <dgm:pt modelId="{078F46AE-171F-4ED1-90D4-E56BF35D406A}" type="pres">
      <dgm:prSet presAssocID="{2E4A23C9-D6AF-40E5-81E6-2CAA54CADB35}" presName="sibTrans" presStyleLbl="sibTrans2D1" presStyleIdx="0" presStyleCnt="0"/>
      <dgm:spPr/>
    </dgm:pt>
    <dgm:pt modelId="{1CF54AE9-BD64-4D37-9E04-72BED6DBD2F9}" type="pres">
      <dgm:prSet presAssocID="{97F7D0D7-48B0-48C5-915D-BCD8CA4E837B}" presName="Composite" presStyleCnt="0"/>
      <dgm:spPr/>
    </dgm:pt>
    <dgm:pt modelId="{6A050854-A549-498A-BC0E-520D8BFC44B6}" type="pres">
      <dgm:prSet presAssocID="{97F7D0D7-48B0-48C5-915D-BCD8CA4E837B}"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6191" r="17309"/>
          <a:stretch>
            <a:fillRect l="-25000" r="-25000"/>
          </a:stretch>
        </a:blipFill>
      </dgm:spPr>
      <dgm:extLst>
        <a:ext uri="{E40237B7-FDA0-4F09-8148-C483321AD2D9}">
          <dgm14:cNvPr xmlns:dgm14="http://schemas.microsoft.com/office/drawing/2010/diagram" id="0" name="" descr="Abstract building design, reflection"/>
        </a:ext>
      </dgm:extLst>
    </dgm:pt>
    <dgm:pt modelId="{52FB356F-BAD8-4F5A-9C30-CE2BA9AB71C8}" type="pres">
      <dgm:prSet presAssocID="{97F7D0D7-48B0-48C5-915D-BCD8CA4E837B}" presName="Subtitle" presStyleLbl="revTx" presStyleIdx="4" presStyleCnt="6">
        <dgm:presLayoutVars>
          <dgm:chMax val="0"/>
          <dgm:bulletEnabled/>
        </dgm:presLayoutVars>
      </dgm:prSet>
      <dgm:spPr/>
    </dgm:pt>
    <dgm:pt modelId="{F0919185-B9E8-4F98-B61B-4A9B1339CE9C}" type="pres">
      <dgm:prSet presAssocID="{97F7D0D7-48B0-48C5-915D-BCD8CA4E837B}" presName="Description" presStyleLbl="revTx" presStyleIdx="5" presStyleCnt="6">
        <dgm:presLayoutVars>
          <dgm:bulletEnabled/>
        </dgm:presLayoutVars>
      </dgm:prSet>
      <dgm:spPr/>
    </dgm:pt>
  </dgm:ptLst>
  <dgm:cxnLst>
    <dgm:cxn modelId="{16624308-0DB7-4777-A0A1-B89916C3D88D}" type="presOf" srcId="{306D20DF-D2CA-42DD-BBC8-AEF3F45188D8}" destId="{116DAAC2-9FFD-4321-B2CB-48AF87F2DBC4}" srcOrd="0" destOrd="0" presId="urn:microsoft.com/office/officeart/2024/3/layout/verticalVisualTextBlock1"/>
    <dgm:cxn modelId="{A96D7515-0A1C-4514-961F-918F7A5CA401}" srcId="{306D20DF-D2CA-42DD-BBC8-AEF3F45188D8}" destId="{B3FB7748-7682-4135-97F9-6970A7819458}" srcOrd="0" destOrd="0" parTransId="{52821243-CC17-4CFD-A0E1-1A1F6CB89A16}" sibTransId="{6715E10C-E18C-4D74-A813-9C715959C2D6}"/>
    <dgm:cxn modelId="{E013F51D-99CC-45A6-8825-485410E7B023}" type="presOf" srcId="{2E4A23C9-D6AF-40E5-81E6-2CAA54CADB35}" destId="{078F46AE-171F-4ED1-90D4-E56BF35D406A}" srcOrd="0" destOrd="0" presId="urn:microsoft.com/office/officeart/2024/3/layout/verticalVisualTextBlock1"/>
    <dgm:cxn modelId="{641AEC21-B067-494A-8B34-45137759A005}" type="presOf" srcId="{89AED68C-E699-4A2F-9843-2F1925D459BB}" destId="{31D14B4D-6155-4DAC-892C-E11DCBE02AB2}" srcOrd="0" destOrd="0" presId="urn:microsoft.com/office/officeart/2024/3/layout/verticalVisualTextBlock1"/>
    <dgm:cxn modelId="{0EFD9D28-F56E-47C2-BF99-1F2F33AD529C}" srcId="{97F7D0D7-48B0-48C5-915D-BCD8CA4E837B}" destId="{5D379AA7-5105-48D4-980C-FBDF96DFEFDD}" srcOrd="0" destOrd="0" parTransId="{CF955802-44F1-4D8D-87C7-829F53ACE429}" sibTransId="{CEA0D743-B0FB-405F-A244-3C69C241EB0B}"/>
    <dgm:cxn modelId="{34ED0234-008D-45EA-AB00-C721C392CE08}" type="presOf" srcId="{B3FB7748-7682-4135-97F9-6970A7819458}" destId="{6846095B-AAB7-4C7F-BAA7-9FA634C50661}" srcOrd="0" destOrd="0" presId="urn:microsoft.com/office/officeart/2024/3/layout/verticalVisualTextBlock1"/>
    <dgm:cxn modelId="{E536A663-14DA-4F9D-8841-2E181E7053C6}" srcId="{C254EF07-6063-4A55-98FC-48268C1FF429}" destId="{A0EA895C-1207-4D4F-A757-7C5A983AA504}" srcOrd="0" destOrd="0" parTransId="{E919620F-DCA2-4E7C-AFB0-8BDAB88541E8}" sibTransId="{12FDD6B4-D184-4D97-9662-3557AC9721FF}"/>
    <dgm:cxn modelId="{B404BD56-5AE5-4307-81CB-F7B653DAB155}" type="presOf" srcId="{12FDD6B4-D184-4D97-9662-3557AC9721FF}" destId="{3B777AD0-6BD8-4B17-B154-A2654DC3592C}" srcOrd="0" destOrd="0" presId="urn:microsoft.com/office/officeart/2024/3/layout/verticalVisualTextBlock1"/>
    <dgm:cxn modelId="{8282F559-0F1F-469D-922F-F7D373C5EBBF}" type="presOf" srcId="{C254EF07-6063-4A55-98FC-48268C1FF429}" destId="{D5078F47-0D4A-455F-9973-305132C12E75}" srcOrd="0" destOrd="0" presId="urn:microsoft.com/office/officeart/2024/3/layout/verticalVisualTextBlock1"/>
    <dgm:cxn modelId="{5F955783-0BC5-45C3-A0BF-AFE1E27BB1D1}" srcId="{C254EF07-6063-4A55-98FC-48268C1FF429}" destId="{306D20DF-D2CA-42DD-BBC8-AEF3F45188D8}" srcOrd="1" destOrd="0" parTransId="{E74930F4-4056-4D82-9441-BFF411A9BBB6}" sibTransId="{2E4A23C9-D6AF-40E5-81E6-2CAA54CADB35}"/>
    <dgm:cxn modelId="{0885C490-E6D4-4CC8-9F83-47C57D84C15E}" type="presOf" srcId="{5D379AA7-5105-48D4-980C-FBDF96DFEFDD}" destId="{F0919185-B9E8-4F98-B61B-4A9B1339CE9C}" srcOrd="0" destOrd="0" presId="urn:microsoft.com/office/officeart/2024/3/layout/verticalVisualTextBlock1"/>
    <dgm:cxn modelId="{76CC44B0-9D4F-4A06-8985-89E872CA5A15}" type="presOf" srcId="{97F7D0D7-48B0-48C5-915D-BCD8CA4E837B}" destId="{52FB356F-BAD8-4F5A-9C30-CE2BA9AB71C8}" srcOrd="0" destOrd="0" presId="urn:microsoft.com/office/officeart/2024/3/layout/verticalVisualTextBlock1"/>
    <dgm:cxn modelId="{F19D8CBF-7496-4E80-8CB8-8476657ECB2B}" srcId="{A0EA895C-1207-4D4F-A757-7C5A983AA504}" destId="{89AED68C-E699-4A2F-9843-2F1925D459BB}" srcOrd="0" destOrd="0" parTransId="{3BD4A7A0-EA0B-4819-8A8F-8576946F4D14}" sibTransId="{10E434A4-77EB-4D13-BDA6-2B981A5CB183}"/>
    <dgm:cxn modelId="{6B5CEFD7-88E7-4426-A2B3-9566EFC6F699}" srcId="{C254EF07-6063-4A55-98FC-48268C1FF429}" destId="{97F7D0D7-48B0-48C5-915D-BCD8CA4E837B}" srcOrd="2" destOrd="0" parTransId="{D2E72EBB-3CBF-4D03-A6DB-9F5B40CA9213}" sibTransId="{238ACEB3-D49E-464E-A0E9-E9E69F304BE6}"/>
    <dgm:cxn modelId="{5BEAE0DC-FB0B-4721-B567-E5EF456C57E9}" type="presOf" srcId="{A0EA895C-1207-4D4F-A757-7C5A983AA504}" destId="{891D8D91-00FE-4DDF-8D81-B4E87C3403C5}" srcOrd="0" destOrd="0" presId="urn:microsoft.com/office/officeart/2024/3/layout/verticalVisualTextBlock1"/>
    <dgm:cxn modelId="{0766FE64-114D-40D5-82AE-359F519C4607}" type="presParOf" srcId="{D5078F47-0D4A-455F-9973-305132C12E75}" destId="{8DC76DAF-5CEC-447E-AD13-EA3A0ADEE383}" srcOrd="0" destOrd="0" presId="urn:microsoft.com/office/officeart/2024/3/layout/verticalVisualTextBlock1"/>
    <dgm:cxn modelId="{66C969D4-DC31-4688-92D1-4A2CBD0F201A}" type="presParOf" srcId="{8DC76DAF-5CEC-447E-AD13-EA3A0ADEE383}" destId="{A6A390A8-016C-42FF-A70B-85EE54281369}" srcOrd="0" destOrd="0" presId="urn:microsoft.com/office/officeart/2024/3/layout/verticalVisualTextBlock1"/>
    <dgm:cxn modelId="{E74B6200-0D06-487F-AE46-61AB40A6CA8C}" type="presParOf" srcId="{8DC76DAF-5CEC-447E-AD13-EA3A0ADEE383}" destId="{891D8D91-00FE-4DDF-8D81-B4E87C3403C5}" srcOrd="1" destOrd="0" presId="urn:microsoft.com/office/officeart/2024/3/layout/verticalVisualTextBlock1"/>
    <dgm:cxn modelId="{6B2AA5D3-A20C-4FCD-BF45-C013240D6B3A}" type="presParOf" srcId="{8DC76DAF-5CEC-447E-AD13-EA3A0ADEE383}" destId="{31D14B4D-6155-4DAC-892C-E11DCBE02AB2}" srcOrd="2" destOrd="0" presId="urn:microsoft.com/office/officeart/2024/3/layout/verticalVisualTextBlock1"/>
    <dgm:cxn modelId="{5DD53F26-B655-41AD-9B16-FEF624257508}" type="presParOf" srcId="{D5078F47-0D4A-455F-9973-305132C12E75}" destId="{3B777AD0-6BD8-4B17-B154-A2654DC3592C}" srcOrd="1" destOrd="0" presId="urn:microsoft.com/office/officeart/2024/3/layout/verticalVisualTextBlock1"/>
    <dgm:cxn modelId="{A8DAF162-148C-46F0-8DC3-05ED1ED0C023}" type="presParOf" srcId="{D5078F47-0D4A-455F-9973-305132C12E75}" destId="{C4E07ABA-193B-437F-82F3-358AECFC32EE}" srcOrd="2" destOrd="0" presId="urn:microsoft.com/office/officeart/2024/3/layout/verticalVisualTextBlock1"/>
    <dgm:cxn modelId="{E9176F25-5BE5-4F8B-8E5B-DD5C1DA561C5}" type="presParOf" srcId="{C4E07ABA-193B-437F-82F3-358AECFC32EE}" destId="{3EE96834-3560-488D-8D79-664F2E6CD1A9}" srcOrd="0" destOrd="0" presId="urn:microsoft.com/office/officeart/2024/3/layout/verticalVisualTextBlock1"/>
    <dgm:cxn modelId="{ABDEFEEB-DE91-40CD-AC5F-ED0D5E13C266}" type="presParOf" srcId="{C4E07ABA-193B-437F-82F3-358AECFC32EE}" destId="{116DAAC2-9FFD-4321-B2CB-48AF87F2DBC4}" srcOrd="1" destOrd="0" presId="urn:microsoft.com/office/officeart/2024/3/layout/verticalVisualTextBlock1"/>
    <dgm:cxn modelId="{214B99CF-4D36-4654-8EE8-4998421A1D88}" type="presParOf" srcId="{C4E07ABA-193B-437F-82F3-358AECFC32EE}" destId="{6846095B-AAB7-4C7F-BAA7-9FA634C50661}" srcOrd="2" destOrd="0" presId="urn:microsoft.com/office/officeart/2024/3/layout/verticalVisualTextBlock1"/>
    <dgm:cxn modelId="{B060B977-A46E-4C06-85CC-DFFC3BC7C518}" type="presParOf" srcId="{D5078F47-0D4A-455F-9973-305132C12E75}" destId="{078F46AE-171F-4ED1-90D4-E56BF35D406A}" srcOrd="3" destOrd="0" presId="urn:microsoft.com/office/officeart/2024/3/layout/verticalVisualTextBlock1"/>
    <dgm:cxn modelId="{44C71E59-36CA-4594-B2B9-3FB49185E178}" type="presParOf" srcId="{D5078F47-0D4A-455F-9973-305132C12E75}" destId="{1CF54AE9-BD64-4D37-9E04-72BED6DBD2F9}" srcOrd="4" destOrd="0" presId="urn:microsoft.com/office/officeart/2024/3/layout/verticalVisualTextBlock1"/>
    <dgm:cxn modelId="{15D84341-E0BF-4280-90BF-D4CAF823754E}" type="presParOf" srcId="{1CF54AE9-BD64-4D37-9E04-72BED6DBD2F9}" destId="{6A050854-A549-498A-BC0E-520D8BFC44B6}" srcOrd="0" destOrd="0" presId="urn:microsoft.com/office/officeart/2024/3/layout/verticalVisualTextBlock1"/>
    <dgm:cxn modelId="{14621135-C661-4542-A4F2-C3824BA35BA8}" type="presParOf" srcId="{1CF54AE9-BD64-4D37-9E04-72BED6DBD2F9}" destId="{52FB356F-BAD8-4F5A-9C30-CE2BA9AB71C8}" srcOrd="1" destOrd="0" presId="urn:microsoft.com/office/officeart/2024/3/layout/verticalVisualTextBlock1"/>
    <dgm:cxn modelId="{E7A31983-DC66-4A2B-BF94-ED1CE02C2312}" type="presParOf" srcId="{1CF54AE9-BD64-4D37-9E04-72BED6DBD2F9}" destId="{F0919185-B9E8-4F98-B61B-4A9B1339CE9C}"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0CBC0-D053-43BD-BC8F-327E1AEA07AC}">
      <dsp:nvSpPr>
        <dsp:cNvPr id="0" name=""/>
        <dsp:cNvSpPr/>
      </dsp:nvSpPr>
      <dsp:spPr>
        <a:xfrm>
          <a:off x="0" y="0"/>
          <a:ext cx="1392920" cy="139292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9334" r="23915" b="-2"/>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A5C06C55-9309-43E0-8384-8101BBE85B30}">
      <dsp:nvSpPr>
        <dsp:cNvPr id="0" name=""/>
        <dsp:cNvSpPr/>
      </dsp:nvSpPr>
      <dsp:spPr>
        <a:xfrm>
          <a:off x="1572920" y="0"/>
          <a:ext cx="9808968" cy="375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en-US" sz="1800" kern="1200"/>
            <a:t>Importance of Early Investments</a:t>
          </a:r>
        </a:p>
      </dsp:txBody>
      <dsp:txXfrm>
        <a:off x="1572920" y="0"/>
        <a:ext cx="9808968" cy="375810"/>
      </dsp:txXfrm>
    </dsp:sp>
    <dsp:sp modelId="{2B1A258D-8489-4DC3-A645-F98D588C6407}">
      <dsp:nvSpPr>
        <dsp:cNvPr id="0" name=""/>
        <dsp:cNvSpPr/>
      </dsp:nvSpPr>
      <dsp:spPr>
        <a:xfrm>
          <a:off x="1572920" y="375810"/>
          <a:ext cx="9808968" cy="1017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en-US" sz="1400" kern="1200"/>
            <a:t>Investing early in integration strategies is crucial for establishing a strong operational foundation. This proactive approach sets the stage for future growth.</a:t>
          </a:r>
        </a:p>
      </dsp:txBody>
      <dsp:txXfrm>
        <a:off x="1572920" y="375810"/>
        <a:ext cx="9808968" cy="1017110"/>
      </dsp:txXfrm>
    </dsp:sp>
    <dsp:sp modelId="{69268B03-D82C-440A-A635-68BB74585DD0}">
      <dsp:nvSpPr>
        <dsp:cNvPr id="0" name=""/>
        <dsp:cNvSpPr/>
      </dsp:nvSpPr>
      <dsp:spPr>
        <a:xfrm>
          <a:off x="0" y="1504354"/>
          <a:ext cx="1392920" cy="139292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30BA275-45C3-433A-8A40-15DCD00339F3}">
      <dsp:nvSpPr>
        <dsp:cNvPr id="0" name=""/>
        <dsp:cNvSpPr/>
      </dsp:nvSpPr>
      <dsp:spPr>
        <a:xfrm>
          <a:off x="1572920" y="1504354"/>
          <a:ext cx="9808968" cy="375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en-US" sz="1800" kern="1200"/>
            <a:t>Scalability Benefits</a:t>
          </a:r>
        </a:p>
      </dsp:txBody>
      <dsp:txXfrm>
        <a:off x="1572920" y="1504354"/>
        <a:ext cx="9808968" cy="375810"/>
      </dsp:txXfrm>
    </dsp:sp>
    <dsp:sp modelId="{5EE4ADF6-20CE-4321-96F5-AB9E88140453}">
      <dsp:nvSpPr>
        <dsp:cNvPr id="0" name=""/>
        <dsp:cNvSpPr/>
      </dsp:nvSpPr>
      <dsp:spPr>
        <a:xfrm>
          <a:off x="1572920" y="1880164"/>
          <a:ext cx="9808968" cy="1017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en-US" sz="1400" kern="1200"/>
            <a:t>Early integration investments enhance a company's ability to scale operations efficiently. This ensures that businesses can adapt to market demands quickly.</a:t>
          </a:r>
        </a:p>
      </dsp:txBody>
      <dsp:txXfrm>
        <a:off x="1572920" y="1880164"/>
        <a:ext cx="9808968" cy="1017110"/>
      </dsp:txXfrm>
    </dsp:sp>
    <dsp:sp modelId="{B17D7146-5090-4257-A011-836DBD82AB48}">
      <dsp:nvSpPr>
        <dsp:cNvPr id="0" name=""/>
        <dsp:cNvSpPr/>
      </dsp:nvSpPr>
      <dsp:spPr>
        <a:xfrm>
          <a:off x="0" y="3008708"/>
          <a:ext cx="1392920" cy="139292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4250" r="7" b="8"/>
          <a:stretch>
            <a:fillRect l="-8000" r="-8000"/>
          </a:stretch>
        </a:blipFill>
        <a:ln>
          <a:noFill/>
        </a:ln>
        <a:effectLst/>
      </dsp:spPr>
      <dsp:style>
        <a:lnRef idx="0">
          <a:scrgbClr r="0" g="0" b="0"/>
        </a:lnRef>
        <a:fillRef idx="3">
          <a:scrgbClr r="0" g="0" b="0"/>
        </a:fillRef>
        <a:effectRef idx="2">
          <a:scrgbClr r="0" g="0" b="0"/>
        </a:effectRef>
        <a:fontRef idx="minor">
          <a:schemeClr val="lt1"/>
        </a:fontRef>
      </dsp:style>
    </dsp:sp>
    <dsp:sp modelId="{096D1369-6355-4EC9-AC7A-416E5E131D66}">
      <dsp:nvSpPr>
        <dsp:cNvPr id="0" name=""/>
        <dsp:cNvSpPr/>
      </dsp:nvSpPr>
      <dsp:spPr>
        <a:xfrm>
          <a:off x="1572920" y="3008708"/>
          <a:ext cx="9808968" cy="375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en-US" sz="1800" kern="1200"/>
            <a:t>Adaptability in Operations</a:t>
          </a:r>
        </a:p>
      </dsp:txBody>
      <dsp:txXfrm>
        <a:off x="1572920" y="3008708"/>
        <a:ext cx="9808968" cy="375810"/>
      </dsp:txXfrm>
    </dsp:sp>
    <dsp:sp modelId="{EB25BA95-0F27-49F1-BEC1-E7E69ECC2FE8}">
      <dsp:nvSpPr>
        <dsp:cNvPr id="0" name=""/>
        <dsp:cNvSpPr/>
      </dsp:nvSpPr>
      <dsp:spPr>
        <a:xfrm>
          <a:off x="1572920" y="3384519"/>
          <a:ext cx="9808968" cy="1017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en-US" sz="1400" kern="1200"/>
            <a:t>Prioritizing integration strategies fosters adaptability in business operations. This capability is essential for long-term success in a dynamic market.</a:t>
          </a:r>
        </a:p>
      </dsp:txBody>
      <dsp:txXfrm>
        <a:off x="1572920" y="3384519"/>
        <a:ext cx="9808968" cy="10171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97187-097D-4971-8562-79E5DA1D30D7}">
      <dsp:nvSpPr>
        <dsp:cNvPr id="0" name=""/>
        <dsp:cNvSpPr/>
      </dsp:nvSpPr>
      <dsp:spPr>
        <a:xfrm>
          <a:off x="0" y="0"/>
          <a:ext cx="1392863" cy="13928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3963" r="21033" b="-6"/>
          <a:stretch/>
        </a:blipFill>
        <a:ln>
          <a:noFill/>
        </a:ln>
        <a:effectLst/>
      </dsp:spPr>
      <dsp:style>
        <a:lnRef idx="0">
          <a:scrgbClr r="0" g="0" b="0"/>
        </a:lnRef>
        <a:fillRef idx="3">
          <a:scrgbClr r="0" g="0" b="0"/>
        </a:fillRef>
        <a:effectRef idx="2">
          <a:scrgbClr r="0" g="0" b="0"/>
        </a:effectRef>
        <a:fontRef idx="minor">
          <a:schemeClr val="lt1"/>
        </a:fontRef>
      </dsp:style>
    </dsp:sp>
    <dsp:sp modelId="{5AAB65B3-ECFB-4D25-8CA4-9ED120597D4E}">
      <dsp:nvSpPr>
        <dsp:cNvPr id="0" name=""/>
        <dsp:cNvSpPr/>
      </dsp:nvSpPr>
      <dsp:spPr>
        <a:xfrm>
          <a:off x="1572863" y="0"/>
          <a:ext cx="9809511" cy="375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Philosophical Foundations</a:t>
          </a:r>
        </a:p>
      </dsp:txBody>
      <dsp:txXfrm>
        <a:off x="1572863" y="0"/>
        <a:ext cx="9809511" cy="375818"/>
      </dsp:txXfrm>
    </dsp:sp>
    <dsp:sp modelId="{E3CD86EE-3BB6-4843-8936-0BCCD5D0C861}">
      <dsp:nvSpPr>
        <dsp:cNvPr id="0" name=""/>
        <dsp:cNvSpPr/>
      </dsp:nvSpPr>
      <dsp:spPr>
        <a:xfrm>
          <a:off x="1572863" y="375818"/>
          <a:ext cx="9809511" cy="1017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Business strategies are often rooted in philosophical principles that guide decision-making processes.</a:t>
          </a:r>
        </a:p>
      </dsp:txBody>
      <dsp:txXfrm>
        <a:off x="1572863" y="375818"/>
        <a:ext cx="9809511" cy="1017044"/>
      </dsp:txXfrm>
    </dsp:sp>
    <dsp:sp modelId="{A4DF49B0-A438-4360-AAEE-0210AEBA8F2B}">
      <dsp:nvSpPr>
        <dsp:cNvPr id="0" name=""/>
        <dsp:cNvSpPr/>
      </dsp:nvSpPr>
      <dsp:spPr>
        <a:xfrm>
          <a:off x="0" y="1504292"/>
          <a:ext cx="1392863" cy="13928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20412" r="12837" b="-2"/>
          <a:stretch/>
        </a:blipFill>
        <a:ln>
          <a:noFill/>
        </a:ln>
        <a:effectLst/>
      </dsp:spPr>
      <dsp:style>
        <a:lnRef idx="0">
          <a:scrgbClr r="0" g="0" b="0"/>
        </a:lnRef>
        <a:fillRef idx="3">
          <a:scrgbClr r="0" g="0" b="0"/>
        </a:fillRef>
        <a:effectRef idx="2">
          <a:scrgbClr r="0" g="0" b="0"/>
        </a:effectRef>
        <a:fontRef idx="minor">
          <a:schemeClr val="lt1"/>
        </a:fontRef>
      </dsp:style>
    </dsp:sp>
    <dsp:sp modelId="{AE77C61F-38D6-4F63-82FB-7C2E845FBDC9}">
      <dsp:nvSpPr>
        <dsp:cNvPr id="0" name=""/>
        <dsp:cNvSpPr/>
      </dsp:nvSpPr>
      <dsp:spPr>
        <a:xfrm>
          <a:off x="1572863" y="1504292"/>
          <a:ext cx="9809511" cy="375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Value-Driven Leadership</a:t>
          </a:r>
        </a:p>
      </dsp:txBody>
      <dsp:txXfrm>
        <a:off x="1572863" y="1504292"/>
        <a:ext cx="9809511" cy="375818"/>
      </dsp:txXfrm>
    </dsp:sp>
    <dsp:sp modelId="{DF16C679-4725-4ECB-B068-22BDB68A4963}">
      <dsp:nvSpPr>
        <dsp:cNvPr id="0" name=""/>
        <dsp:cNvSpPr/>
      </dsp:nvSpPr>
      <dsp:spPr>
        <a:xfrm>
          <a:off x="1572863" y="1880111"/>
          <a:ext cx="9809511" cy="1017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Effective leadership emerges from understanding and applying core values that influence organizational culture.</a:t>
          </a:r>
        </a:p>
      </dsp:txBody>
      <dsp:txXfrm>
        <a:off x="1572863" y="1880111"/>
        <a:ext cx="9809511" cy="1017044"/>
      </dsp:txXfrm>
    </dsp:sp>
    <dsp:sp modelId="{2E55ACC8-E399-44F5-9980-516363826169}">
      <dsp:nvSpPr>
        <dsp:cNvPr id="0" name=""/>
        <dsp:cNvSpPr/>
      </dsp:nvSpPr>
      <dsp:spPr>
        <a:xfrm>
          <a:off x="0" y="3008585"/>
          <a:ext cx="1392863" cy="13928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33251" r="-3" b="-2"/>
          <a:stretch/>
        </a:blipFill>
        <a:ln>
          <a:noFill/>
        </a:ln>
        <a:effectLst/>
      </dsp:spPr>
      <dsp:style>
        <a:lnRef idx="0">
          <a:scrgbClr r="0" g="0" b="0"/>
        </a:lnRef>
        <a:fillRef idx="3">
          <a:scrgbClr r="0" g="0" b="0"/>
        </a:fillRef>
        <a:effectRef idx="2">
          <a:scrgbClr r="0" g="0" b="0"/>
        </a:effectRef>
        <a:fontRef idx="minor">
          <a:schemeClr val="lt1"/>
        </a:fontRef>
      </dsp:style>
    </dsp:sp>
    <dsp:sp modelId="{3F4351EE-CE36-4D02-B3F8-018EC5FEFD85}">
      <dsp:nvSpPr>
        <dsp:cNvPr id="0" name=""/>
        <dsp:cNvSpPr/>
      </dsp:nvSpPr>
      <dsp:spPr>
        <a:xfrm>
          <a:off x="1572863" y="3008585"/>
          <a:ext cx="9809511" cy="375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Thoughtful Decision-Making</a:t>
          </a:r>
        </a:p>
      </dsp:txBody>
      <dsp:txXfrm>
        <a:off x="1572863" y="3008585"/>
        <a:ext cx="9809511" cy="375818"/>
      </dsp:txXfrm>
    </dsp:sp>
    <dsp:sp modelId="{52B6A6D2-46ED-4995-A856-24EA0A954601}">
      <dsp:nvSpPr>
        <dsp:cNvPr id="0" name=""/>
        <dsp:cNvSpPr/>
      </dsp:nvSpPr>
      <dsp:spPr>
        <a:xfrm>
          <a:off x="1572863" y="3384404"/>
          <a:ext cx="9809511" cy="1017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Leaders who embrace philosophical thinking can make more informed and ethical decisions.</a:t>
          </a:r>
        </a:p>
      </dsp:txBody>
      <dsp:txXfrm>
        <a:off x="1572863" y="3384404"/>
        <a:ext cx="9809511" cy="10170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871BE-957A-4B32-88AA-42176FF78F70}">
      <dsp:nvSpPr>
        <dsp:cNvPr id="0" name=""/>
        <dsp:cNvSpPr/>
      </dsp:nvSpPr>
      <dsp:spPr>
        <a:xfrm>
          <a:off x="0" y="0"/>
          <a:ext cx="1392920" cy="139292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25394" r="7857" b="2"/>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37AF2BFF-3D2A-406D-BC0F-75CAC45FB34C}">
      <dsp:nvSpPr>
        <dsp:cNvPr id="0" name=""/>
        <dsp:cNvSpPr/>
      </dsp:nvSpPr>
      <dsp:spPr>
        <a:xfrm>
          <a:off x="1572920" y="0"/>
          <a:ext cx="9808968" cy="375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en-US" sz="1800" kern="1200"/>
            <a:t>Importance of Early Engagement</a:t>
          </a:r>
        </a:p>
      </dsp:txBody>
      <dsp:txXfrm>
        <a:off x="1572920" y="0"/>
        <a:ext cx="9808968" cy="375810"/>
      </dsp:txXfrm>
    </dsp:sp>
    <dsp:sp modelId="{4988DA13-490E-44E0-89D6-1BBDB95A944C}">
      <dsp:nvSpPr>
        <dsp:cNvPr id="0" name=""/>
        <dsp:cNvSpPr/>
      </dsp:nvSpPr>
      <dsp:spPr>
        <a:xfrm>
          <a:off x="1572920" y="375810"/>
          <a:ext cx="9808968" cy="1017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en-US" sz="1400" kern="1200"/>
            <a:t>Engaging stakeholders from the start fosters trust and transparency in the process.</a:t>
          </a:r>
        </a:p>
      </dsp:txBody>
      <dsp:txXfrm>
        <a:off x="1572920" y="375810"/>
        <a:ext cx="9808968" cy="1017110"/>
      </dsp:txXfrm>
    </dsp:sp>
    <dsp:sp modelId="{6D402893-0530-492A-B409-764681AE4545}">
      <dsp:nvSpPr>
        <dsp:cNvPr id="0" name=""/>
        <dsp:cNvSpPr/>
      </dsp:nvSpPr>
      <dsp:spPr>
        <a:xfrm>
          <a:off x="0" y="1504354"/>
          <a:ext cx="1392920" cy="139292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33250" r="1" b="2"/>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AB5FD16D-65A3-4F9A-B589-2F376C92ED0D}">
      <dsp:nvSpPr>
        <dsp:cNvPr id="0" name=""/>
        <dsp:cNvSpPr/>
      </dsp:nvSpPr>
      <dsp:spPr>
        <a:xfrm>
          <a:off x="1572920" y="1504354"/>
          <a:ext cx="9808968" cy="375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en-US" sz="1800" kern="1200"/>
            <a:t>Addressing Concerns</a:t>
          </a:r>
        </a:p>
      </dsp:txBody>
      <dsp:txXfrm>
        <a:off x="1572920" y="1504354"/>
        <a:ext cx="9808968" cy="375810"/>
      </dsp:txXfrm>
    </dsp:sp>
    <dsp:sp modelId="{67A853EC-4BE9-4A54-8421-62E3E0989446}">
      <dsp:nvSpPr>
        <dsp:cNvPr id="0" name=""/>
        <dsp:cNvSpPr/>
      </dsp:nvSpPr>
      <dsp:spPr>
        <a:xfrm>
          <a:off x="1572920" y="1880164"/>
          <a:ext cx="9808968" cy="1017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en-US" sz="1400" kern="1200"/>
            <a:t>Early involvement allows stakeholders to voice concerns which can be addressed promptly.</a:t>
          </a:r>
        </a:p>
      </dsp:txBody>
      <dsp:txXfrm>
        <a:off x="1572920" y="1880164"/>
        <a:ext cx="9808968" cy="1017110"/>
      </dsp:txXfrm>
    </dsp:sp>
    <dsp:sp modelId="{D0FF22C3-5060-4D49-AA4F-CA216185A68A}">
      <dsp:nvSpPr>
        <dsp:cNvPr id="0" name=""/>
        <dsp:cNvSpPr/>
      </dsp:nvSpPr>
      <dsp:spPr>
        <a:xfrm>
          <a:off x="0" y="3008708"/>
          <a:ext cx="1392920" cy="139292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7868" r="25879" b="-6"/>
          <a:stretch>
            <a:fillRect l="-39000" r="-39000"/>
          </a:stretch>
        </a:blipFill>
        <a:ln>
          <a:noFill/>
        </a:ln>
        <a:effectLst/>
      </dsp:spPr>
      <dsp:style>
        <a:lnRef idx="0">
          <a:scrgbClr r="0" g="0" b="0"/>
        </a:lnRef>
        <a:fillRef idx="3">
          <a:scrgbClr r="0" g="0" b="0"/>
        </a:fillRef>
        <a:effectRef idx="2">
          <a:scrgbClr r="0" g="0" b="0"/>
        </a:effectRef>
        <a:fontRef idx="minor">
          <a:schemeClr val="lt1"/>
        </a:fontRef>
      </dsp:style>
    </dsp:sp>
    <dsp:sp modelId="{766AE063-049B-4633-8336-0E8C00933EEC}">
      <dsp:nvSpPr>
        <dsp:cNvPr id="0" name=""/>
        <dsp:cNvSpPr/>
      </dsp:nvSpPr>
      <dsp:spPr>
        <a:xfrm>
          <a:off x="1572920" y="3008708"/>
          <a:ext cx="9808968" cy="375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en-US" sz="1800" kern="1200"/>
            <a:t>Incorporating Feedback</a:t>
          </a:r>
        </a:p>
      </dsp:txBody>
      <dsp:txXfrm>
        <a:off x="1572920" y="3008708"/>
        <a:ext cx="9808968" cy="375810"/>
      </dsp:txXfrm>
    </dsp:sp>
    <dsp:sp modelId="{39BBAB50-5028-4189-8237-CDEBF90E593A}">
      <dsp:nvSpPr>
        <dsp:cNvPr id="0" name=""/>
        <dsp:cNvSpPr/>
      </dsp:nvSpPr>
      <dsp:spPr>
        <a:xfrm>
          <a:off x="1572920" y="3384519"/>
          <a:ext cx="9808968" cy="1017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en-US" sz="1400" kern="1200"/>
            <a:t>Feedback from stakeholders enhances the design by making it more relevant and effective.</a:t>
          </a:r>
        </a:p>
      </dsp:txBody>
      <dsp:txXfrm>
        <a:off x="1572920" y="3384519"/>
        <a:ext cx="9808968" cy="10171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4C69E-CB2D-42E4-AF30-38F16ABCBC69}">
      <dsp:nvSpPr>
        <dsp:cNvPr id="0" name=""/>
        <dsp:cNvSpPr/>
      </dsp:nvSpPr>
      <dsp:spPr>
        <a:xfrm>
          <a:off x="0" y="0"/>
          <a:ext cx="1392920" cy="139292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21507" r="28494" b="3"/>
          <a:stretch>
            <a:fillRect l="-50000" r="-50000"/>
          </a:stretch>
        </a:blipFill>
        <a:ln>
          <a:noFill/>
        </a:ln>
        <a:effectLst/>
      </dsp:spPr>
      <dsp:style>
        <a:lnRef idx="0">
          <a:scrgbClr r="0" g="0" b="0"/>
        </a:lnRef>
        <a:fillRef idx="3">
          <a:scrgbClr r="0" g="0" b="0"/>
        </a:fillRef>
        <a:effectRef idx="2">
          <a:scrgbClr r="0" g="0" b="0"/>
        </a:effectRef>
        <a:fontRef idx="minor">
          <a:schemeClr val="lt1"/>
        </a:fontRef>
      </dsp:style>
    </dsp:sp>
    <dsp:sp modelId="{6C3DD6E9-E792-458C-8282-FD05556391ED}">
      <dsp:nvSpPr>
        <dsp:cNvPr id="0" name=""/>
        <dsp:cNvSpPr/>
      </dsp:nvSpPr>
      <dsp:spPr>
        <a:xfrm>
          <a:off x="1572920" y="0"/>
          <a:ext cx="9808968" cy="375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en-US" sz="1800" kern="1200"/>
            <a:t>Virtual Network Support</a:t>
          </a:r>
        </a:p>
      </dsp:txBody>
      <dsp:txXfrm>
        <a:off x="1572920" y="0"/>
        <a:ext cx="9808968" cy="375810"/>
      </dsp:txXfrm>
    </dsp:sp>
    <dsp:sp modelId="{5E2AD23A-7165-456F-BAC6-8F347E812296}">
      <dsp:nvSpPr>
        <dsp:cNvPr id="0" name=""/>
        <dsp:cNvSpPr/>
      </dsp:nvSpPr>
      <dsp:spPr>
        <a:xfrm>
          <a:off x="1572920" y="375810"/>
          <a:ext cx="9808968" cy="1017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en-US" sz="1400" kern="1200"/>
            <a:t>Leverage Virtual Network support for secure and efficient data integrations. This feature enhances connectivity within the enterprise.</a:t>
          </a:r>
        </a:p>
      </dsp:txBody>
      <dsp:txXfrm>
        <a:off x="1572920" y="375810"/>
        <a:ext cx="9808968" cy="1017110"/>
      </dsp:txXfrm>
    </dsp:sp>
    <dsp:sp modelId="{54E9731C-A6B2-4882-87D3-AB4EC2315F47}">
      <dsp:nvSpPr>
        <dsp:cNvPr id="0" name=""/>
        <dsp:cNvSpPr/>
      </dsp:nvSpPr>
      <dsp:spPr>
        <a:xfrm>
          <a:off x="0" y="1504354"/>
          <a:ext cx="1392920" cy="139292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 r="-9" b="-8"/>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D81EEEF-70DF-44FC-8660-7A695AE3C94B}">
      <dsp:nvSpPr>
        <dsp:cNvPr id="0" name=""/>
        <dsp:cNvSpPr/>
      </dsp:nvSpPr>
      <dsp:spPr>
        <a:xfrm>
          <a:off x="1572920" y="1504354"/>
          <a:ext cx="9808968" cy="375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en-US" sz="1800" kern="1200"/>
            <a:t>Enhanced Connectors</a:t>
          </a:r>
        </a:p>
      </dsp:txBody>
      <dsp:txXfrm>
        <a:off x="1572920" y="1504354"/>
        <a:ext cx="9808968" cy="375810"/>
      </dsp:txXfrm>
    </dsp:sp>
    <dsp:sp modelId="{2F1E7709-8360-4B9F-9A69-9F15B94A6F51}">
      <dsp:nvSpPr>
        <dsp:cNvPr id="0" name=""/>
        <dsp:cNvSpPr/>
      </dsp:nvSpPr>
      <dsp:spPr>
        <a:xfrm>
          <a:off x="1572920" y="1880164"/>
          <a:ext cx="9808968" cy="1017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en-US" sz="1400" kern="1200"/>
            <a:t>Utilize enhanced connectors to streamline integrations across various applications. These connectors improve efficiency and data flow.</a:t>
          </a:r>
        </a:p>
      </dsp:txBody>
      <dsp:txXfrm>
        <a:off x="1572920" y="1880164"/>
        <a:ext cx="9808968" cy="1017110"/>
      </dsp:txXfrm>
    </dsp:sp>
    <dsp:sp modelId="{C6196082-B95D-4391-AE4A-7E9B93881122}">
      <dsp:nvSpPr>
        <dsp:cNvPr id="0" name=""/>
        <dsp:cNvSpPr/>
      </dsp:nvSpPr>
      <dsp:spPr>
        <a:xfrm>
          <a:off x="0" y="3008708"/>
          <a:ext cx="1392920" cy="139292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3112" r="11890" b="3"/>
          <a:stretch>
            <a:fillRect l="-17000" r="-17000"/>
          </a:stretch>
        </a:blipFill>
        <a:ln>
          <a:noFill/>
        </a:ln>
        <a:effectLst/>
      </dsp:spPr>
      <dsp:style>
        <a:lnRef idx="0">
          <a:scrgbClr r="0" g="0" b="0"/>
        </a:lnRef>
        <a:fillRef idx="3">
          <a:scrgbClr r="0" g="0" b="0"/>
        </a:fillRef>
        <a:effectRef idx="2">
          <a:scrgbClr r="0" g="0" b="0"/>
        </a:effectRef>
        <a:fontRef idx="minor">
          <a:schemeClr val="lt1"/>
        </a:fontRef>
      </dsp:style>
    </dsp:sp>
    <dsp:sp modelId="{1569AAB8-2753-45AB-9481-F3C2C5CC9BDD}">
      <dsp:nvSpPr>
        <dsp:cNvPr id="0" name=""/>
        <dsp:cNvSpPr/>
      </dsp:nvSpPr>
      <dsp:spPr>
        <a:xfrm>
          <a:off x="1572920" y="3008708"/>
          <a:ext cx="9808968" cy="375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en-US" sz="1800" kern="1200"/>
            <a:t>Copilot Studio Integration</a:t>
          </a:r>
        </a:p>
      </dsp:txBody>
      <dsp:txXfrm>
        <a:off x="1572920" y="3008708"/>
        <a:ext cx="9808968" cy="375810"/>
      </dsp:txXfrm>
    </dsp:sp>
    <dsp:sp modelId="{CDBAC994-67E5-4155-8B31-03E5FCA6DCD8}">
      <dsp:nvSpPr>
        <dsp:cNvPr id="0" name=""/>
        <dsp:cNvSpPr/>
      </dsp:nvSpPr>
      <dsp:spPr>
        <a:xfrm>
          <a:off x="1572920" y="3384519"/>
          <a:ext cx="9808968" cy="1017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en-US" sz="1400" kern="1200"/>
            <a:t>Incorporate Copilot Studio for improved development experience and automation. This integration aids in accelerating project timelines.</a:t>
          </a:r>
        </a:p>
      </dsp:txBody>
      <dsp:txXfrm>
        <a:off x="1572920" y="3384519"/>
        <a:ext cx="9808968" cy="10171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390A8-016C-42FF-A70B-85EE54281369}">
      <dsp:nvSpPr>
        <dsp:cNvPr id="0" name=""/>
        <dsp:cNvSpPr/>
      </dsp:nvSpPr>
      <dsp:spPr>
        <a:xfrm>
          <a:off x="0" y="0"/>
          <a:ext cx="1392920" cy="139292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5070" r="19426" b="-6"/>
          <a:stretch>
            <a:fillRect l="-26000" r="-26000"/>
          </a:stretch>
        </a:blipFill>
        <a:ln>
          <a:noFill/>
        </a:ln>
        <a:effectLst/>
      </dsp:spPr>
      <dsp:style>
        <a:lnRef idx="0">
          <a:scrgbClr r="0" g="0" b="0"/>
        </a:lnRef>
        <a:fillRef idx="3">
          <a:scrgbClr r="0" g="0" b="0"/>
        </a:fillRef>
        <a:effectRef idx="2">
          <a:scrgbClr r="0" g="0" b="0"/>
        </a:effectRef>
        <a:fontRef idx="minor">
          <a:schemeClr val="lt1"/>
        </a:fontRef>
      </dsp:style>
    </dsp:sp>
    <dsp:sp modelId="{891D8D91-00FE-4DDF-8D81-B4E87C3403C5}">
      <dsp:nvSpPr>
        <dsp:cNvPr id="0" name=""/>
        <dsp:cNvSpPr/>
      </dsp:nvSpPr>
      <dsp:spPr>
        <a:xfrm>
          <a:off x="1572920" y="0"/>
          <a:ext cx="9808968" cy="375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en-US" sz="1800" kern="1200"/>
            <a:t>Alignment Importance</a:t>
          </a:r>
        </a:p>
      </dsp:txBody>
      <dsp:txXfrm>
        <a:off x="1572920" y="0"/>
        <a:ext cx="9808968" cy="375810"/>
      </dsp:txXfrm>
    </dsp:sp>
    <dsp:sp modelId="{31D14B4D-6155-4DAC-892C-E11DCBE02AB2}">
      <dsp:nvSpPr>
        <dsp:cNvPr id="0" name=""/>
        <dsp:cNvSpPr/>
      </dsp:nvSpPr>
      <dsp:spPr>
        <a:xfrm>
          <a:off x="1572920" y="375810"/>
          <a:ext cx="9808968" cy="1017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en-US" sz="1400" kern="1200"/>
            <a:t>Aligning organizational design with software architecture enhances system effectiveness and coherence.</a:t>
          </a:r>
        </a:p>
      </dsp:txBody>
      <dsp:txXfrm>
        <a:off x="1572920" y="375810"/>
        <a:ext cx="9808968" cy="1017110"/>
      </dsp:txXfrm>
    </dsp:sp>
    <dsp:sp modelId="{3EE96834-3560-488D-8D79-664F2E6CD1A9}">
      <dsp:nvSpPr>
        <dsp:cNvPr id="0" name=""/>
        <dsp:cNvSpPr/>
      </dsp:nvSpPr>
      <dsp:spPr>
        <a:xfrm>
          <a:off x="0" y="1504354"/>
          <a:ext cx="1392920" cy="139292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r="25002" b="3"/>
          <a:stretch>
            <a:fillRect l="-17000" r="-17000"/>
          </a:stretch>
        </a:blipFill>
        <a:ln>
          <a:noFill/>
        </a:ln>
        <a:effectLst/>
      </dsp:spPr>
      <dsp:style>
        <a:lnRef idx="0">
          <a:scrgbClr r="0" g="0" b="0"/>
        </a:lnRef>
        <a:fillRef idx="3">
          <a:scrgbClr r="0" g="0" b="0"/>
        </a:fillRef>
        <a:effectRef idx="2">
          <a:scrgbClr r="0" g="0" b="0"/>
        </a:effectRef>
        <a:fontRef idx="minor">
          <a:schemeClr val="lt1"/>
        </a:fontRef>
      </dsp:style>
    </dsp:sp>
    <dsp:sp modelId="{116DAAC2-9FFD-4321-B2CB-48AF87F2DBC4}">
      <dsp:nvSpPr>
        <dsp:cNvPr id="0" name=""/>
        <dsp:cNvSpPr/>
      </dsp:nvSpPr>
      <dsp:spPr>
        <a:xfrm>
          <a:off x="1572920" y="1504354"/>
          <a:ext cx="9808968" cy="375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en-US" sz="1800" kern="1200"/>
            <a:t>Cohesion Benefits</a:t>
          </a:r>
        </a:p>
      </dsp:txBody>
      <dsp:txXfrm>
        <a:off x="1572920" y="1504354"/>
        <a:ext cx="9808968" cy="375810"/>
      </dsp:txXfrm>
    </dsp:sp>
    <dsp:sp modelId="{6846095B-AAB7-4C7F-BAA7-9FA634C50661}">
      <dsp:nvSpPr>
        <dsp:cNvPr id="0" name=""/>
        <dsp:cNvSpPr/>
      </dsp:nvSpPr>
      <dsp:spPr>
        <a:xfrm>
          <a:off x="1572920" y="1880164"/>
          <a:ext cx="9808968" cy="1017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en-US" sz="1400" kern="1200"/>
            <a:t>Cohesive systems lead to better collaboration and faster decision-making within organizations.</a:t>
          </a:r>
        </a:p>
      </dsp:txBody>
      <dsp:txXfrm>
        <a:off x="1572920" y="1880164"/>
        <a:ext cx="9808968" cy="1017110"/>
      </dsp:txXfrm>
    </dsp:sp>
    <dsp:sp modelId="{6A050854-A549-498A-BC0E-520D8BFC44B6}">
      <dsp:nvSpPr>
        <dsp:cNvPr id="0" name=""/>
        <dsp:cNvSpPr/>
      </dsp:nvSpPr>
      <dsp:spPr>
        <a:xfrm>
          <a:off x="0" y="3008708"/>
          <a:ext cx="1392920" cy="139292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6191" r="17309"/>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52FB356F-BAD8-4F5A-9C30-CE2BA9AB71C8}">
      <dsp:nvSpPr>
        <dsp:cNvPr id="0" name=""/>
        <dsp:cNvSpPr/>
      </dsp:nvSpPr>
      <dsp:spPr>
        <a:xfrm>
          <a:off x="1572920" y="3008708"/>
          <a:ext cx="9808968" cy="375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90000"/>
            </a:lnSpc>
            <a:spcBef>
              <a:spcPct val="0"/>
            </a:spcBef>
            <a:spcAft>
              <a:spcPct val="35000"/>
            </a:spcAft>
            <a:buNone/>
            <a:defRPr b="1"/>
          </a:pPr>
          <a:r>
            <a:rPr lang="en-US" sz="1800" kern="1200"/>
            <a:t>Resilience Through Design</a:t>
          </a:r>
        </a:p>
      </dsp:txBody>
      <dsp:txXfrm>
        <a:off x="1572920" y="3008708"/>
        <a:ext cx="9808968" cy="375810"/>
      </dsp:txXfrm>
    </dsp:sp>
    <dsp:sp modelId="{F0919185-B9E8-4F98-B61B-4A9B1339CE9C}">
      <dsp:nvSpPr>
        <dsp:cNvPr id="0" name=""/>
        <dsp:cNvSpPr/>
      </dsp:nvSpPr>
      <dsp:spPr>
        <a:xfrm>
          <a:off x="1572920" y="3384519"/>
          <a:ext cx="9808968" cy="1017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90000"/>
            </a:lnSpc>
            <a:spcBef>
              <a:spcPct val="0"/>
            </a:spcBef>
            <a:spcAft>
              <a:spcPct val="35000"/>
            </a:spcAft>
            <a:buNone/>
          </a:pPr>
          <a:r>
            <a:rPr lang="en-US" sz="1400" kern="1200"/>
            <a:t>A well-designed organizational structure supports resilient software systems capable of adapting to changes.</a:t>
          </a:r>
        </a:p>
      </dsp:txBody>
      <dsp:txXfrm>
        <a:off x="1572920" y="3384519"/>
        <a:ext cx="9808968" cy="1017110"/>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91927-DE60-45BF-9EC5-00B2C8716F53}"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DE972-5D81-4C53-9748-37EF84D980F0}" type="slidenum">
              <a:rPr lang="en-US" smtClean="0"/>
              <a:t>‹#›</a:t>
            </a:fld>
            <a:endParaRPr lang="en-US"/>
          </a:p>
        </p:txBody>
      </p:sp>
    </p:spTree>
    <p:extLst>
      <p:ext uri="{BB962C8B-B14F-4D97-AF65-F5344CB8AC3E}">
        <p14:creationId xmlns:p14="http://schemas.microsoft.com/office/powerpoint/2010/main" val="1821464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Integration should be a key objective within your enterprise strategy to ensure success. Failing to prioritize integration can lead to low adoption rates, inefficiencies, higher total ownership costs, and accumulating technical debt. It's crucial to plan for integration from the beginning to reap the benefits throughout the organization.</a:t>
            </a:r>
          </a:p>
        </p:txBody>
      </p:sp>
      <p:sp>
        <p:nvSpPr>
          <p:cNvPr id="4" name="Slide Number Placeholder 3"/>
          <p:cNvSpPr>
            <a:spLocks noGrp="1"/>
          </p:cNvSpPr>
          <p:nvPr>
            <p:ph type="sldNum" sz="quarter" idx="5"/>
          </p:nvPr>
        </p:nvSpPr>
        <p:spPr/>
        <p:txBody>
          <a:bodyPr/>
          <a:lstStyle/>
          <a:p>
            <a:fld id="{560E0B4D-F578-47DE-906B-7658F038CCC0}" type="slidenum">
              <a:rPr lang="en-US" smtClean="0"/>
              <a:t>3</a:t>
            </a:fld>
            <a:endParaRPr lang="en-US"/>
          </a:p>
        </p:txBody>
      </p:sp>
    </p:spTree>
    <p:extLst>
      <p:ext uri="{BB962C8B-B14F-4D97-AF65-F5344CB8AC3E}">
        <p14:creationId xmlns:p14="http://schemas.microsoft.com/office/powerpoint/2010/main" val="1707371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Modernizing an interface or transitioning underlying systems does not automatically mean that integration will adopt newer technologies. Careful planning and execution are required to ensure that integrations remain effective and relevant throughout modernization efforts.</a:t>
            </a:r>
          </a:p>
        </p:txBody>
      </p:sp>
      <p:sp>
        <p:nvSpPr>
          <p:cNvPr id="4" name="Slide Number Placeholder 3"/>
          <p:cNvSpPr>
            <a:spLocks noGrp="1"/>
          </p:cNvSpPr>
          <p:nvPr>
            <p:ph type="sldNum" sz="quarter" idx="5"/>
          </p:nvPr>
        </p:nvSpPr>
        <p:spPr/>
        <p:txBody>
          <a:bodyPr/>
          <a:lstStyle/>
          <a:p>
            <a:fld id="{560E0B4D-F578-47DE-906B-7658F038CCC0}" type="slidenum">
              <a:rPr lang="en-US" smtClean="0"/>
              <a:t>12</a:t>
            </a:fld>
            <a:endParaRPr lang="en-US"/>
          </a:p>
        </p:txBody>
      </p:sp>
    </p:spTree>
    <p:extLst>
      <p:ext uri="{BB962C8B-B14F-4D97-AF65-F5344CB8AC3E}">
        <p14:creationId xmlns:p14="http://schemas.microsoft.com/office/powerpoint/2010/main" val="535985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lesson covers the importance of cross-platform practitioners in today's tech landscape. These individuals leverage diverse tools and frameworks to ensure seamless integration across different software environments, enhancing overall productivity and efficiency.</a:t>
            </a:r>
          </a:p>
        </p:txBody>
      </p:sp>
      <p:sp>
        <p:nvSpPr>
          <p:cNvPr id="4" name="Slide Number Placeholder 3"/>
          <p:cNvSpPr>
            <a:spLocks noGrp="1"/>
          </p:cNvSpPr>
          <p:nvPr>
            <p:ph type="sldNum" sz="quarter" idx="5"/>
          </p:nvPr>
        </p:nvSpPr>
        <p:spPr/>
        <p:txBody>
          <a:bodyPr/>
          <a:lstStyle/>
          <a:p>
            <a:fld id="{560E0B4D-F578-47DE-906B-7658F038CCC0}" type="slidenum">
              <a:rPr lang="en-US" smtClean="0"/>
              <a:t>13</a:t>
            </a:fld>
            <a:endParaRPr lang="en-US"/>
          </a:p>
        </p:txBody>
      </p:sp>
    </p:spTree>
    <p:extLst>
      <p:ext uri="{BB962C8B-B14F-4D97-AF65-F5344CB8AC3E}">
        <p14:creationId xmlns:p14="http://schemas.microsoft.com/office/powerpoint/2010/main" val="155064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lesson, we discuss the significance of early investments in integration strategies. Companies that prioritize these investments can achieve greater scalability and adaptability in their operations, leading to long-term success.</a:t>
            </a:r>
          </a:p>
        </p:txBody>
      </p:sp>
      <p:sp>
        <p:nvSpPr>
          <p:cNvPr id="4" name="Slide Number Placeholder 3"/>
          <p:cNvSpPr>
            <a:spLocks noGrp="1"/>
          </p:cNvSpPr>
          <p:nvPr>
            <p:ph type="sldNum" sz="quarter" idx="5"/>
          </p:nvPr>
        </p:nvSpPr>
        <p:spPr/>
        <p:txBody>
          <a:bodyPr/>
          <a:lstStyle/>
          <a:p>
            <a:fld id="{560E0B4D-F578-47DE-906B-7658F038CCC0}" type="slidenum">
              <a:rPr lang="en-US" smtClean="0"/>
              <a:t>14</a:t>
            </a:fld>
            <a:endParaRPr lang="en-US"/>
          </a:p>
        </p:txBody>
      </p:sp>
    </p:spTree>
    <p:extLst>
      <p:ext uri="{BB962C8B-B14F-4D97-AF65-F5344CB8AC3E}">
        <p14:creationId xmlns:p14="http://schemas.microsoft.com/office/powerpoint/2010/main" val="245240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lesson highlights the need for a culture of excellence within organizations. Fostering an environment that encourages innovation and high standards can significantly impact performance and employee satisfaction.</a:t>
            </a:r>
          </a:p>
        </p:txBody>
      </p:sp>
      <p:sp>
        <p:nvSpPr>
          <p:cNvPr id="4" name="Slide Number Placeholder 3"/>
          <p:cNvSpPr>
            <a:spLocks noGrp="1"/>
          </p:cNvSpPr>
          <p:nvPr>
            <p:ph type="sldNum" sz="quarter" idx="5"/>
          </p:nvPr>
        </p:nvSpPr>
        <p:spPr/>
        <p:txBody>
          <a:bodyPr/>
          <a:lstStyle/>
          <a:p>
            <a:fld id="{560E0B4D-F578-47DE-906B-7658F038CCC0}" type="slidenum">
              <a:rPr lang="en-US" smtClean="0"/>
              <a:t>15</a:t>
            </a:fld>
            <a:endParaRPr lang="en-US"/>
          </a:p>
        </p:txBody>
      </p:sp>
    </p:spTree>
    <p:extLst>
      <p:ext uri="{BB962C8B-B14F-4D97-AF65-F5344CB8AC3E}">
        <p14:creationId xmlns:p14="http://schemas.microsoft.com/office/powerpoint/2010/main" val="2019364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explore best practices for data integration. This includes methods for ensuring data quality, consistency, and security, which are critical for making informed business decisions.</a:t>
            </a:r>
          </a:p>
        </p:txBody>
      </p:sp>
      <p:sp>
        <p:nvSpPr>
          <p:cNvPr id="4" name="Slide Number Placeholder 3"/>
          <p:cNvSpPr>
            <a:spLocks noGrp="1"/>
          </p:cNvSpPr>
          <p:nvPr>
            <p:ph type="sldNum" sz="quarter" idx="5"/>
          </p:nvPr>
        </p:nvSpPr>
        <p:spPr/>
        <p:txBody>
          <a:bodyPr/>
          <a:lstStyle/>
          <a:p>
            <a:fld id="{560E0B4D-F578-47DE-906B-7658F038CCC0}" type="slidenum">
              <a:rPr lang="en-US" smtClean="0"/>
              <a:t>16</a:t>
            </a:fld>
            <a:endParaRPr lang="en-US"/>
          </a:p>
        </p:txBody>
      </p:sp>
    </p:spTree>
    <p:extLst>
      <p:ext uri="{BB962C8B-B14F-4D97-AF65-F5344CB8AC3E}">
        <p14:creationId xmlns:p14="http://schemas.microsoft.com/office/powerpoint/2010/main" val="1249446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lesson, we examine the philosophical turn in modern business strategies. Understanding the underlying principles and values that drive decisions can lead to more thoughtful and effective leadership.</a:t>
            </a:r>
          </a:p>
        </p:txBody>
      </p:sp>
      <p:sp>
        <p:nvSpPr>
          <p:cNvPr id="4" name="Slide Number Placeholder 3"/>
          <p:cNvSpPr>
            <a:spLocks noGrp="1"/>
          </p:cNvSpPr>
          <p:nvPr>
            <p:ph type="sldNum" sz="quarter" idx="5"/>
          </p:nvPr>
        </p:nvSpPr>
        <p:spPr/>
        <p:txBody>
          <a:bodyPr/>
          <a:lstStyle/>
          <a:p>
            <a:fld id="{560E0B4D-F578-47DE-906B-7658F038CCC0}" type="slidenum">
              <a:rPr lang="en-US" smtClean="0"/>
              <a:t>17</a:t>
            </a:fld>
            <a:endParaRPr lang="en-US"/>
          </a:p>
        </p:txBody>
      </p:sp>
    </p:spTree>
    <p:extLst>
      <p:ext uri="{BB962C8B-B14F-4D97-AF65-F5344CB8AC3E}">
        <p14:creationId xmlns:p14="http://schemas.microsoft.com/office/powerpoint/2010/main" val="1699306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lesson delves into high-frequency trading, a complex trading strategy that uses advanced algorithms to execute orders at high speeds. We will discuss its benefits and risks in today's financial markets.</a:t>
            </a:r>
          </a:p>
        </p:txBody>
      </p:sp>
      <p:sp>
        <p:nvSpPr>
          <p:cNvPr id="4" name="Slide Number Placeholder 3"/>
          <p:cNvSpPr>
            <a:spLocks noGrp="1"/>
          </p:cNvSpPr>
          <p:nvPr>
            <p:ph type="sldNum" sz="quarter" idx="5"/>
          </p:nvPr>
        </p:nvSpPr>
        <p:spPr/>
        <p:txBody>
          <a:bodyPr/>
          <a:lstStyle/>
          <a:p>
            <a:fld id="{560E0B4D-F578-47DE-906B-7658F038CCC0}" type="slidenum">
              <a:rPr lang="en-US" smtClean="0"/>
              <a:t>18</a:t>
            </a:fld>
            <a:endParaRPr lang="en-US"/>
          </a:p>
        </p:txBody>
      </p:sp>
    </p:spTree>
    <p:extLst>
      <p:ext uri="{BB962C8B-B14F-4D97-AF65-F5344CB8AC3E}">
        <p14:creationId xmlns:p14="http://schemas.microsoft.com/office/powerpoint/2010/main" val="944735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lesson, we cover how to modify data fields in Dynamics 365 Customer Engagement. Understanding these modifications can enhance user experience and improve data management.</a:t>
            </a:r>
          </a:p>
        </p:txBody>
      </p:sp>
      <p:sp>
        <p:nvSpPr>
          <p:cNvPr id="4" name="Slide Number Placeholder 3"/>
          <p:cNvSpPr>
            <a:spLocks noGrp="1"/>
          </p:cNvSpPr>
          <p:nvPr>
            <p:ph type="sldNum" sz="quarter" idx="5"/>
          </p:nvPr>
        </p:nvSpPr>
        <p:spPr/>
        <p:txBody>
          <a:bodyPr/>
          <a:lstStyle/>
          <a:p>
            <a:fld id="{560E0B4D-F578-47DE-906B-7658F038CCC0}" type="slidenum">
              <a:rPr lang="en-US" smtClean="0"/>
              <a:t>19</a:t>
            </a:fld>
            <a:endParaRPr lang="en-US"/>
          </a:p>
        </p:txBody>
      </p:sp>
    </p:spTree>
    <p:extLst>
      <p:ext uri="{BB962C8B-B14F-4D97-AF65-F5344CB8AC3E}">
        <p14:creationId xmlns:p14="http://schemas.microsoft.com/office/powerpoint/2010/main" val="502461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Establish an interface contract before initiating integration efforts to ensure alignment persists across the lifespan of the interface.</a:t>
            </a:r>
          </a:p>
        </p:txBody>
      </p:sp>
      <p:sp>
        <p:nvSpPr>
          <p:cNvPr id="4" name="Slide Number Placeholder 3"/>
          <p:cNvSpPr>
            <a:spLocks noGrp="1"/>
          </p:cNvSpPr>
          <p:nvPr>
            <p:ph type="sldNum" sz="quarter" idx="5"/>
          </p:nvPr>
        </p:nvSpPr>
        <p:spPr/>
        <p:txBody>
          <a:bodyPr/>
          <a:lstStyle/>
          <a:p>
            <a:fld id="{0FE02AE7-C156-48AD-AE50-9858E1C8A29C}" type="slidenum">
              <a:rPr lang="en-US" smtClean="0"/>
              <a:t>20</a:t>
            </a:fld>
            <a:endParaRPr lang="en-US"/>
          </a:p>
        </p:txBody>
      </p:sp>
    </p:spTree>
    <p:extLst>
      <p:ext uri="{BB962C8B-B14F-4D97-AF65-F5344CB8AC3E}">
        <p14:creationId xmlns:p14="http://schemas.microsoft.com/office/powerpoint/2010/main" val="3676388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integrating external data sources in Dynamics 365 CE, consider the impact on data integrity and implement robust error-handling mechanisms.</a:t>
            </a:r>
          </a:p>
        </p:txBody>
      </p:sp>
      <p:sp>
        <p:nvSpPr>
          <p:cNvPr id="4" name="Slide Number Placeholder 3"/>
          <p:cNvSpPr>
            <a:spLocks noGrp="1"/>
          </p:cNvSpPr>
          <p:nvPr>
            <p:ph type="sldNum" sz="quarter" idx="5"/>
          </p:nvPr>
        </p:nvSpPr>
        <p:spPr/>
        <p:txBody>
          <a:bodyPr/>
          <a:lstStyle/>
          <a:p>
            <a:fld id="{0FE02AE7-C156-48AD-AE50-9858E1C8A29C}" type="slidenum">
              <a:rPr lang="en-US" smtClean="0"/>
              <a:t>21</a:t>
            </a:fld>
            <a:endParaRPr lang="en-US"/>
          </a:p>
        </p:txBody>
      </p:sp>
    </p:spTree>
    <p:extLst>
      <p:ext uri="{BB962C8B-B14F-4D97-AF65-F5344CB8AC3E}">
        <p14:creationId xmlns:p14="http://schemas.microsoft.com/office/powerpoint/2010/main" val="2296942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ideal integrated solution is one where users are unaware of the integrations operating in the background. This experience is characterized by uniform user interfaces that seamlessly present diversely sourced data within a single interface. Achieving this level of integration enhances user satisfaction and productivity.</a:t>
            </a:r>
          </a:p>
        </p:txBody>
      </p:sp>
      <p:sp>
        <p:nvSpPr>
          <p:cNvPr id="4" name="Slide Number Placeholder 3"/>
          <p:cNvSpPr>
            <a:spLocks noGrp="1"/>
          </p:cNvSpPr>
          <p:nvPr>
            <p:ph type="sldNum" sz="quarter" idx="5"/>
          </p:nvPr>
        </p:nvSpPr>
        <p:spPr/>
        <p:txBody>
          <a:bodyPr/>
          <a:lstStyle/>
          <a:p>
            <a:fld id="{560E0B4D-F578-47DE-906B-7658F038CCC0}" type="slidenum">
              <a:rPr lang="en-US" smtClean="0"/>
              <a:t>4</a:t>
            </a:fld>
            <a:endParaRPr lang="en-US"/>
          </a:p>
        </p:txBody>
      </p:sp>
    </p:spTree>
    <p:extLst>
      <p:ext uri="{BB962C8B-B14F-4D97-AF65-F5344CB8AC3E}">
        <p14:creationId xmlns:p14="http://schemas.microsoft.com/office/powerpoint/2010/main" val="2137756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Engage stakeholders early in the design process to address their concerns and feedback.</a:t>
            </a:r>
          </a:p>
        </p:txBody>
      </p:sp>
      <p:sp>
        <p:nvSpPr>
          <p:cNvPr id="4" name="Slide Number Placeholder 3"/>
          <p:cNvSpPr>
            <a:spLocks noGrp="1"/>
          </p:cNvSpPr>
          <p:nvPr>
            <p:ph type="sldNum" sz="quarter" idx="5"/>
          </p:nvPr>
        </p:nvSpPr>
        <p:spPr/>
        <p:txBody>
          <a:bodyPr/>
          <a:lstStyle/>
          <a:p>
            <a:fld id="{0FE02AE7-C156-48AD-AE50-9858E1C8A29C}" type="slidenum">
              <a:rPr lang="en-US" smtClean="0"/>
              <a:t>22</a:t>
            </a:fld>
            <a:endParaRPr lang="en-US"/>
          </a:p>
        </p:txBody>
      </p:sp>
    </p:spTree>
    <p:extLst>
      <p:ext uri="{BB962C8B-B14F-4D97-AF65-F5344CB8AC3E}">
        <p14:creationId xmlns:p14="http://schemas.microsoft.com/office/powerpoint/2010/main" val="3072915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Adopt proactive strategies to handle errors due to invalid data, including establishing clear standards and data governance practices.</a:t>
            </a:r>
          </a:p>
        </p:txBody>
      </p:sp>
      <p:sp>
        <p:nvSpPr>
          <p:cNvPr id="4" name="Slide Number Placeholder 3"/>
          <p:cNvSpPr>
            <a:spLocks noGrp="1"/>
          </p:cNvSpPr>
          <p:nvPr>
            <p:ph type="sldNum" sz="quarter" idx="5"/>
          </p:nvPr>
        </p:nvSpPr>
        <p:spPr/>
        <p:txBody>
          <a:bodyPr/>
          <a:lstStyle/>
          <a:p>
            <a:fld id="{0FE02AE7-C156-48AD-AE50-9858E1C8A29C}" type="slidenum">
              <a:rPr lang="en-US" smtClean="0"/>
              <a:t>23</a:t>
            </a:fld>
            <a:endParaRPr lang="en-US"/>
          </a:p>
        </p:txBody>
      </p:sp>
    </p:spTree>
    <p:extLst>
      <p:ext uri="{BB962C8B-B14F-4D97-AF65-F5344CB8AC3E}">
        <p14:creationId xmlns:p14="http://schemas.microsoft.com/office/powerpoint/2010/main" val="2814882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 wrappers and adapters to shield internal systems from external changes, ensuring resilience and adaptability.</a:t>
            </a:r>
          </a:p>
        </p:txBody>
      </p:sp>
      <p:sp>
        <p:nvSpPr>
          <p:cNvPr id="4" name="Slide Number Placeholder 3"/>
          <p:cNvSpPr>
            <a:spLocks noGrp="1"/>
          </p:cNvSpPr>
          <p:nvPr>
            <p:ph type="sldNum" sz="quarter" idx="5"/>
          </p:nvPr>
        </p:nvSpPr>
        <p:spPr/>
        <p:txBody>
          <a:bodyPr/>
          <a:lstStyle/>
          <a:p>
            <a:fld id="{0FE02AE7-C156-48AD-AE50-9858E1C8A29C}" type="slidenum">
              <a:rPr lang="en-US" smtClean="0"/>
              <a:t>24</a:t>
            </a:fld>
            <a:endParaRPr lang="en-US"/>
          </a:p>
        </p:txBody>
      </p:sp>
    </p:spTree>
    <p:extLst>
      <p:ext uri="{BB962C8B-B14F-4D97-AF65-F5344CB8AC3E}">
        <p14:creationId xmlns:p14="http://schemas.microsoft.com/office/powerpoint/2010/main" val="2482418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Prioritize effective monitoring strategies to ensure smooth operations, including real-time alerting, comprehensive dashboards, and retention policies.</a:t>
            </a:r>
          </a:p>
        </p:txBody>
      </p:sp>
      <p:sp>
        <p:nvSpPr>
          <p:cNvPr id="4" name="Slide Number Placeholder 3"/>
          <p:cNvSpPr>
            <a:spLocks noGrp="1"/>
          </p:cNvSpPr>
          <p:nvPr>
            <p:ph type="sldNum" sz="quarter" idx="5"/>
          </p:nvPr>
        </p:nvSpPr>
        <p:spPr/>
        <p:txBody>
          <a:bodyPr/>
          <a:lstStyle/>
          <a:p>
            <a:fld id="{0FE02AE7-C156-48AD-AE50-9858E1C8A29C}" type="slidenum">
              <a:rPr lang="en-US" smtClean="0"/>
              <a:t>25</a:t>
            </a:fld>
            <a:endParaRPr lang="en-US"/>
          </a:p>
        </p:txBody>
      </p:sp>
    </p:spTree>
    <p:extLst>
      <p:ext uri="{BB962C8B-B14F-4D97-AF65-F5344CB8AC3E}">
        <p14:creationId xmlns:p14="http://schemas.microsoft.com/office/powerpoint/2010/main" val="3443653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Leverage uniform integration tools to streamline processes and enhance collaboration.</a:t>
            </a:r>
          </a:p>
        </p:txBody>
      </p:sp>
      <p:sp>
        <p:nvSpPr>
          <p:cNvPr id="4" name="Slide Number Placeholder 3"/>
          <p:cNvSpPr>
            <a:spLocks noGrp="1"/>
          </p:cNvSpPr>
          <p:nvPr>
            <p:ph type="sldNum" sz="quarter" idx="5"/>
          </p:nvPr>
        </p:nvSpPr>
        <p:spPr/>
        <p:txBody>
          <a:bodyPr/>
          <a:lstStyle/>
          <a:p>
            <a:fld id="{0FE02AE7-C156-48AD-AE50-9858E1C8A29C}" type="slidenum">
              <a:rPr lang="en-US" smtClean="0"/>
              <a:t>26</a:t>
            </a:fld>
            <a:endParaRPr lang="en-US"/>
          </a:p>
        </p:txBody>
      </p:sp>
    </p:spTree>
    <p:extLst>
      <p:ext uri="{BB962C8B-B14F-4D97-AF65-F5344CB8AC3E}">
        <p14:creationId xmlns:p14="http://schemas.microsoft.com/office/powerpoint/2010/main" val="1777730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Supercharge your integrations with the latest Power Platform features, such as Virtual Network (VNet) support, enhanced connectors, and Copilot Studio integration.</a:t>
            </a:r>
          </a:p>
        </p:txBody>
      </p:sp>
      <p:sp>
        <p:nvSpPr>
          <p:cNvPr id="4" name="Slide Number Placeholder 3"/>
          <p:cNvSpPr>
            <a:spLocks noGrp="1"/>
          </p:cNvSpPr>
          <p:nvPr>
            <p:ph type="sldNum" sz="quarter" idx="5"/>
          </p:nvPr>
        </p:nvSpPr>
        <p:spPr/>
        <p:txBody>
          <a:bodyPr/>
          <a:lstStyle/>
          <a:p>
            <a:fld id="{0FE02AE7-C156-48AD-AE50-9858E1C8A29C}" type="slidenum">
              <a:rPr lang="en-US" smtClean="0"/>
              <a:t>27</a:t>
            </a:fld>
            <a:endParaRPr lang="en-US"/>
          </a:p>
        </p:txBody>
      </p:sp>
    </p:spTree>
    <p:extLst>
      <p:ext uri="{BB962C8B-B14F-4D97-AF65-F5344CB8AC3E}">
        <p14:creationId xmlns:p14="http://schemas.microsoft.com/office/powerpoint/2010/main" val="1685075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 the relationship between organizational design and software architecture to build cohesive and resilient systems.</a:t>
            </a:r>
          </a:p>
        </p:txBody>
      </p:sp>
      <p:sp>
        <p:nvSpPr>
          <p:cNvPr id="4" name="Slide Number Placeholder 3"/>
          <p:cNvSpPr>
            <a:spLocks noGrp="1"/>
          </p:cNvSpPr>
          <p:nvPr>
            <p:ph type="sldNum" sz="quarter" idx="5"/>
          </p:nvPr>
        </p:nvSpPr>
        <p:spPr/>
        <p:txBody>
          <a:bodyPr/>
          <a:lstStyle/>
          <a:p>
            <a:fld id="{0FE02AE7-C156-48AD-AE50-9858E1C8A29C}" type="slidenum">
              <a:rPr lang="en-US" smtClean="0"/>
              <a:t>28</a:t>
            </a:fld>
            <a:endParaRPr lang="en-US"/>
          </a:p>
        </p:txBody>
      </p:sp>
    </p:spTree>
    <p:extLst>
      <p:ext uri="{BB962C8B-B14F-4D97-AF65-F5344CB8AC3E}">
        <p14:creationId xmlns:p14="http://schemas.microsoft.com/office/powerpoint/2010/main" val="761554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Recognize and avoid time-wasters in interface integration, such as unclear requirements, over-engineering, and endless debugging.</a:t>
            </a:r>
          </a:p>
        </p:txBody>
      </p:sp>
      <p:sp>
        <p:nvSpPr>
          <p:cNvPr id="4" name="Slide Number Placeholder 3"/>
          <p:cNvSpPr>
            <a:spLocks noGrp="1"/>
          </p:cNvSpPr>
          <p:nvPr>
            <p:ph type="sldNum" sz="quarter" idx="5"/>
          </p:nvPr>
        </p:nvSpPr>
        <p:spPr/>
        <p:txBody>
          <a:bodyPr/>
          <a:lstStyle/>
          <a:p>
            <a:fld id="{0FE02AE7-C156-48AD-AE50-9858E1C8A29C}" type="slidenum">
              <a:rPr lang="en-US" smtClean="0"/>
              <a:t>29</a:t>
            </a:fld>
            <a:endParaRPr lang="en-US"/>
          </a:p>
        </p:txBody>
      </p:sp>
    </p:spTree>
    <p:extLst>
      <p:ext uri="{BB962C8B-B14F-4D97-AF65-F5344CB8AC3E}">
        <p14:creationId xmlns:p14="http://schemas.microsoft.com/office/powerpoint/2010/main" val="2566533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Effective documentation is crucial for users. It should be crafted with the end-user in mind to ensure clarity and usefulness. Regularly updating documentation and balancing detail with relevance enhances its effectiveness and accessibility.</a:t>
            </a:r>
          </a:p>
        </p:txBody>
      </p:sp>
      <p:sp>
        <p:nvSpPr>
          <p:cNvPr id="4" name="Slide Number Placeholder 3"/>
          <p:cNvSpPr>
            <a:spLocks noGrp="1"/>
          </p:cNvSpPr>
          <p:nvPr>
            <p:ph type="sldNum" sz="quarter" idx="5"/>
          </p:nvPr>
        </p:nvSpPr>
        <p:spPr/>
        <p:txBody>
          <a:bodyPr/>
          <a:lstStyle/>
          <a:p>
            <a:fld id="{0FE02AE7-C156-48AD-AE50-9858E1C8A29C}" type="slidenum">
              <a:rPr lang="en-US" smtClean="0"/>
              <a:t>30</a:t>
            </a:fld>
            <a:endParaRPr lang="en-US"/>
          </a:p>
        </p:txBody>
      </p:sp>
    </p:spTree>
    <p:extLst>
      <p:ext uri="{BB962C8B-B14F-4D97-AF65-F5344CB8AC3E}">
        <p14:creationId xmlns:p14="http://schemas.microsoft.com/office/powerpoint/2010/main" val="3396307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Agile Scrum is a popular methodology, it can struggle in integration projects. Challenges arise from dependency chaos, misaligned stakeholder involvement, fragmented focus, and reactive decision-making, which can disrupt project flow.</a:t>
            </a:r>
          </a:p>
        </p:txBody>
      </p:sp>
      <p:sp>
        <p:nvSpPr>
          <p:cNvPr id="4" name="Slide Number Placeholder 3"/>
          <p:cNvSpPr>
            <a:spLocks noGrp="1"/>
          </p:cNvSpPr>
          <p:nvPr>
            <p:ph type="sldNum" sz="quarter" idx="5"/>
          </p:nvPr>
        </p:nvSpPr>
        <p:spPr/>
        <p:txBody>
          <a:bodyPr/>
          <a:lstStyle/>
          <a:p>
            <a:fld id="{0FE02AE7-C156-48AD-AE50-9858E1C8A29C}" type="slidenum">
              <a:rPr lang="en-US" smtClean="0"/>
              <a:t>31</a:t>
            </a:fld>
            <a:endParaRPr lang="en-US"/>
          </a:p>
        </p:txBody>
      </p:sp>
    </p:spTree>
    <p:extLst>
      <p:ext uri="{BB962C8B-B14F-4D97-AF65-F5344CB8AC3E}">
        <p14:creationId xmlns:p14="http://schemas.microsoft.com/office/powerpoint/2010/main" val="2649965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several common tools that facilitate Customer Engagement integration, including Microsoft’s Power Automate, Logic Apps, Azure Functions, and Azure Data Factory. Additionally, non-Microsoft integration Platform as a Service (iPaaS) or Extract, Transform, Load (ETL) platforms can also be employed for effective integration.</a:t>
            </a:r>
          </a:p>
        </p:txBody>
      </p:sp>
      <p:sp>
        <p:nvSpPr>
          <p:cNvPr id="4" name="Slide Number Placeholder 3"/>
          <p:cNvSpPr>
            <a:spLocks noGrp="1"/>
          </p:cNvSpPr>
          <p:nvPr>
            <p:ph type="sldNum" sz="quarter" idx="5"/>
          </p:nvPr>
        </p:nvSpPr>
        <p:spPr/>
        <p:txBody>
          <a:bodyPr/>
          <a:lstStyle/>
          <a:p>
            <a:fld id="{560E0B4D-F578-47DE-906B-7658F038CCC0}" type="slidenum">
              <a:rPr lang="en-US" smtClean="0"/>
              <a:t>5</a:t>
            </a:fld>
            <a:endParaRPr lang="en-US"/>
          </a:p>
        </p:txBody>
      </p:sp>
    </p:spTree>
    <p:extLst>
      <p:ext uri="{BB962C8B-B14F-4D97-AF65-F5344CB8AC3E}">
        <p14:creationId xmlns:p14="http://schemas.microsoft.com/office/powerpoint/2010/main" val="2089565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Integration is not just a task but a journey. It's essential to embrace every experience as a learning opportunity. Face challenges head-on and recognize that each integration brings discoveries and triumphs that contribute to growth.</a:t>
            </a:r>
          </a:p>
        </p:txBody>
      </p:sp>
      <p:sp>
        <p:nvSpPr>
          <p:cNvPr id="4" name="Slide Number Placeholder 3"/>
          <p:cNvSpPr>
            <a:spLocks noGrp="1"/>
          </p:cNvSpPr>
          <p:nvPr>
            <p:ph type="sldNum" sz="quarter" idx="5"/>
          </p:nvPr>
        </p:nvSpPr>
        <p:spPr/>
        <p:txBody>
          <a:bodyPr/>
          <a:lstStyle/>
          <a:p>
            <a:fld id="{0FE02AE7-C156-48AD-AE50-9858E1C8A29C}" type="slidenum">
              <a:rPr lang="en-US" smtClean="0"/>
              <a:t>32</a:t>
            </a:fld>
            <a:endParaRPr lang="en-US"/>
          </a:p>
        </p:txBody>
      </p:sp>
    </p:spTree>
    <p:extLst>
      <p:ext uri="{BB962C8B-B14F-4D97-AF65-F5344CB8AC3E}">
        <p14:creationId xmlns:p14="http://schemas.microsoft.com/office/powerpoint/2010/main" val="4264952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FDE972-5D81-4C53-9748-37EF84D980F0}" type="slidenum">
              <a:rPr lang="en-US" smtClean="0"/>
              <a:t>33</a:t>
            </a:fld>
            <a:endParaRPr lang="en-US"/>
          </a:p>
        </p:txBody>
      </p:sp>
    </p:spTree>
    <p:extLst>
      <p:ext uri="{BB962C8B-B14F-4D97-AF65-F5344CB8AC3E}">
        <p14:creationId xmlns:p14="http://schemas.microsoft.com/office/powerpoint/2010/main" val="2123655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system integration, shared accountability is vital. Multiple stakeholders must actively manage their respective parts of the integration process. This collaborative approach helps ensure that all components work together effectively and can lead to better overall results.</a:t>
            </a:r>
          </a:p>
        </p:txBody>
      </p:sp>
      <p:sp>
        <p:nvSpPr>
          <p:cNvPr id="4" name="Slide Number Placeholder 3"/>
          <p:cNvSpPr>
            <a:spLocks noGrp="1"/>
          </p:cNvSpPr>
          <p:nvPr>
            <p:ph type="sldNum" sz="quarter" idx="5"/>
          </p:nvPr>
        </p:nvSpPr>
        <p:spPr/>
        <p:txBody>
          <a:bodyPr/>
          <a:lstStyle/>
          <a:p>
            <a:fld id="{560E0B4D-F578-47DE-906B-7658F038CCC0}" type="slidenum">
              <a:rPr lang="en-US" smtClean="0"/>
              <a:t>6</a:t>
            </a:fld>
            <a:endParaRPr lang="en-US"/>
          </a:p>
        </p:txBody>
      </p:sp>
    </p:spTree>
    <p:extLst>
      <p:ext uri="{BB962C8B-B14F-4D97-AF65-F5344CB8AC3E}">
        <p14:creationId xmlns:p14="http://schemas.microsoft.com/office/powerpoint/2010/main" val="217574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Adopting mature integration concepts can be challenging, particularly in Software as a Service (SaaS) projects. These concepts often require a shift in thinking and practices that may not be well understood by all stakeholders, leading to potential pitfalls if not managed carefully.</a:t>
            </a:r>
          </a:p>
        </p:txBody>
      </p:sp>
      <p:sp>
        <p:nvSpPr>
          <p:cNvPr id="4" name="Slide Number Placeholder 3"/>
          <p:cNvSpPr>
            <a:spLocks noGrp="1"/>
          </p:cNvSpPr>
          <p:nvPr>
            <p:ph type="sldNum" sz="quarter" idx="5"/>
          </p:nvPr>
        </p:nvSpPr>
        <p:spPr/>
        <p:txBody>
          <a:bodyPr/>
          <a:lstStyle/>
          <a:p>
            <a:fld id="{560E0B4D-F578-47DE-906B-7658F038CCC0}" type="slidenum">
              <a:rPr lang="en-US" smtClean="0"/>
              <a:t>7</a:t>
            </a:fld>
            <a:endParaRPr lang="en-US"/>
          </a:p>
        </p:txBody>
      </p:sp>
    </p:spTree>
    <p:extLst>
      <p:ext uri="{BB962C8B-B14F-4D97-AF65-F5344CB8AC3E}">
        <p14:creationId xmlns:p14="http://schemas.microsoft.com/office/powerpoint/2010/main" val="786385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low-code integration platforms offer significant advantages, not all platforms are created equal. Variations exist even among offerings from the same vendor, necessitating careful evaluation to select the right platform that meets specific requirements and objectives.</a:t>
            </a:r>
          </a:p>
        </p:txBody>
      </p:sp>
      <p:sp>
        <p:nvSpPr>
          <p:cNvPr id="4" name="Slide Number Placeholder 3"/>
          <p:cNvSpPr>
            <a:spLocks noGrp="1"/>
          </p:cNvSpPr>
          <p:nvPr>
            <p:ph type="sldNum" sz="quarter" idx="5"/>
          </p:nvPr>
        </p:nvSpPr>
        <p:spPr/>
        <p:txBody>
          <a:bodyPr/>
          <a:lstStyle/>
          <a:p>
            <a:fld id="{560E0B4D-F578-47DE-906B-7658F038CCC0}" type="slidenum">
              <a:rPr lang="en-US" smtClean="0"/>
              <a:t>8</a:t>
            </a:fld>
            <a:endParaRPr lang="en-US"/>
          </a:p>
        </p:txBody>
      </p:sp>
    </p:spTree>
    <p:extLst>
      <p:ext uri="{BB962C8B-B14F-4D97-AF65-F5344CB8AC3E}">
        <p14:creationId xmlns:p14="http://schemas.microsoft.com/office/powerpoint/2010/main" val="2321063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Low-code solutions provide a low barrier to entry, allowing for quicker application development. However, as logic complexity increases, it can lead to higher maintenance costs. It's essential to balance the ease of use with long-term sustainability in integration solutions.</a:t>
            </a:r>
          </a:p>
        </p:txBody>
      </p:sp>
      <p:sp>
        <p:nvSpPr>
          <p:cNvPr id="4" name="Slide Number Placeholder 3"/>
          <p:cNvSpPr>
            <a:spLocks noGrp="1"/>
          </p:cNvSpPr>
          <p:nvPr>
            <p:ph type="sldNum" sz="quarter" idx="5"/>
          </p:nvPr>
        </p:nvSpPr>
        <p:spPr/>
        <p:txBody>
          <a:bodyPr/>
          <a:lstStyle/>
          <a:p>
            <a:fld id="{560E0B4D-F578-47DE-906B-7658F038CCC0}" type="slidenum">
              <a:rPr lang="en-US" smtClean="0"/>
              <a:t>9</a:t>
            </a:fld>
            <a:endParaRPr lang="en-US"/>
          </a:p>
        </p:txBody>
      </p:sp>
    </p:spTree>
    <p:extLst>
      <p:ext uri="{BB962C8B-B14F-4D97-AF65-F5344CB8AC3E}">
        <p14:creationId xmlns:p14="http://schemas.microsoft.com/office/powerpoint/2010/main" val="2325631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Dynamics 365 Customer Engagement (CE) offers a range of methods to integrate and extend its functionalities. Understanding the various integration options available can enhance the overall effectiveness of your customer engagement strategies and improve user experiences.</a:t>
            </a:r>
          </a:p>
        </p:txBody>
      </p:sp>
      <p:sp>
        <p:nvSpPr>
          <p:cNvPr id="4" name="Slide Number Placeholder 3"/>
          <p:cNvSpPr>
            <a:spLocks noGrp="1"/>
          </p:cNvSpPr>
          <p:nvPr>
            <p:ph type="sldNum" sz="quarter" idx="5"/>
          </p:nvPr>
        </p:nvSpPr>
        <p:spPr/>
        <p:txBody>
          <a:bodyPr/>
          <a:lstStyle/>
          <a:p>
            <a:fld id="{560E0B4D-F578-47DE-906B-7658F038CCC0}" type="slidenum">
              <a:rPr lang="en-US" smtClean="0"/>
              <a:t>10</a:t>
            </a:fld>
            <a:endParaRPr lang="en-US"/>
          </a:p>
        </p:txBody>
      </p:sp>
    </p:spTree>
    <p:extLst>
      <p:ext uri="{BB962C8B-B14F-4D97-AF65-F5344CB8AC3E}">
        <p14:creationId xmlns:p14="http://schemas.microsoft.com/office/powerpoint/2010/main" val="3865523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context of integration technology, the principle of 'less is more' holds true. Simplifying the technology stack can lead to improved efficiency and reduced complexity, ultimately benefiting the integration process and its outcomes.</a:t>
            </a:r>
          </a:p>
        </p:txBody>
      </p:sp>
      <p:sp>
        <p:nvSpPr>
          <p:cNvPr id="4" name="Slide Number Placeholder 3"/>
          <p:cNvSpPr>
            <a:spLocks noGrp="1"/>
          </p:cNvSpPr>
          <p:nvPr>
            <p:ph type="sldNum" sz="quarter" idx="5"/>
          </p:nvPr>
        </p:nvSpPr>
        <p:spPr/>
        <p:txBody>
          <a:bodyPr/>
          <a:lstStyle/>
          <a:p>
            <a:fld id="{560E0B4D-F578-47DE-906B-7658F038CCC0}" type="slidenum">
              <a:rPr lang="en-US" smtClean="0"/>
              <a:t>11</a:t>
            </a:fld>
            <a:endParaRPr lang="en-US"/>
          </a:p>
        </p:txBody>
      </p:sp>
    </p:spTree>
    <p:extLst>
      <p:ext uri="{BB962C8B-B14F-4D97-AF65-F5344CB8AC3E}">
        <p14:creationId xmlns:p14="http://schemas.microsoft.com/office/powerpoint/2010/main" val="26685408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9DBA28-4A88-8FEC-5975-51748A7C2B34}"/>
              </a:ext>
            </a:extLst>
          </p:cNvPr>
          <p:cNvSpPr/>
          <p:nvPr userDrawn="1"/>
        </p:nvSpPr>
        <p:spPr>
          <a:xfrm>
            <a:off x="0" y="1"/>
            <a:ext cx="12192000" cy="3840480"/>
          </a:xfrm>
          <a:prstGeom prst="rect">
            <a:avLst/>
          </a:prstGeom>
          <a:gradFill flip="none" rotWithShape="1">
            <a:gsLst>
              <a:gs pos="0">
                <a:srgbClr val="9C3C9A"/>
              </a:gs>
              <a:gs pos="40000">
                <a:srgbClr val="ED3F7B"/>
              </a:gs>
              <a:gs pos="80000">
                <a:srgbClr val="F9ED4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ity skyline with many blue lights&#10;&#10;AI-generated content may be incorrect.">
            <a:extLst>
              <a:ext uri="{FF2B5EF4-FFF2-40B4-BE49-F238E27FC236}">
                <a16:creationId xmlns:a16="http://schemas.microsoft.com/office/drawing/2014/main" id="{6A399047-29B9-4A00-1B29-747FCE260DCE}"/>
              </a:ext>
            </a:extLst>
          </p:cNvPr>
          <p:cNvPicPr>
            <a:picLocks noChangeAspect="1"/>
          </p:cNvPicPr>
          <p:nvPr userDrawn="1"/>
        </p:nvPicPr>
        <p:blipFill>
          <a:blip r:embed="rId2"/>
          <a:srcRect l="1808" r="1663"/>
          <a:stretch/>
        </p:blipFill>
        <p:spPr>
          <a:xfrm>
            <a:off x="-1" y="586839"/>
            <a:ext cx="12191999" cy="4238039"/>
          </a:xfrm>
          <a:prstGeom prst="rect">
            <a:avLst/>
          </a:prstGeom>
        </p:spPr>
      </p:pic>
      <p:pic>
        <p:nvPicPr>
          <p:cNvPr id="15" name="Picture 14" descr="A purple and yellow city skyline&#10;&#10;AI-generated content may be incorrect.">
            <a:extLst>
              <a:ext uri="{FF2B5EF4-FFF2-40B4-BE49-F238E27FC236}">
                <a16:creationId xmlns:a16="http://schemas.microsoft.com/office/drawing/2014/main" id="{261BE470-0F59-AC23-6494-86C4E29710A4}"/>
              </a:ext>
            </a:extLst>
          </p:cNvPr>
          <p:cNvPicPr>
            <a:picLocks noChangeAspect="1"/>
          </p:cNvPicPr>
          <p:nvPr userDrawn="1"/>
        </p:nvPicPr>
        <p:blipFill>
          <a:blip r:embed="rId3"/>
          <a:srcRect l="3124" r="5642"/>
          <a:stretch/>
        </p:blipFill>
        <p:spPr>
          <a:xfrm flipH="1">
            <a:off x="0" y="777698"/>
            <a:ext cx="12192000" cy="4484011"/>
          </a:xfrm>
          <a:prstGeom prst="rect">
            <a:avLst/>
          </a:prstGeom>
        </p:spPr>
      </p:pic>
      <p:pic>
        <p:nvPicPr>
          <p:cNvPr id="19" name="Picture 18" descr="A city skyline at night&#10;&#10;AI-generated content may be incorrect.">
            <a:extLst>
              <a:ext uri="{FF2B5EF4-FFF2-40B4-BE49-F238E27FC236}">
                <a16:creationId xmlns:a16="http://schemas.microsoft.com/office/drawing/2014/main" id="{00653E19-581D-5710-3AA1-6B3CF3917ED5}"/>
              </a:ext>
            </a:extLst>
          </p:cNvPr>
          <p:cNvPicPr>
            <a:picLocks noChangeAspect="1"/>
          </p:cNvPicPr>
          <p:nvPr userDrawn="1"/>
        </p:nvPicPr>
        <p:blipFill>
          <a:blip r:embed="rId4"/>
          <a:srcRect l="2867" t="22029" r="2494" b="5361"/>
          <a:stretch/>
        </p:blipFill>
        <p:spPr>
          <a:xfrm>
            <a:off x="0" y="1596290"/>
            <a:ext cx="12191998" cy="5261709"/>
          </a:xfrm>
          <a:prstGeom prst="rect">
            <a:avLst/>
          </a:prstGeom>
        </p:spPr>
      </p:pic>
      <p:sp>
        <p:nvSpPr>
          <p:cNvPr id="7" name="TextBox 6">
            <a:extLst>
              <a:ext uri="{FF2B5EF4-FFF2-40B4-BE49-F238E27FC236}">
                <a16:creationId xmlns:a16="http://schemas.microsoft.com/office/drawing/2014/main" id="{A2B1DF37-A950-0B8C-2DB0-35007DB17288}"/>
              </a:ext>
            </a:extLst>
          </p:cNvPr>
          <p:cNvSpPr txBox="1"/>
          <p:nvPr userDrawn="1"/>
        </p:nvSpPr>
        <p:spPr>
          <a:xfrm>
            <a:off x="94521" y="6369700"/>
            <a:ext cx="183896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sng" err="1">
                <a:solidFill>
                  <a:schemeClr val="bg1"/>
                </a:solidFill>
                <a:latin typeface="Open Sans ExtraBold" pitchFamily="2" charset="0"/>
                <a:ea typeface="Open Sans ExtraBold" pitchFamily="2" charset="0"/>
                <a:cs typeface="Open Sans ExtraBold" pitchFamily="2" charset="0"/>
              </a:rPr>
              <a:t>dynamicscon.com</a:t>
            </a:r>
            <a:endParaRPr lang="en-US" sz="1400" b="1" i="0" u="sng">
              <a:solidFill>
                <a:schemeClr val="bg1"/>
              </a:solidFill>
              <a:latin typeface="Open Sans ExtraBold" pitchFamily="2" charset="0"/>
              <a:ea typeface="Open Sans ExtraBold" pitchFamily="2" charset="0"/>
              <a:cs typeface="Open Sans ExtraBold" pitchFamily="2" charset="0"/>
            </a:endParaRPr>
          </a:p>
        </p:txBody>
      </p:sp>
      <p:grpSp>
        <p:nvGrpSpPr>
          <p:cNvPr id="8" name="Group 7">
            <a:extLst>
              <a:ext uri="{FF2B5EF4-FFF2-40B4-BE49-F238E27FC236}">
                <a16:creationId xmlns:a16="http://schemas.microsoft.com/office/drawing/2014/main" id="{0418F232-04F8-4E2E-F9AF-7253BF82138A}"/>
              </a:ext>
            </a:extLst>
          </p:cNvPr>
          <p:cNvGrpSpPr/>
          <p:nvPr userDrawn="1"/>
        </p:nvGrpSpPr>
        <p:grpSpPr>
          <a:xfrm>
            <a:off x="1601913" y="958184"/>
            <a:ext cx="8988174" cy="5443417"/>
            <a:chOff x="1601913" y="958184"/>
            <a:chExt cx="8988174" cy="5443417"/>
          </a:xfrm>
        </p:grpSpPr>
        <p:pic>
          <p:nvPicPr>
            <p:cNvPr id="3" name="Picture 2" descr="A logo of a city&#10;&#10;AI-generated content may be incorrect.">
              <a:extLst>
                <a:ext uri="{FF2B5EF4-FFF2-40B4-BE49-F238E27FC236}">
                  <a16:creationId xmlns:a16="http://schemas.microsoft.com/office/drawing/2014/main" id="{4772473F-1BC2-B356-662E-EAFC4C164EAF}"/>
                </a:ext>
              </a:extLst>
            </p:cNvPr>
            <p:cNvPicPr>
              <a:picLocks noChangeAspect="1"/>
            </p:cNvPicPr>
            <p:nvPr userDrawn="1"/>
          </p:nvPicPr>
          <p:blipFill>
            <a:blip r:embed="rId5"/>
            <a:stretch>
              <a:fillRect/>
            </a:stretch>
          </p:blipFill>
          <p:spPr>
            <a:xfrm>
              <a:off x="2028007" y="3847837"/>
              <a:ext cx="4224746" cy="2553764"/>
            </a:xfrm>
            <a:prstGeom prst="rect">
              <a:avLst/>
            </a:prstGeom>
          </p:spPr>
        </p:pic>
        <p:pic>
          <p:nvPicPr>
            <p:cNvPr id="6" name="Picture 5" descr="A yellow text on a black background&#10;&#10;AI-generated content may be incorrect.">
              <a:extLst>
                <a:ext uri="{FF2B5EF4-FFF2-40B4-BE49-F238E27FC236}">
                  <a16:creationId xmlns:a16="http://schemas.microsoft.com/office/drawing/2014/main" id="{6DFF3C90-20D3-7E53-F389-45BBC1E09FA2}"/>
                </a:ext>
              </a:extLst>
            </p:cNvPr>
            <p:cNvPicPr>
              <a:picLocks noChangeAspect="1"/>
            </p:cNvPicPr>
            <p:nvPr userDrawn="1"/>
          </p:nvPicPr>
          <p:blipFill>
            <a:blip r:embed="rId6"/>
            <a:stretch>
              <a:fillRect/>
            </a:stretch>
          </p:blipFill>
          <p:spPr>
            <a:xfrm>
              <a:off x="1601913" y="958184"/>
              <a:ext cx="8988174" cy="4644391"/>
            </a:xfrm>
            <a:prstGeom prst="rect">
              <a:avLst/>
            </a:prstGeom>
          </p:spPr>
        </p:pic>
      </p:grpSp>
      <p:pic>
        <p:nvPicPr>
          <p:cNvPr id="4" name="Picture 3">
            <a:extLst>
              <a:ext uri="{FF2B5EF4-FFF2-40B4-BE49-F238E27FC236}">
                <a16:creationId xmlns:a16="http://schemas.microsoft.com/office/drawing/2014/main" id="{8B9F7B16-B410-A365-F137-A120E7389A82}"/>
              </a:ext>
            </a:extLst>
          </p:cNvPr>
          <p:cNvPicPr>
            <a:picLocks noChangeAspect="1"/>
          </p:cNvPicPr>
          <p:nvPr userDrawn="1"/>
        </p:nvPicPr>
        <p:blipFill>
          <a:blip r:embed="rId7"/>
          <a:stretch>
            <a:fillRect/>
          </a:stretch>
        </p:blipFill>
        <p:spPr>
          <a:xfrm>
            <a:off x="-923279" y="616079"/>
            <a:ext cx="4433677" cy="342105"/>
          </a:xfrm>
          <a:prstGeom prst="rect">
            <a:avLst/>
          </a:prstGeom>
        </p:spPr>
      </p:pic>
      <p:pic>
        <p:nvPicPr>
          <p:cNvPr id="11" name="Picture 10" descr="A couple of superheroes sitting on a fountain&#10;&#10;AI-generated content may be incorrect.">
            <a:extLst>
              <a:ext uri="{FF2B5EF4-FFF2-40B4-BE49-F238E27FC236}">
                <a16:creationId xmlns:a16="http://schemas.microsoft.com/office/drawing/2014/main" id="{54F15541-A593-CDD9-2CC1-59DE0D0C70D4}"/>
              </a:ext>
            </a:extLst>
          </p:cNvPr>
          <p:cNvPicPr>
            <a:picLocks noChangeAspect="1"/>
          </p:cNvPicPr>
          <p:nvPr userDrawn="1"/>
        </p:nvPicPr>
        <p:blipFill>
          <a:blip r:embed="rId8"/>
          <a:stretch>
            <a:fillRect/>
          </a:stretch>
        </p:blipFill>
        <p:spPr>
          <a:xfrm>
            <a:off x="9036293" y="3881406"/>
            <a:ext cx="2986058" cy="2986058"/>
          </a:xfrm>
          <a:prstGeom prst="rect">
            <a:avLst/>
          </a:prstGeom>
        </p:spPr>
      </p:pic>
    </p:spTree>
    <p:extLst>
      <p:ext uri="{BB962C8B-B14F-4D97-AF65-F5344CB8AC3E}">
        <p14:creationId xmlns:p14="http://schemas.microsoft.com/office/powerpoint/2010/main" val="403894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Text, and 2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E02E582-579C-EFF5-3EDC-EEA3CCCC2678}"/>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5C038665-153F-0B31-B067-B0588C59361E}"/>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2">
            <a:extLst>
              <a:ext uri="{FF2B5EF4-FFF2-40B4-BE49-F238E27FC236}">
                <a16:creationId xmlns:a16="http://schemas.microsoft.com/office/drawing/2014/main" id="{561709AC-2F2B-8B78-0EED-55EC063F156D}"/>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2">
            <a:extLst>
              <a:ext uri="{FF2B5EF4-FFF2-40B4-BE49-F238E27FC236}">
                <a16:creationId xmlns:a16="http://schemas.microsoft.com/office/drawing/2014/main" id="{452E8B48-D665-6114-7498-7ACA53C41FB2}"/>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6" name="Content Placeholder 2">
            <a:extLst>
              <a:ext uri="{FF2B5EF4-FFF2-40B4-BE49-F238E27FC236}">
                <a16:creationId xmlns:a16="http://schemas.microsoft.com/office/drawing/2014/main" id="{BD974744-3FE8-1ECB-F688-A8D96292CB4B}"/>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Tree>
    <p:extLst>
      <p:ext uri="{BB962C8B-B14F-4D97-AF65-F5344CB8AC3E}">
        <p14:creationId xmlns:p14="http://schemas.microsoft.com/office/powerpoint/2010/main" val="15167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42ABE3"/>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Tree>
    <p:extLst>
      <p:ext uri="{BB962C8B-B14F-4D97-AF65-F5344CB8AC3E}">
        <p14:creationId xmlns:p14="http://schemas.microsoft.com/office/powerpoint/2010/main" val="4195665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Content Placeholder 2">
            <a:extLst>
              <a:ext uri="{FF2B5EF4-FFF2-40B4-BE49-F238E27FC236}">
                <a16:creationId xmlns:a16="http://schemas.microsoft.com/office/drawing/2014/main" id="{D5D4767A-CB43-DDF1-3971-339148541C2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432706FC-B096-B52E-4615-7DC39DAD98F2}"/>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Tree>
    <p:extLst>
      <p:ext uri="{BB962C8B-B14F-4D97-AF65-F5344CB8AC3E}">
        <p14:creationId xmlns:p14="http://schemas.microsoft.com/office/powerpoint/2010/main" val="1160922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49A06A9C-FB58-4491-3974-B1E6EA36892D}"/>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C7BC5458-4486-FE70-DBF3-3F5730396A06}"/>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901EA29B-6DEB-BEA0-914D-B70BED13D1F3}"/>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752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2936479-8D30-0366-98A8-B1F99459F4AF}"/>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85F462C1-2CFF-D0A0-6B38-AB8AFBAE6F58}"/>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3">
            <a:extLst>
              <a:ext uri="{FF2B5EF4-FFF2-40B4-BE49-F238E27FC236}">
                <a16:creationId xmlns:a16="http://schemas.microsoft.com/office/drawing/2014/main" id="{89B68249-C779-95E6-8347-096090E8A8B2}"/>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3">
            <a:extLst>
              <a:ext uri="{FF2B5EF4-FFF2-40B4-BE49-F238E27FC236}">
                <a16:creationId xmlns:a16="http://schemas.microsoft.com/office/drawing/2014/main" id="{5B8F2154-FAB8-6148-B867-71F96F377399}"/>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2650237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5D1443E7-83B6-9D9D-95B0-95C13945E4D7}"/>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D53D06AF-E740-17F1-FABD-186A5F24F6C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3">
            <a:extLst>
              <a:ext uri="{FF2B5EF4-FFF2-40B4-BE49-F238E27FC236}">
                <a16:creationId xmlns:a16="http://schemas.microsoft.com/office/drawing/2014/main" id="{9A4AA9F0-8950-9B11-B323-EB868A65E590}"/>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3">
            <a:extLst>
              <a:ext uri="{FF2B5EF4-FFF2-40B4-BE49-F238E27FC236}">
                <a16:creationId xmlns:a16="http://schemas.microsoft.com/office/drawing/2014/main" id="{AA9AD557-FD79-25E6-091F-823A037D9039}"/>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1487313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E3C0A905-A4EE-CDDD-2A6B-C7475222E89C}"/>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8B915BCC-F1D1-C2EF-6928-13D7487A979E}"/>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3">
            <a:extLst>
              <a:ext uri="{FF2B5EF4-FFF2-40B4-BE49-F238E27FC236}">
                <a16:creationId xmlns:a16="http://schemas.microsoft.com/office/drawing/2014/main" id="{4EDDDE5A-0B5C-DE40-DB11-7ECFC3CB0C08}"/>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3">
            <a:extLst>
              <a:ext uri="{FF2B5EF4-FFF2-40B4-BE49-F238E27FC236}">
                <a16:creationId xmlns:a16="http://schemas.microsoft.com/office/drawing/2014/main" id="{986D1CA3-81B6-D575-9ADA-66E89436E03C}"/>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5" name="Content Placeholder 3">
            <a:extLst>
              <a:ext uri="{FF2B5EF4-FFF2-40B4-BE49-F238E27FC236}">
                <a16:creationId xmlns:a16="http://schemas.microsoft.com/office/drawing/2014/main" id="{15E11FC8-53E7-5FFB-404E-CC2FB9E2EB1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1565505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858BFC4-4E31-2888-F812-62A2B962DF7B}"/>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31F95820-6C20-4F94-DDD8-E825B362F339}"/>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3">
            <a:extLst>
              <a:ext uri="{FF2B5EF4-FFF2-40B4-BE49-F238E27FC236}">
                <a16:creationId xmlns:a16="http://schemas.microsoft.com/office/drawing/2014/main" id="{E7187696-4112-ED8D-1C60-7ADC2672CE52}"/>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3">
            <a:extLst>
              <a:ext uri="{FF2B5EF4-FFF2-40B4-BE49-F238E27FC236}">
                <a16:creationId xmlns:a16="http://schemas.microsoft.com/office/drawing/2014/main" id="{233FA28F-BE9A-BE71-1D57-A205E28D420D}"/>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5" name="Content Placeholder 3">
            <a:extLst>
              <a:ext uri="{FF2B5EF4-FFF2-40B4-BE49-F238E27FC236}">
                <a16:creationId xmlns:a16="http://schemas.microsoft.com/office/drawing/2014/main" id="{6275704D-EFE8-1909-BFE1-CAC283341426}"/>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2122650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and Subtitle 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19DF1874-DFE4-A1C9-9DBD-34D1F411A50A}"/>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A70F513F-4F4E-BFBF-DE4B-21F592BBC76A}"/>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2">
            <a:extLst>
              <a:ext uri="{FF2B5EF4-FFF2-40B4-BE49-F238E27FC236}">
                <a16:creationId xmlns:a16="http://schemas.microsoft.com/office/drawing/2014/main" id="{3B14CE42-4C50-3788-F472-3BF58358B155}"/>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2">
            <a:extLst>
              <a:ext uri="{FF2B5EF4-FFF2-40B4-BE49-F238E27FC236}">
                <a16:creationId xmlns:a16="http://schemas.microsoft.com/office/drawing/2014/main" id="{D7433F95-E050-2FC7-892D-F468C8DB83D4}"/>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15" name="Content Placeholder 2">
            <a:extLst>
              <a:ext uri="{FF2B5EF4-FFF2-40B4-BE49-F238E27FC236}">
                <a16:creationId xmlns:a16="http://schemas.microsoft.com/office/drawing/2014/main" id="{440198F9-6632-99BA-A505-76ECD1470727}"/>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8" name="Content Placeholder 2">
            <a:extLst>
              <a:ext uri="{FF2B5EF4-FFF2-40B4-BE49-F238E27FC236}">
                <a16:creationId xmlns:a16="http://schemas.microsoft.com/office/drawing/2014/main" id="{82610093-46F8-9D87-110A-7D7D72C3523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2188432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582943D-7B16-B6C5-5304-D5B0ED879CBA}"/>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B2854EEB-977D-57C9-827F-0F27D4A454D3}"/>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2">
            <a:extLst>
              <a:ext uri="{FF2B5EF4-FFF2-40B4-BE49-F238E27FC236}">
                <a16:creationId xmlns:a16="http://schemas.microsoft.com/office/drawing/2014/main" id="{4A482B45-889F-5142-BC0F-D45E525DF049}"/>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2">
            <a:extLst>
              <a:ext uri="{FF2B5EF4-FFF2-40B4-BE49-F238E27FC236}">
                <a16:creationId xmlns:a16="http://schemas.microsoft.com/office/drawing/2014/main" id="{47CDB073-0680-7F55-1F46-B744F046286B}"/>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5" name="Content Placeholder 2">
            <a:extLst>
              <a:ext uri="{FF2B5EF4-FFF2-40B4-BE49-F238E27FC236}">
                <a16:creationId xmlns:a16="http://schemas.microsoft.com/office/drawing/2014/main" id="{5525C6F3-1234-EE7F-022F-A09807F53B31}"/>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Tree>
    <p:extLst>
      <p:ext uri="{BB962C8B-B14F-4D97-AF65-F5344CB8AC3E}">
        <p14:creationId xmlns:p14="http://schemas.microsoft.com/office/powerpoint/2010/main" val="661474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ED3F7B"/>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Tree>
    <p:extLst>
      <p:ext uri="{BB962C8B-B14F-4D97-AF65-F5344CB8AC3E}">
        <p14:creationId xmlns:p14="http://schemas.microsoft.com/office/powerpoint/2010/main" val="3374586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F4F6-A377-102F-21E4-65F7106631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C45FDF-F36E-1E86-88D7-F805B5A83E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BB2589-A922-4544-404A-A5703F7B89BC}"/>
              </a:ext>
            </a:extLst>
          </p:cNvPr>
          <p:cNvSpPr>
            <a:spLocks noGrp="1"/>
          </p:cNvSpPr>
          <p:nvPr>
            <p:ph type="dt" sz="half" idx="10"/>
          </p:nvPr>
        </p:nvSpPr>
        <p:spPr/>
        <p:txBody>
          <a:bodyPr/>
          <a:lstStyle/>
          <a:p>
            <a:fld id="{16AF657A-ACF9-4E40-A2DA-3323CFDC064A}" type="datetimeFigureOut">
              <a:rPr lang="en-US" smtClean="0"/>
              <a:t>4/11/2025</a:t>
            </a:fld>
            <a:endParaRPr lang="en-US"/>
          </a:p>
        </p:txBody>
      </p:sp>
      <p:sp>
        <p:nvSpPr>
          <p:cNvPr id="5" name="Footer Placeholder 4">
            <a:extLst>
              <a:ext uri="{FF2B5EF4-FFF2-40B4-BE49-F238E27FC236}">
                <a16:creationId xmlns:a16="http://schemas.microsoft.com/office/drawing/2014/main" id="{9527BCE2-1626-CD37-772A-B152E2613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23B5B-D966-84C6-A3D9-951249CB4244}"/>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252388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3C7F-EE87-485B-467F-06692F7260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E542E-DC40-CFC3-16BA-CADE736DCA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9B1641-5E9A-ADFA-3070-E42BCA5B8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CE8E95-6A05-5B6C-FFD0-0083B214A34D}"/>
              </a:ext>
            </a:extLst>
          </p:cNvPr>
          <p:cNvSpPr>
            <a:spLocks noGrp="1"/>
          </p:cNvSpPr>
          <p:nvPr>
            <p:ph type="dt" sz="half" idx="10"/>
          </p:nvPr>
        </p:nvSpPr>
        <p:spPr/>
        <p:txBody>
          <a:bodyPr/>
          <a:lstStyle/>
          <a:p>
            <a:fld id="{16AF657A-ACF9-4E40-A2DA-3323CFDC064A}" type="datetimeFigureOut">
              <a:rPr lang="en-US" smtClean="0"/>
              <a:t>4/11/2025</a:t>
            </a:fld>
            <a:endParaRPr lang="en-US"/>
          </a:p>
        </p:txBody>
      </p:sp>
      <p:sp>
        <p:nvSpPr>
          <p:cNvPr id="6" name="Footer Placeholder 5">
            <a:extLst>
              <a:ext uri="{FF2B5EF4-FFF2-40B4-BE49-F238E27FC236}">
                <a16:creationId xmlns:a16="http://schemas.microsoft.com/office/drawing/2014/main" id="{4A18B8AE-4F5D-C434-057E-AAB644D00C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5FE0E1-414E-FFE8-C837-4DEE2CC0FE57}"/>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824789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EFE54-3880-AA4C-F032-2D3D21FB7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458F92-0635-A403-EA30-92607F5B76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0930E7-EAFB-9465-9872-D7CF1AA56D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C67C39-2BDC-C99B-F4D7-7DFC3791F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F93E6-2F44-E7A1-99A4-D82A692E7B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BC3099-B0E4-3DC2-6B63-B9D964FC8951}"/>
              </a:ext>
            </a:extLst>
          </p:cNvPr>
          <p:cNvSpPr>
            <a:spLocks noGrp="1"/>
          </p:cNvSpPr>
          <p:nvPr>
            <p:ph type="dt" sz="half" idx="10"/>
          </p:nvPr>
        </p:nvSpPr>
        <p:spPr/>
        <p:txBody>
          <a:bodyPr/>
          <a:lstStyle/>
          <a:p>
            <a:fld id="{16AF657A-ACF9-4E40-A2DA-3323CFDC064A}" type="datetimeFigureOut">
              <a:rPr lang="en-US" smtClean="0"/>
              <a:t>4/11/2025</a:t>
            </a:fld>
            <a:endParaRPr lang="en-US"/>
          </a:p>
        </p:txBody>
      </p:sp>
      <p:sp>
        <p:nvSpPr>
          <p:cNvPr id="8" name="Footer Placeholder 7">
            <a:extLst>
              <a:ext uri="{FF2B5EF4-FFF2-40B4-BE49-F238E27FC236}">
                <a16:creationId xmlns:a16="http://schemas.microsoft.com/office/drawing/2014/main" id="{58E86309-1628-B814-C2FD-76AF47DF5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6F44B4-C8B5-51DB-5307-0E7AE738A899}"/>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698458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7A67-8478-A358-5499-248DAD0DBA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C39709-B1B9-B59F-1F65-AEA8F5E3C65A}"/>
              </a:ext>
            </a:extLst>
          </p:cNvPr>
          <p:cNvSpPr>
            <a:spLocks noGrp="1"/>
          </p:cNvSpPr>
          <p:nvPr>
            <p:ph type="dt" sz="half" idx="10"/>
          </p:nvPr>
        </p:nvSpPr>
        <p:spPr/>
        <p:txBody>
          <a:bodyPr/>
          <a:lstStyle/>
          <a:p>
            <a:fld id="{16AF657A-ACF9-4E40-A2DA-3323CFDC064A}" type="datetimeFigureOut">
              <a:rPr lang="en-US" smtClean="0"/>
              <a:t>4/11/2025</a:t>
            </a:fld>
            <a:endParaRPr lang="en-US"/>
          </a:p>
        </p:txBody>
      </p:sp>
      <p:sp>
        <p:nvSpPr>
          <p:cNvPr id="4" name="Footer Placeholder 3">
            <a:extLst>
              <a:ext uri="{FF2B5EF4-FFF2-40B4-BE49-F238E27FC236}">
                <a16:creationId xmlns:a16="http://schemas.microsoft.com/office/drawing/2014/main" id="{1526886E-3AEB-8E0B-421B-8F1888555D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EEE027-F325-70E1-CE56-8D8EC1C9DD44}"/>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2210693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4D02B-FAC9-3918-9CB5-CE8CE9CC8F1B}"/>
              </a:ext>
            </a:extLst>
          </p:cNvPr>
          <p:cNvSpPr>
            <a:spLocks noGrp="1"/>
          </p:cNvSpPr>
          <p:nvPr>
            <p:ph type="dt" sz="half" idx="10"/>
          </p:nvPr>
        </p:nvSpPr>
        <p:spPr/>
        <p:txBody>
          <a:bodyPr/>
          <a:lstStyle/>
          <a:p>
            <a:fld id="{16AF657A-ACF9-4E40-A2DA-3323CFDC064A}" type="datetimeFigureOut">
              <a:rPr lang="en-US" smtClean="0"/>
              <a:t>4/11/2025</a:t>
            </a:fld>
            <a:endParaRPr lang="en-US"/>
          </a:p>
        </p:txBody>
      </p:sp>
      <p:sp>
        <p:nvSpPr>
          <p:cNvPr id="3" name="Footer Placeholder 2">
            <a:extLst>
              <a:ext uri="{FF2B5EF4-FFF2-40B4-BE49-F238E27FC236}">
                <a16:creationId xmlns:a16="http://schemas.microsoft.com/office/drawing/2014/main" id="{D6DB6D17-0A99-46F0-7353-6CAB6A9496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2C6C87-2EE8-E13D-5C78-88F5BD5AF54D}"/>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945490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6B0B-A774-A488-FFE5-7C3FAB9F80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A747E3-FCF2-B714-176D-EBE2372540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3505F0-740D-1966-EE8D-87BDD39322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2F6CEA-0F88-E037-7A45-5FAB3008F29A}"/>
              </a:ext>
            </a:extLst>
          </p:cNvPr>
          <p:cNvSpPr>
            <a:spLocks noGrp="1"/>
          </p:cNvSpPr>
          <p:nvPr>
            <p:ph type="dt" sz="half" idx="10"/>
          </p:nvPr>
        </p:nvSpPr>
        <p:spPr/>
        <p:txBody>
          <a:bodyPr/>
          <a:lstStyle/>
          <a:p>
            <a:fld id="{16AF657A-ACF9-4E40-A2DA-3323CFDC064A}" type="datetimeFigureOut">
              <a:rPr lang="en-US" smtClean="0"/>
              <a:t>4/11/2025</a:t>
            </a:fld>
            <a:endParaRPr lang="en-US"/>
          </a:p>
        </p:txBody>
      </p:sp>
      <p:sp>
        <p:nvSpPr>
          <p:cNvPr id="6" name="Footer Placeholder 5">
            <a:extLst>
              <a:ext uri="{FF2B5EF4-FFF2-40B4-BE49-F238E27FC236}">
                <a16:creationId xmlns:a16="http://schemas.microsoft.com/office/drawing/2014/main" id="{57B7324D-739C-A329-31D7-0754104E8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1A541-BD2E-AA13-06CB-49D937B5525E}"/>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268093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8B69-B14E-E370-0B98-73FDEA1D28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B4CDCD-2995-3354-FC2F-6FB3A96D2C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908B48-1FF4-DDEB-CE3B-17A5B4055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C1679-7946-EB79-6C8B-47AB5F6CA65C}"/>
              </a:ext>
            </a:extLst>
          </p:cNvPr>
          <p:cNvSpPr>
            <a:spLocks noGrp="1"/>
          </p:cNvSpPr>
          <p:nvPr>
            <p:ph type="dt" sz="half" idx="10"/>
          </p:nvPr>
        </p:nvSpPr>
        <p:spPr/>
        <p:txBody>
          <a:bodyPr/>
          <a:lstStyle/>
          <a:p>
            <a:fld id="{16AF657A-ACF9-4E40-A2DA-3323CFDC064A}" type="datetimeFigureOut">
              <a:rPr lang="en-US" smtClean="0"/>
              <a:t>4/11/2025</a:t>
            </a:fld>
            <a:endParaRPr lang="en-US"/>
          </a:p>
        </p:txBody>
      </p:sp>
      <p:sp>
        <p:nvSpPr>
          <p:cNvPr id="6" name="Footer Placeholder 5">
            <a:extLst>
              <a:ext uri="{FF2B5EF4-FFF2-40B4-BE49-F238E27FC236}">
                <a16:creationId xmlns:a16="http://schemas.microsoft.com/office/drawing/2014/main" id="{40E7FBDF-C98E-8C97-BA0B-14CD65830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60114F-7C56-A33F-2D7F-663B25BCA46D}"/>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1582831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4A0BE-E6E1-DDB5-576A-6E1389D036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5544BC-A011-19F6-5A94-37C13412D9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A6D42-E720-F2C2-0E6B-63D13F4E749E}"/>
              </a:ext>
            </a:extLst>
          </p:cNvPr>
          <p:cNvSpPr>
            <a:spLocks noGrp="1"/>
          </p:cNvSpPr>
          <p:nvPr>
            <p:ph type="dt" sz="half" idx="10"/>
          </p:nvPr>
        </p:nvSpPr>
        <p:spPr/>
        <p:txBody>
          <a:bodyPr/>
          <a:lstStyle/>
          <a:p>
            <a:fld id="{16AF657A-ACF9-4E40-A2DA-3323CFDC064A}" type="datetimeFigureOut">
              <a:rPr lang="en-US" smtClean="0"/>
              <a:t>4/11/2025</a:t>
            </a:fld>
            <a:endParaRPr lang="en-US"/>
          </a:p>
        </p:txBody>
      </p:sp>
      <p:sp>
        <p:nvSpPr>
          <p:cNvPr id="5" name="Footer Placeholder 4">
            <a:extLst>
              <a:ext uri="{FF2B5EF4-FFF2-40B4-BE49-F238E27FC236}">
                <a16:creationId xmlns:a16="http://schemas.microsoft.com/office/drawing/2014/main" id="{FCE91BEC-D288-76D0-6302-126DD6056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67C70-3296-899F-EFA8-146733509D50}"/>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900694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E536A0-8893-DFB5-F3D9-BF93C292E7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DAB9BA-8C69-613C-DBE2-2A3A334950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681C4-FC08-6253-721C-406630474D7B}"/>
              </a:ext>
            </a:extLst>
          </p:cNvPr>
          <p:cNvSpPr>
            <a:spLocks noGrp="1"/>
          </p:cNvSpPr>
          <p:nvPr>
            <p:ph type="dt" sz="half" idx="10"/>
          </p:nvPr>
        </p:nvSpPr>
        <p:spPr/>
        <p:txBody>
          <a:bodyPr/>
          <a:lstStyle/>
          <a:p>
            <a:fld id="{16AF657A-ACF9-4E40-A2DA-3323CFDC064A}" type="datetimeFigureOut">
              <a:rPr lang="en-US" smtClean="0"/>
              <a:t>4/11/2025</a:t>
            </a:fld>
            <a:endParaRPr lang="en-US"/>
          </a:p>
        </p:txBody>
      </p:sp>
      <p:sp>
        <p:nvSpPr>
          <p:cNvPr id="5" name="Footer Placeholder 4">
            <a:extLst>
              <a:ext uri="{FF2B5EF4-FFF2-40B4-BE49-F238E27FC236}">
                <a16:creationId xmlns:a16="http://schemas.microsoft.com/office/drawing/2014/main" id="{575F6646-D7D1-5D3E-EFFE-D858528F4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241F9-6864-9CFD-8B75-C903A3827F52}"/>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4282462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63179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Content Placeholder 2">
            <a:extLst>
              <a:ext uri="{FF2B5EF4-FFF2-40B4-BE49-F238E27FC236}">
                <a16:creationId xmlns:a16="http://schemas.microsoft.com/office/drawing/2014/main" id="{0D67A401-534F-83F4-D0F0-DF35AB8A0B7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C6740080-3552-E965-5C4B-6B5AF93B8A6A}"/>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Tree>
    <p:extLst>
      <p:ext uri="{BB962C8B-B14F-4D97-AF65-F5344CB8AC3E}">
        <p14:creationId xmlns:p14="http://schemas.microsoft.com/office/powerpoint/2010/main" val="2616011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nten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4" name="Title 1">
            <a:extLst>
              <a:ext uri="{FF2B5EF4-FFF2-40B4-BE49-F238E27FC236}">
                <a16:creationId xmlns:a16="http://schemas.microsoft.com/office/drawing/2014/main" id="{D7D6ECEB-EEAA-5121-61A6-4A2F0688054C}"/>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5" name="Content Placeholder 2">
            <a:extLst>
              <a:ext uri="{FF2B5EF4-FFF2-40B4-BE49-F238E27FC236}">
                <a16:creationId xmlns:a16="http://schemas.microsoft.com/office/drawing/2014/main" id="{352C302F-939E-5E71-CBFC-43FD0274D19C}"/>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A3E95EFA-C277-0DB3-1F35-091DEE00B28A}"/>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0358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s, and Tex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57ABDAF7-7D88-44D0-BC27-CB75499A2B93}"/>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E59044C0-65DE-877D-FE31-0C379C882ED9}"/>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3">
            <a:extLst>
              <a:ext uri="{FF2B5EF4-FFF2-40B4-BE49-F238E27FC236}">
                <a16:creationId xmlns:a16="http://schemas.microsoft.com/office/drawing/2014/main" id="{CD3B1E3C-48F2-9EDD-568B-3257F7F03F2E}"/>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3">
            <a:extLst>
              <a:ext uri="{FF2B5EF4-FFF2-40B4-BE49-F238E27FC236}">
                <a16:creationId xmlns:a16="http://schemas.microsoft.com/office/drawing/2014/main" id="{7AE59C2F-82FD-FF57-D52C-2AEC5B9B7A47}"/>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2332185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75D37107-7096-0614-CEF7-0D912343D16F}"/>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C296992B-24BA-732D-725C-7E0BED47CBE5}"/>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3">
            <a:extLst>
              <a:ext uri="{FF2B5EF4-FFF2-40B4-BE49-F238E27FC236}">
                <a16:creationId xmlns:a16="http://schemas.microsoft.com/office/drawing/2014/main" id="{F9112EFE-81F5-14F1-1C1D-2681575C2102}"/>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3">
            <a:extLst>
              <a:ext uri="{FF2B5EF4-FFF2-40B4-BE49-F238E27FC236}">
                <a16:creationId xmlns:a16="http://schemas.microsoft.com/office/drawing/2014/main" id="{16A787EF-7FEA-D30D-A9B7-EEED79B97893}"/>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206657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Images, and Tex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958F9B1B-D84E-1657-0E32-A18DC98AC94E}"/>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E6C5BFDD-F131-538C-82BF-60AA8B957B28}"/>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3">
            <a:extLst>
              <a:ext uri="{FF2B5EF4-FFF2-40B4-BE49-F238E27FC236}">
                <a16:creationId xmlns:a16="http://schemas.microsoft.com/office/drawing/2014/main" id="{6DD7C7B0-5AB2-66CE-356D-80AB0118272A}"/>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3">
            <a:extLst>
              <a:ext uri="{FF2B5EF4-FFF2-40B4-BE49-F238E27FC236}">
                <a16:creationId xmlns:a16="http://schemas.microsoft.com/office/drawing/2014/main" id="{43DC631C-88B6-4BA4-B1AA-125C4ADE11AF}"/>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6" name="Content Placeholder 3">
            <a:extLst>
              <a:ext uri="{FF2B5EF4-FFF2-40B4-BE49-F238E27FC236}">
                <a16:creationId xmlns:a16="http://schemas.microsoft.com/office/drawing/2014/main" id="{30019110-3022-F1D1-B092-9611490C83E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93509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3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8649AB42-CA9D-5E2C-ED3F-55D46A6AB021}"/>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F7E398D8-6201-A512-3F12-7ED26425DC7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5" name="Content Placeholder 3">
            <a:extLst>
              <a:ext uri="{FF2B5EF4-FFF2-40B4-BE49-F238E27FC236}">
                <a16:creationId xmlns:a16="http://schemas.microsoft.com/office/drawing/2014/main" id="{8532DE5C-A3E2-9779-9A27-45FFC0E8B66E}"/>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6" name="Content Placeholder 3">
            <a:extLst>
              <a:ext uri="{FF2B5EF4-FFF2-40B4-BE49-F238E27FC236}">
                <a16:creationId xmlns:a16="http://schemas.microsoft.com/office/drawing/2014/main" id="{D6622280-39E4-F04A-3004-6BEB8C8CF1A1}"/>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7" name="Content Placeholder 3">
            <a:extLst>
              <a:ext uri="{FF2B5EF4-FFF2-40B4-BE49-F238E27FC236}">
                <a16:creationId xmlns:a16="http://schemas.microsoft.com/office/drawing/2014/main" id="{94305A9A-0B32-C7E3-CE1A-0604730CC5AB}"/>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2117043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4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F30958D4-94C7-5B2D-F38C-6DE49E011335}"/>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17BBF2D8-7EFE-508F-4E6A-CD43C6C4D069}"/>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2">
            <a:extLst>
              <a:ext uri="{FF2B5EF4-FFF2-40B4-BE49-F238E27FC236}">
                <a16:creationId xmlns:a16="http://schemas.microsoft.com/office/drawing/2014/main" id="{173F1AFD-3513-7DE6-31AF-11380D97A5CA}"/>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2">
            <a:extLst>
              <a:ext uri="{FF2B5EF4-FFF2-40B4-BE49-F238E27FC236}">
                <a16:creationId xmlns:a16="http://schemas.microsoft.com/office/drawing/2014/main" id="{CDE99042-B944-D3E3-48CE-0BA44DD378ED}"/>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6" name="Content Placeholder 2">
            <a:extLst>
              <a:ext uri="{FF2B5EF4-FFF2-40B4-BE49-F238E27FC236}">
                <a16:creationId xmlns:a16="http://schemas.microsoft.com/office/drawing/2014/main" id="{3536DF96-D18C-05A4-89C3-BD28375FB943}"/>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7" name="Content Placeholder 2">
            <a:extLst>
              <a:ext uri="{FF2B5EF4-FFF2-40B4-BE49-F238E27FC236}">
                <a16:creationId xmlns:a16="http://schemas.microsoft.com/office/drawing/2014/main" id="{225803C7-0B27-D664-4217-93EA1029717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36735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5B7E9-8EA7-88AC-CDDC-5E81BBB88E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23C6FC-51FE-80FC-BA42-121E4A268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28646-EEDB-4412-5DEC-0955445A65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AF657A-ACF9-4E40-A2DA-3323CFDC064A}" type="datetimeFigureOut">
              <a:rPr lang="en-US" smtClean="0"/>
              <a:t>4/11/2025</a:t>
            </a:fld>
            <a:endParaRPr lang="en-US"/>
          </a:p>
        </p:txBody>
      </p:sp>
      <p:sp>
        <p:nvSpPr>
          <p:cNvPr id="5" name="Footer Placeholder 4">
            <a:extLst>
              <a:ext uri="{FF2B5EF4-FFF2-40B4-BE49-F238E27FC236}">
                <a16:creationId xmlns:a16="http://schemas.microsoft.com/office/drawing/2014/main" id="{CD04D493-2110-A893-929D-F273EB9DB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C08D4F-B5C1-966A-1FDE-A22812AF2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0DF7C2-04DF-C149-BAB4-89733FA27B6E}" type="slidenum">
              <a:rPr lang="en-US" smtClean="0"/>
              <a:t>‹#›</a:t>
            </a:fld>
            <a:endParaRPr lang="en-US"/>
          </a:p>
        </p:txBody>
      </p:sp>
    </p:spTree>
    <p:extLst>
      <p:ext uri="{BB962C8B-B14F-4D97-AF65-F5344CB8AC3E}">
        <p14:creationId xmlns:p14="http://schemas.microsoft.com/office/powerpoint/2010/main" val="1231782894"/>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51" r:id="rId20"/>
    <p:sldLayoutId id="2147483652" r:id="rId21"/>
    <p:sldLayoutId id="2147483653" r:id="rId22"/>
    <p:sldLayoutId id="2147483654" r:id="rId23"/>
    <p:sldLayoutId id="2147483655" r:id="rId24"/>
    <p:sldLayoutId id="2147483656" r:id="rId25"/>
    <p:sldLayoutId id="2147483657" r:id="rId26"/>
    <p:sldLayoutId id="2147483658" r:id="rId27"/>
    <p:sldLayoutId id="2147483659" r:id="rId28"/>
    <p:sldLayoutId id="2147483678"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microsoft.com/office/2018/10/relationships/comments" Target="../comments/modernComment_100_2338FD6E.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hyperlink" Target="https://sessionize.com/app/speaker/session/797869" TargetMode="Externa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937454"/>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54FEC-492B-7C02-DBE7-DC61028C2877}"/>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a:t>Lesson 8: Dynamics 365 CE Integration</a:t>
            </a:r>
          </a:p>
        </p:txBody>
      </p:sp>
      <p:pic>
        <p:nvPicPr>
          <p:cNvPr id="5" name="Content Placeholder 4" descr="Illustration of programming code">
            <a:extLst>
              <a:ext uri="{FF2B5EF4-FFF2-40B4-BE49-F238E27FC236}">
                <a16:creationId xmlns:a16="http://schemas.microsoft.com/office/drawing/2014/main" id="{813B4809-B6A0-43CF-A68C-DD2DCBDB2D23}"/>
              </a:ext>
            </a:extLst>
          </p:cNvPr>
          <p:cNvPicPr>
            <a:picLocks noGrp="1" noChangeAspect="1"/>
          </p:cNvPicPr>
          <p:nvPr>
            <p:ph sz="half" idx="1"/>
          </p:nvPr>
        </p:nvPicPr>
        <p:blipFill>
          <a:blip r:embed="rId3"/>
          <a:srcRect l="14700" r="21683" b="-2"/>
          <a:stretch/>
        </p:blipFill>
        <p:spPr>
          <a:xfrm>
            <a:off x="394316" y="1349603"/>
            <a:ext cx="5625484" cy="4421496"/>
          </a:xfrm>
          <a:prstGeom prst="rect">
            <a:avLst/>
          </a:prstGeom>
          <a:noFill/>
        </p:spPr>
      </p:pic>
      <p:sp>
        <p:nvSpPr>
          <p:cNvPr id="4" name="Content Placeholder 3">
            <a:extLst>
              <a:ext uri="{FF2B5EF4-FFF2-40B4-BE49-F238E27FC236}">
                <a16:creationId xmlns:a16="http://schemas.microsoft.com/office/drawing/2014/main" id="{C0B88666-0B64-73C9-15F7-0CD238004E1D}"/>
              </a:ext>
            </a:extLst>
          </p:cNvPr>
          <p:cNvSpPr>
            <a:spLocks noGrp="1"/>
          </p:cNvSpPr>
          <p:nvPr>
            <p:ph sz="half"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50721" y="1347708"/>
            <a:ext cx="5625484" cy="4421496"/>
          </a:xfrm>
        </p:spPr>
        <p:txBody>
          <a:bodyPr>
            <a:normAutofit/>
          </a:bodyPr>
          <a:lstStyle/>
          <a:p>
            <a:pPr marL="0" indent="0">
              <a:spcBef>
                <a:spcPts val="2500"/>
              </a:spcBef>
              <a:buNone/>
            </a:pPr>
            <a:r>
              <a:rPr lang="en-US" sz="1400" b="1"/>
              <a:t>Integration Methods Overview</a:t>
            </a:r>
          </a:p>
          <a:p>
            <a:pPr marL="0" lvl="1" indent="0">
              <a:buNone/>
            </a:pPr>
            <a:r>
              <a:rPr lang="en-US" sz="1400"/>
              <a:t>Dynamics 365 CE provides various integration options to enhance functionalities. These methods include APIs, connectors, and plugins.</a:t>
            </a:r>
          </a:p>
          <a:p>
            <a:pPr marL="0" indent="0">
              <a:spcBef>
                <a:spcPts val="2500"/>
              </a:spcBef>
              <a:buNone/>
            </a:pPr>
            <a:r>
              <a:rPr lang="en-US" sz="1400" b="1"/>
              <a:t>Enhancing Customer Engagement</a:t>
            </a:r>
          </a:p>
          <a:p>
            <a:pPr marL="0" lvl="1" indent="0">
              <a:buNone/>
            </a:pPr>
            <a:r>
              <a:rPr lang="en-US" sz="1400"/>
              <a:t>Utilizing integration methods can significantly improve customer engagement strategies. It allows for a better user experience and efficient workflows.</a:t>
            </a:r>
          </a:p>
          <a:p>
            <a:pPr marL="0" indent="0">
              <a:spcBef>
                <a:spcPts val="2500"/>
              </a:spcBef>
              <a:buNone/>
            </a:pPr>
            <a:r>
              <a:rPr lang="en-US" sz="1400" b="1"/>
              <a:t>Improved User Experiences</a:t>
            </a:r>
          </a:p>
          <a:p>
            <a:pPr marL="0" lvl="1" indent="0">
              <a:buNone/>
            </a:pPr>
            <a:r>
              <a:rPr lang="en-US" sz="1400"/>
              <a:t>Understanding integration options creates opportunities for maximizing user experiences. This leads to increased satisfaction and loyalty.</a:t>
            </a:r>
          </a:p>
        </p:txBody>
      </p:sp>
    </p:spTree>
    <p:extLst>
      <p:ext uri="{BB962C8B-B14F-4D97-AF65-F5344CB8AC3E}">
        <p14:creationId xmlns:p14="http://schemas.microsoft.com/office/powerpoint/2010/main" val="3141078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A06F0-6233-A92F-615D-BAB940E914DA}"/>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sz="3700"/>
              <a:t>Lesson 9: Integration Technology Trade-Off</a:t>
            </a:r>
          </a:p>
        </p:txBody>
      </p:sp>
      <p:pic>
        <p:nvPicPr>
          <p:cNvPr id="5" name="Content Placeholder 4" descr="Businesswomen building up career tower.">
            <a:extLst>
              <a:ext uri="{FF2B5EF4-FFF2-40B4-BE49-F238E27FC236}">
                <a16:creationId xmlns:a16="http://schemas.microsoft.com/office/drawing/2014/main" id="{0A2A136E-6E93-479D-BA7F-3C8346FC3137}"/>
              </a:ext>
            </a:extLst>
          </p:cNvPr>
          <p:cNvPicPr>
            <a:picLocks noGrp="1" noChangeAspect="1"/>
          </p:cNvPicPr>
          <p:nvPr>
            <p:ph sz="half" idx="1"/>
          </p:nvPr>
        </p:nvPicPr>
        <p:blipFill>
          <a:blip r:embed="rId3"/>
          <a:srcRect r="15074" b="1"/>
          <a:stretch/>
        </p:blipFill>
        <p:spPr>
          <a:xfrm>
            <a:off x="394316" y="1349603"/>
            <a:ext cx="5625484" cy="4421496"/>
          </a:xfrm>
          <a:prstGeom prst="rect">
            <a:avLst/>
          </a:prstGeom>
          <a:noFill/>
        </p:spPr>
      </p:pic>
      <p:sp>
        <p:nvSpPr>
          <p:cNvPr id="4" name="Content Placeholder 3">
            <a:extLst>
              <a:ext uri="{FF2B5EF4-FFF2-40B4-BE49-F238E27FC236}">
                <a16:creationId xmlns:a16="http://schemas.microsoft.com/office/drawing/2014/main" id="{5F6A1933-C7FC-9192-3C4A-BA4CFD5D87CB}"/>
              </a:ext>
            </a:extLst>
          </p:cNvPr>
          <p:cNvSpPr>
            <a:spLocks noGrp="1"/>
          </p:cNvSpPr>
          <p:nvPr>
            <p:ph sz="half"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50721" y="1347708"/>
            <a:ext cx="5625484" cy="4421496"/>
          </a:xfrm>
        </p:spPr>
        <p:txBody>
          <a:bodyPr>
            <a:normAutofit/>
          </a:bodyPr>
          <a:lstStyle/>
          <a:p>
            <a:pPr marL="0" indent="0">
              <a:spcBef>
                <a:spcPts val="2500"/>
              </a:spcBef>
              <a:buNone/>
            </a:pPr>
            <a:r>
              <a:rPr lang="en-US" sz="1400" b="1"/>
              <a:t>Principle of Simplification</a:t>
            </a:r>
          </a:p>
          <a:p>
            <a:pPr marL="0" lvl="1" indent="0">
              <a:buNone/>
            </a:pPr>
            <a:r>
              <a:rPr lang="en-US" sz="1400"/>
              <a:t>Adopting a 'less is more' approach enhances the integration process. This principle emphasizes the need to reduce unnecessary complexity.</a:t>
            </a:r>
          </a:p>
          <a:p>
            <a:pPr marL="0" indent="0">
              <a:spcBef>
                <a:spcPts val="2500"/>
              </a:spcBef>
              <a:buNone/>
            </a:pPr>
            <a:r>
              <a:rPr lang="en-US" sz="1400" b="1"/>
              <a:t>Improved Efficiency</a:t>
            </a:r>
          </a:p>
          <a:p>
            <a:pPr marL="0" lvl="1" indent="0">
              <a:buNone/>
            </a:pPr>
            <a:r>
              <a:rPr lang="en-US" sz="1400"/>
              <a:t>A simplified stack leads to increased operational efficiency. Less complexity often translates to faster integration processes.</a:t>
            </a:r>
          </a:p>
          <a:p>
            <a:pPr marL="0" indent="0">
              <a:spcBef>
                <a:spcPts val="2500"/>
              </a:spcBef>
              <a:buNone/>
            </a:pPr>
            <a:r>
              <a:rPr lang="en-US" sz="1400" b="1"/>
              <a:t>Reduced Complexity</a:t>
            </a:r>
          </a:p>
          <a:p>
            <a:pPr marL="0" lvl="1" indent="0">
              <a:buNone/>
            </a:pPr>
            <a:r>
              <a:rPr lang="en-US" sz="1400"/>
              <a:t>Reducing the technology components minimizes integration hurdles. A streamlined approach eases the integration effort.</a:t>
            </a:r>
          </a:p>
        </p:txBody>
      </p:sp>
    </p:spTree>
    <p:extLst>
      <p:ext uri="{BB962C8B-B14F-4D97-AF65-F5344CB8AC3E}">
        <p14:creationId xmlns:p14="http://schemas.microsoft.com/office/powerpoint/2010/main" val="1361337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0309A-6F63-8CF0-ADA5-FEF1DBCE37AD}"/>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a:t>Lesson 10: Integration Modernization</a:t>
            </a:r>
          </a:p>
        </p:txBody>
      </p:sp>
      <p:pic>
        <p:nvPicPr>
          <p:cNvPr id="5" name="Content Placeholder 4" descr="Smart city and wireless communication network">
            <a:extLst>
              <a:ext uri="{FF2B5EF4-FFF2-40B4-BE49-F238E27FC236}">
                <a16:creationId xmlns:a16="http://schemas.microsoft.com/office/drawing/2014/main" id="{2F5D2C61-9708-4A92-9B2D-485696005435}"/>
              </a:ext>
            </a:extLst>
          </p:cNvPr>
          <p:cNvPicPr>
            <a:picLocks noGrp="1" noChangeAspect="1"/>
          </p:cNvPicPr>
          <p:nvPr>
            <p:ph sz="half" idx="1"/>
          </p:nvPr>
        </p:nvPicPr>
        <p:blipFill>
          <a:blip r:embed="rId3"/>
          <a:srcRect l="11925" r="3149" b="1"/>
          <a:stretch/>
        </p:blipFill>
        <p:spPr>
          <a:xfrm>
            <a:off x="394316" y="1349603"/>
            <a:ext cx="5625484" cy="4421496"/>
          </a:xfrm>
          <a:prstGeom prst="rect">
            <a:avLst/>
          </a:prstGeom>
          <a:noFill/>
        </p:spPr>
      </p:pic>
      <p:sp>
        <p:nvSpPr>
          <p:cNvPr id="4" name="Content Placeholder 3">
            <a:extLst>
              <a:ext uri="{FF2B5EF4-FFF2-40B4-BE49-F238E27FC236}">
                <a16:creationId xmlns:a16="http://schemas.microsoft.com/office/drawing/2014/main" id="{EC2227F3-F7D0-9B12-8F00-575A1505FCCC}"/>
              </a:ext>
            </a:extLst>
          </p:cNvPr>
          <p:cNvSpPr>
            <a:spLocks noGrp="1"/>
          </p:cNvSpPr>
          <p:nvPr>
            <p:ph sz="half"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50721" y="1347708"/>
            <a:ext cx="5625484" cy="4421496"/>
          </a:xfrm>
        </p:spPr>
        <p:txBody>
          <a:bodyPr>
            <a:normAutofit/>
          </a:bodyPr>
          <a:lstStyle/>
          <a:p>
            <a:pPr marL="0" indent="0">
              <a:spcBef>
                <a:spcPts val="2500"/>
              </a:spcBef>
              <a:buNone/>
            </a:pPr>
            <a:r>
              <a:rPr lang="en-US" sz="1400" b="1"/>
              <a:t>Importance of Planning</a:t>
            </a:r>
          </a:p>
          <a:p>
            <a:pPr marL="0" lvl="1" indent="0">
              <a:buNone/>
            </a:pPr>
            <a:r>
              <a:rPr lang="en-US" sz="1400"/>
              <a:t>Effective modernization requires thorough planning to ensure seamless integration. This sets a strong foundation for future developments.</a:t>
            </a:r>
          </a:p>
          <a:p>
            <a:pPr marL="0" indent="0">
              <a:spcBef>
                <a:spcPts val="2500"/>
              </a:spcBef>
              <a:buNone/>
            </a:pPr>
            <a:r>
              <a:rPr lang="en-US" sz="1400" b="1"/>
              <a:t>Technology Adoption</a:t>
            </a:r>
          </a:p>
          <a:p>
            <a:pPr marL="0" lvl="1" indent="0">
              <a:buNone/>
            </a:pPr>
            <a:r>
              <a:rPr lang="en-US" sz="1400"/>
              <a:t>Transitioning systems doesn't mean adopting the latest technologies. Integration must match business needs and capabilities.</a:t>
            </a:r>
          </a:p>
          <a:p>
            <a:pPr marL="0" indent="0">
              <a:spcBef>
                <a:spcPts val="2500"/>
              </a:spcBef>
              <a:buNone/>
            </a:pPr>
            <a:r>
              <a:rPr lang="en-US" sz="1400" b="1"/>
              <a:t>Maintaining Relevance</a:t>
            </a:r>
          </a:p>
          <a:p>
            <a:pPr marL="0" lvl="1" indent="0">
              <a:buNone/>
            </a:pPr>
            <a:r>
              <a:rPr lang="en-US" sz="1400"/>
              <a:t>Integrations must stay effective and relevant during modernization. Continuous evaluation and updates are essential.</a:t>
            </a:r>
          </a:p>
        </p:txBody>
      </p:sp>
    </p:spTree>
    <p:extLst>
      <p:ext uri="{BB962C8B-B14F-4D97-AF65-F5344CB8AC3E}">
        <p14:creationId xmlns:p14="http://schemas.microsoft.com/office/powerpoint/2010/main" val="2506637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E3D7-7496-2693-A6BD-9861BBC22F95}"/>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sz="4100"/>
              <a:t>Lesson 11: Cross-Platform Practitioners</a:t>
            </a:r>
          </a:p>
        </p:txBody>
      </p:sp>
      <p:sp>
        <p:nvSpPr>
          <p:cNvPr id="4" name="Content Placeholder 3">
            <a:extLst>
              <a:ext uri="{FF2B5EF4-FFF2-40B4-BE49-F238E27FC236}">
                <a16:creationId xmlns:a16="http://schemas.microsoft.com/office/drawing/2014/main" id="{C813A7D3-DD46-904F-4953-8DA42BA0A562}"/>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94316" y="1349603"/>
            <a:ext cx="5625484" cy="4421496"/>
          </a:xfrm>
        </p:spPr>
        <p:txBody>
          <a:bodyPr>
            <a:normAutofit/>
          </a:bodyPr>
          <a:lstStyle/>
          <a:p>
            <a:pPr marL="0" indent="0">
              <a:spcBef>
                <a:spcPts val="2500"/>
              </a:spcBef>
              <a:buNone/>
            </a:pPr>
            <a:r>
              <a:rPr lang="en-US" sz="1400" b="1"/>
              <a:t>Importance of Cross-Platform Skills</a:t>
            </a:r>
          </a:p>
          <a:p>
            <a:pPr marL="0" lvl="1" indent="0">
              <a:buNone/>
            </a:pPr>
            <a:r>
              <a:rPr lang="en-US" sz="1400"/>
              <a:t>Cross-platform skills are essential in today's diverse tech environments. They facilitate adaptability and seamless technology integration.</a:t>
            </a:r>
          </a:p>
          <a:p>
            <a:pPr marL="0" indent="0">
              <a:spcBef>
                <a:spcPts val="2500"/>
              </a:spcBef>
              <a:buNone/>
            </a:pPr>
            <a:r>
              <a:rPr lang="en-US" sz="1400" b="1"/>
              <a:t>Diverse Tools and Frameworks</a:t>
            </a:r>
          </a:p>
          <a:p>
            <a:pPr marL="0" lvl="1" indent="0">
              <a:buNone/>
            </a:pPr>
            <a:r>
              <a:rPr lang="en-US" sz="1400"/>
              <a:t>Practitioners utilize multiple tools and frameworks for effective integration. This diversity enhances their problem-solving capabilities.</a:t>
            </a:r>
          </a:p>
          <a:p>
            <a:pPr marL="0" indent="0">
              <a:spcBef>
                <a:spcPts val="2500"/>
              </a:spcBef>
              <a:buNone/>
            </a:pPr>
            <a:r>
              <a:rPr lang="en-US" sz="1400" b="1"/>
              <a:t>Impact on Productivity</a:t>
            </a:r>
          </a:p>
          <a:p>
            <a:pPr marL="0" lvl="1" indent="0">
              <a:buNone/>
            </a:pPr>
            <a:r>
              <a:rPr lang="en-US" sz="1400"/>
              <a:t>Effective integration through cross-platform skills boosts overall productivity. It allows teams to work more efficiently across systems.</a:t>
            </a:r>
          </a:p>
        </p:txBody>
      </p:sp>
      <p:pic>
        <p:nvPicPr>
          <p:cNvPr id="5" name="Content Placeholder 4" descr="Cloud computing concept isolated on white background">
            <a:extLst>
              <a:ext uri="{FF2B5EF4-FFF2-40B4-BE49-F238E27FC236}">
                <a16:creationId xmlns:a16="http://schemas.microsoft.com/office/drawing/2014/main" id="{A54524A2-6708-415E-9827-BF9554EAF565}"/>
              </a:ext>
            </a:extLst>
          </p:cNvPr>
          <p:cNvPicPr>
            <a:picLocks noGrp="1" noChangeAspect="1"/>
          </p:cNvPicPr>
          <p:nvPr>
            <p:ph sz="half" idx="10"/>
          </p:nvPr>
        </p:nvPicPr>
        <p:blipFill>
          <a:blip r:embed="rId3"/>
          <a:stretch/>
        </p:blipFill>
        <p:spPr>
          <a:xfrm>
            <a:off x="6150721" y="1448899"/>
            <a:ext cx="5625484" cy="4219113"/>
          </a:xfrm>
          <a:prstGeom prst="rect">
            <a:avLst/>
          </a:prstGeom>
          <a:noFill/>
        </p:spPr>
      </p:pic>
    </p:spTree>
    <p:extLst>
      <p:ext uri="{BB962C8B-B14F-4D97-AF65-F5344CB8AC3E}">
        <p14:creationId xmlns:p14="http://schemas.microsoft.com/office/powerpoint/2010/main" val="1899843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2C1E0-B1E9-F2F8-6836-9328179F6B9D}"/>
              </a:ext>
            </a:extLst>
          </p:cNvPr>
          <p:cNvSpPr>
            <a:spLocks noGrp="1"/>
          </p:cNvSpPr>
          <p:nvPr>
            <p:ph type="title"/>
          </p:nvPr>
        </p:nvSpPr>
        <p:spPr>
          <a:xfrm>
            <a:off x="394316" y="367259"/>
            <a:ext cx="11381889" cy="880044"/>
          </a:xfrm>
        </p:spPr>
        <p:txBody>
          <a:bodyPr anchor="ctr">
            <a:normAutofit/>
          </a:bodyPr>
          <a:lstStyle/>
          <a:p>
            <a:r>
              <a:rPr lang="en-US" sz="3700"/>
              <a:t>Lesson 12: Early Investments in Integration</a:t>
            </a:r>
          </a:p>
        </p:txBody>
      </p:sp>
      <p:graphicFrame>
        <p:nvGraphicFramePr>
          <p:cNvPr id="4" name="Content Placeholder 4">
            <a:extLst>
              <a:ext uri="{FF2B5EF4-FFF2-40B4-BE49-F238E27FC236}">
                <a16:creationId xmlns:a16="http://schemas.microsoft.com/office/drawing/2014/main" id="{F7DA5413-26DB-4267-A4B1-A6DAE641C6F8}"/>
              </a:ext>
            </a:extLst>
          </p:cNvPr>
          <p:cNvGraphicFramePr>
            <a:graphicFrameLocks noGrp="1"/>
          </p:cNvGraphicFramePr>
          <p:nvPr>
            <p:ph idx="1"/>
            <p:extLst>
              <p:ext uri="{D42A27DB-BD31-4B8C-83A1-F6EECF244321}">
                <p14:modId xmlns:p14="http://schemas.microsoft.com/office/powerpoint/2010/main" val="3182766794"/>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394315" y="1357460"/>
          <a:ext cx="11381889" cy="4402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229340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D31E-9434-31B9-4894-AFCC43CE1BE1}"/>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a:t>Lesson 13: Culture of Excellence</a:t>
            </a:r>
          </a:p>
        </p:txBody>
      </p:sp>
      <p:sp>
        <p:nvSpPr>
          <p:cNvPr id="4" name="Content Placeholder 3">
            <a:extLst>
              <a:ext uri="{FF2B5EF4-FFF2-40B4-BE49-F238E27FC236}">
                <a16:creationId xmlns:a16="http://schemas.microsoft.com/office/drawing/2014/main" id="{FD23990B-2AF3-93B1-C1B9-AF020425BEB0}"/>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94316" y="1349603"/>
            <a:ext cx="5625484" cy="4421496"/>
          </a:xfrm>
        </p:spPr>
        <p:txBody>
          <a:bodyPr>
            <a:normAutofit/>
          </a:bodyPr>
          <a:lstStyle/>
          <a:p>
            <a:pPr marL="0" indent="0">
              <a:spcBef>
                <a:spcPts val="2500"/>
              </a:spcBef>
              <a:buNone/>
            </a:pPr>
            <a:r>
              <a:rPr lang="en-US" sz="1400" b="1"/>
              <a:t>Defining Culture of Excellence</a:t>
            </a:r>
          </a:p>
          <a:p>
            <a:pPr marL="0" lvl="1" indent="0">
              <a:buNone/>
            </a:pPr>
            <a:r>
              <a:rPr lang="en-US" sz="1400"/>
              <a:t>A culture of excellence prioritizes high standards and continuous improvement. It encourages employees to strive for their best performance.</a:t>
            </a:r>
          </a:p>
          <a:p>
            <a:pPr marL="0" indent="0">
              <a:spcBef>
                <a:spcPts val="2500"/>
              </a:spcBef>
              <a:buNone/>
            </a:pPr>
            <a:r>
              <a:rPr lang="en-US" sz="1400" b="1"/>
              <a:t>Impact on Performance</a:t>
            </a:r>
          </a:p>
          <a:p>
            <a:pPr marL="0" lvl="1" indent="0">
              <a:buNone/>
            </a:pPr>
            <a:r>
              <a:rPr lang="en-US" sz="1400"/>
              <a:t>High standards lead to improved overall performance in organizations. This culture drives better results and outcomes.</a:t>
            </a:r>
          </a:p>
          <a:p>
            <a:pPr marL="0" indent="0">
              <a:spcBef>
                <a:spcPts val="2500"/>
              </a:spcBef>
              <a:buNone/>
            </a:pPr>
            <a:r>
              <a:rPr lang="en-US" sz="1400" b="1"/>
              <a:t>Enhancing Employee Satisfaction</a:t>
            </a:r>
          </a:p>
          <a:p>
            <a:pPr marL="0" lvl="1" indent="0">
              <a:buNone/>
            </a:pPr>
            <a:r>
              <a:rPr lang="en-US" sz="1400"/>
              <a:t>An excellent culture boosts employee morale and satisfaction. Employees feel valued and motivated in such environments.</a:t>
            </a:r>
          </a:p>
        </p:txBody>
      </p:sp>
      <p:pic>
        <p:nvPicPr>
          <p:cNvPr id="5" name="Content Placeholder 4" descr="Abstract triangle shaped background: Messy desk of young startup coworking business">
            <a:extLst>
              <a:ext uri="{FF2B5EF4-FFF2-40B4-BE49-F238E27FC236}">
                <a16:creationId xmlns:a16="http://schemas.microsoft.com/office/drawing/2014/main" id="{B7C97831-E425-4928-A299-333FE371BB85}"/>
              </a:ext>
            </a:extLst>
          </p:cNvPr>
          <p:cNvPicPr>
            <a:picLocks noGrp="1" noChangeAspect="1"/>
          </p:cNvPicPr>
          <p:nvPr>
            <p:ph sz="half" idx="10"/>
          </p:nvPr>
        </p:nvPicPr>
        <p:blipFill>
          <a:blip r:embed="rId3"/>
          <a:srcRect l="8170" r="3723"/>
          <a:stretch/>
        </p:blipFill>
        <p:spPr>
          <a:xfrm>
            <a:off x="6150721" y="1347708"/>
            <a:ext cx="5625484" cy="4421496"/>
          </a:xfrm>
          <a:prstGeom prst="rect">
            <a:avLst/>
          </a:prstGeom>
          <a:noFill/>
        </p:spPr>
      </p:pic>
    </p:spTree>
    <p:extLst>
      <p:ext uri="{BB962C8B-B14F-4D97-AF65-F5344CB8AC3E}">
        <p14:creationId xmlns:p14="http://schemas.microsoft.com/office/powerpoint/2010/main" val="2971559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B4936-6829-36A9-1AB3-A07EB701AFD3}"/>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sz="3700"/>
              <a:t>Lesson 14: Data Integration Best Practices</a:t>
            </a:r>
          </a:p>
        </p:txBody>
      </p:sp>
      <p:sp>
        <p:nvSpPr>
          <p:cNvPr id="4" name="Content Placeholder 3">
            <a:extLst>
              <a:ext uri="{FF2B5EF4-FFF2-40B4-BE49-F238E27FC236}">
                <a16:creationId xmlns:a16="http://schemas.microsoft.com/office/drawing/2014/main" id="{ECDA94F1-E4A2-D0F0-231A-9CD9B92F5A31}"/>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94316" y="1349603"/>
            <a:ext cx="5625484" cy="4421496"/>
          </a:xfrm>
        </p:spPr>
        <p:txBody>
          <a:bodyPr>
            <a:normAutofit/>
          </a:bodyPr>
          <a:lstStyle/>
          <a:p>
            <a:pPr marL="0" indent="0">
              <a:spcBef>
                <a:spcPts val="2500"/>
              </a:spcBef>
              <a:buNone/>
            </a:pPr>
            <a:r>
              <a:rPr lang="en-US" sz="1400" b="1"/>
              <a:t>Ensuring Data Quality</a:t>
            </a:r>
          </a:p>
          <a:p>
            <a:pPr marL="0" lvl="1" indent="0">
              <a:buNone/>
            </a:pPr>
            <a:r>
              <a:rPr lang="en-US" sz="1400"/>
              <a:t>Data quality is vital for accurate business insights and decision-making processes. Implement regular audits to maintain high standards.</a:t>
            </a:r>
          </a:p>
          <a:p>
            <a:pPr marL="0" indent="0">
              <a:spcBef>
                <a:spcPts val="2500"/>
              </a:spcBef>
              <a:buNone/>
            </a:pPr>
            <a:r>
              <a:rPr lang="en-US" sz="1400" b="1"/>
              <a:t>Maintaining Consistency</a:t>
            </a:r>
          </a:p>
          <a:p>
            <a:pPr marL="0" lvl="1" indent="0">
              <a:buNone/>
            </a:pPr>
            <a:r>
              <a:rPr lang="en-US" sz="1400"/>
              <a:t>Consistency across data sources prevents discrepancies and enhances reliability. Use standardized formats to streamline integration.</a:t>
            </a:r>
          </a:p>
          <a:p>
            <a:pPr marL="0" indent="0">
              <a:spcBef>
                <a:spcPts val="2500"/>
              </a:spcBef>
              <a:buNone/>
            </a:pPr>
            <a:r>
              <a:rPr lang="en-US" sz="1400" b="1"/>
              <a:t>Ensuring Data Security</a:t>
            </a:r>
          </a:p>
          <a:p>
            <a:pPr marL="0" lvl="1" indent="0">
              <a:buNone/>
            </a:pPr>
            <a:r>
              <a:rPr lang="en-US" sz="1400"/>
              <a:t>Data security protects sensitive information and builds trust. Employ encryption and access controls during integration.</a:t>
            </a:r>
          </a:p>
        </p:txBody>
      </p:sp>
      <p:pic>
        <p:nvPicPr>
          <p:cNvPr id="5" name="Content Placeholder 4" descr="Illustration of programming code">
            <a:extLst>
              <a:ext uri="{FF2B5EF4-FFF2-40B4-BE49-F238E27FC236}">
                <a16:creationId xmlns:a16="http://schemas.microsoft.com/office/drawing/2014/main" id="{FC8AAA43-CCDB-40FD-AA6D-947101BCEB4A}"/>
              </a:ext>
            </a:extLst>
          </p:cNvPr>
          <p:cNvPicPr>
            <a:picLocks noGrp="1" noChangeAspect="1"/>
          </p:cNvPicPr>
          <p:nvPr>
            <p:ph sz="half" idx="10"/>
          </p:nvPr>
        </p:nvPicPr>
        <p:blipFill>
          <a:blip r:embed="rId3"/>
          <a:srcRect l="14700" r="21683" b="-2"/>
          <a:stretch/>
        </p:blipFill>
        <p:spPr>
          <a:xfrm>
            <a:off x="6150721" y="1347708"/>
            <a:ext cx="5625484" cy="4421496"/>
          </a:xfrm>
          <a:prstGeom prst="rect">
            <a:avLst/>
          </a:prstGeom>
          <a:noFill/>
        </p:spPr>
      </p:pic>
    </p:spTree>
    <p:extLst>
      <p:ext uri="{BB962C8B-B14F-4D97-AF65-F5344CB8AC3E}">
        <p14:creationId xmlns:p14="http://schemas.microsoft.com/office/powerpoint/2010/main" val="2854774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FB32D28A-8FF0-4ACC-9261-EBF5962208F4}"/>
              </a:ext>
            </a:extLst>
          </p:cNvPr>
          <p:cNvGraphicFramePr>
            <a:graphicFrameLocks noGrp="1"/>
          </p:cNvGraphicFramePr>
          <p:nvPr>
            <p:ph idx="1"/>
            <p:extLst>
              <p:ext uri="{D42A27DB-BD31-4B8C-83A1-F6EECF244321}">
                <p14:modId xmlns:p14="http://schemas.microsoft.com/office/powerpoint/2010/main" val="316771559"/>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393700" y="1357313"/>
          <a:ext cx="11382375" cy="440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B02DE13C-C377-74FE-DD0D-DD5522A2E308}"/>
              </a:ext>
            </a:extLst>
          </p:cNvPr>
          <p:cNvSpPr>
            <a:spLocks noGrp="1"/>
          </p:cNvSpPr>
          <p:nvPr>
            <p:ph type="title"/>
          </p:nvPr>
        </p:nvSpPr>
        <p:spPr/>
        <p:txBody>
          <a:bodyPr>
            <a:normAutofit/>
          </a:bodyPr>
          <a:lstStyle/>
          <a:p>
            <a:r>
              <a:rPr lang="en-US" sz="3600" dirty="0"/>
              <a:t>Lesson 15: Philosophical Turn</a:t>
            </a:r>
          </a:p>
        </p:txBody>
      </p:sp>
    </p:spTree>
    <p:extLst>
      <p:ext uri="{BB962C8B-B14F-4D97-AF65-F5344CB8AC3E}">
        <p14:creationId xmlns:p14="http://schemas.microsoft.com/office/powerpoint/2010/main" val="137822734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D878E-4AF9-BB6E-4BB6-F604DE1B75D4}"/>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a:t>Lesson 16: High-Frequency Trading</a:t>
            </a:r>
          </a:p>
        </p:txBody>
      </p:sp>
      <p:sp>
        <p:nvSpPr>
          <p:cNvPr id="4" name="Content Placeholder 3">
            <a:extLst>
              <a:ext uri="{FF2B5EF4-FFF2-40B4-BE49-F238E27FC236}">
                <a16:creationId xmlns:a16="http://schemas.microsoft.com/office/drawing/2014/main" id="{1DD3A988-D668-AC41-35DF-BDF370F267A7}"/>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94316" y="1349603"/>
            <a:ext cx="5625484" cy="4421496"/>
          </a:xfrm>
        </p:spPr>
        <p:txBody>
          <a:bodyPr>
            <a:normAutofit/>
          </a:bodyPr>
          <a:lstStyle/>
          <a:p>
            <a:pPr marL="0" indent="0">
              <a:spcBef>
                <a:spcPts val="2500"/>
              </a:spcBef>
              <a:buNone/>
            </a:pPr>
            <a:r>
              <a:rPr lang="en-US" sz="1400" b="1"/>
              <a:t>Understanding High-Frequency Trading</a:t>
            </a:r>
          </a:p>
          <a:p>
            <a:pPr marL="0" lvl="1" indent="0">
              <a:buNone/>
            </a:pPr>
            <a:r>
              <a:rPr lang="en-US" sz="1400"/>
              <a:t>High-frequency trading involves executing orders at incredibly high speeds using complex algorithms.</a:t>
            </a:r>
          </a:p>
          <a:p>
            <a:pPr marL="0" indent="0">
              <a:spcBef>
                <a:spcPts val="2500"/>
              </a:spcBef>
              <a:buNone/>
            </a:pPr>
            <a:r>
              <a:rPr lang="en-US" sz="1400" b="1"/>
              <a:t>Benefits of High-Frequency Trading</a:t>
            </a:r>
          </a:p>
          <a:p>
            <a:pPr marL="0" lvl="1" indent="0">
              <a:buNone/>
            </a:pPr>
            <a:r>
              <a:rPr lang="en-US" sz="1400"/>
              <a:t>It provides advantages like increased market liquidity and better pricing efficiency.</a:t>
            </a:r>
          </a:p>
          <a:p>
            <a:pPr marL="0" indent="0">
              <a:spcBef>
                <a:spcPts val="2500"/>
              </a:spcBef>
              <a:buNone/>
            </a:pPr>
            <a:r>
              <a:rPr lang="en-US" sz="1400" b="1"/>
              <a:t>Risks Involved</a:t>
            </a:r>
          </a:p>
          <a:p>
            <a:pPr marL="0" lvl="1" indent="0">
              <a:buNone/>
            </a:pPr>
            <a:r>
              <a:rPr lang="en-US" sz="1400"/>
              <a:t>High-frequency trading carries risks including market manipulation and sudden losses.</a:t>
            </a:r>
          </a:p>
        </p:txBody>
      </p:sp>
      <p:pic>
        <p:nvPicPr>
          <p:cNvPr id="5" name="Content Placeholder 4" descr="Matrix like binary code as background">
            <a:extLst>
              <a:ext uri="{FF2B5EF4-FFF2-40B4-BE49-F238E27FC236}">
                <a16:creationId xmlns:a16="http://schemas.microsoft.com/office/drawing/2014/main" id="{31400865-E572-4B53-B5A9-0C8C079EDBF7}"/>
              </a:ext>
            </a:extLst>
          </p:cNvPr>
          <p:cNvPicPr>
            <a:picLocks noGrp="1" noChangeAspect="1"/>
          </p:cNvPicPr>
          <p:nvPr>
            <p:ph sz="half" idx="10"/>
          </p:nvPr>
        </p:nvPicPr>
        <p:blipFill>
          <a:blip r:embed="rId3"/>
          <a:stretch/>
        </p:blipFill>
        <p:spPr>
          <a:xfrm>
            <a:off x="6150721" y="1680951"/>
            <a:ext cx="5625484" cy="3755010"/>
          </a:xfrm>
          <a:prstGeom prst="rect">
            <a:avLst/>
          </a:prstGeom>
          <a:noFill/>
        </p:spPr>
      </p:pic>
    </p:spTree>
    <p:extLst>
      <p:ext uri="{BB962C8B-B14F-4D97-AF65-F5344CB8AC3E}">
        <p14:creationId xmlns:p14="http://schemas.microsoft.com/office/powerpoint/2010/main" val="1277747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39D85-9C92-A261-87E2-991046744F48}"/>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sz="3100"/>
              <a:t>Lesson 17: Dynamics 365 CE Data Field Modification</a:t>
            </a:r>
          </a:p>
        </p:txBody>
      </p:sp>
      <p:sp>
        <p:nvSpPr>
          <p:cNvPr id="4" name="Content Placeholder 3">
            <a:extLst>
              <a:ext uri="{FF2B5EF4-FFF2-40B4-BE49-F238E27FC236}">
                <a16:creationId xmlns:a16="http://schemas.microsoft.com/office/drawing/2014/main" id="{8F8B128B-4435-704B-DA3D-64BAA2B71699}"/>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94316" y="1349603"/>
            <a:ext cx="5625484" cy="4421496"/>
          </a:xfrm>
        </p:spPr>
        <p:txBody>
          <a:bodyPr>
            <a:normAutofit/>
          </a:bodyPr>
          <a:lstStyle/>
          <a:p>
            <a:pPr marL="0" indent="0">
              <a:spcBef>
                <a:spcPts val="2500"/>
              </a:spcBef>
              <a:buNone/>
            </a:pPr>
            <a:r>
              <a:rPr lang="en-US" sz="1400" b="1"/>
              <a:t>Modifying Data Fields</a:t>
            </a:r>
          </a:p>
          <a:p>
            <a:pPr marL="0" lvl="1" indent="0">
              <a:buNone/>
            </a:pPr>
            <a:r>
              <a:rPr lang="en-US" sz="1400"/>
              <a:t>Learn the steps to effectively modify data fields in Dynamics 365 CE. These modifications are crucial for tailoring the user experience.</a:t>
            </a:r>
          </a:p>
          <a:p>
            <a:pPr marL="0" indent="0">
              <a:spcBef>
                <a:spcPts val="2500"/>
              </a:spcBef>
              <a:buNone/>
            </a:pPr>
            <a:r>
              <a:rPr lang="en-US" sz="1400" b="1"/>
              <a:t>Enhancing User Experience</a:t>
            </a:r>
          </a:p>
          <a:p>
            <a:pPr marL="0" lvl="1" indent="0">
              <a:buNone/>
            </a:pPr>
            <a:r>
              <a:rPr lang="en-US" sz="1400"/>
              <a:t>Understand how modifications can lead to a more intuitive interface for users. Improved usability can drive higher user adoption.</a:t>
            </a:r>
          </a:p>
          <a:p>
            <a:pPr marL="0" indent="0">
              <a:spcBef>
                <a:spcPts val="2500"/>
              </a:spcBef>
              <a:buNone/>
            </a:pPr>
            <a:r>
              <a:rPr lang="en-US" sz="1400" b="1"/>
              <a:t>Improving Data Management</a:t>
            </a:r>
          </a:p>
          <a:p>
            <a:pPr marL="0" lvl="1" indent="0">
              <a:buNone/>
            </a:pPr>
            <a:r>
              <a:rPr lang="en-US" sz="1400"/>
              <a:t>Explore the impact of data field modifications on overall data management. Better organization facilitates accurate reporting and analysis.</a:t>
            </a:r>
          </a:p>
        </p:txBody>
      </p:sp>
      <p:pic>
        <p:nvPicPr>
          <p:cNvPr id="5" name="Content Placeholder 4" descr="Database symbols with arrows and file folder">
            <a:extLst>
              <a:ext uri="{FF2B5EF4-FFF2-40B4-BE49-F238E27FC236}">
                <a16:creationId xmlns:a16="http://schemas.microsoft.com/office/drawing/2014/main" id="{3E82D182-7D57-409F-85D5-29F47EEEB184}"/>
              </a:ext>
            </a:extLst>
          </p:cNvPr>
          <p:cNvPicPr>
            <a:picLocks noGrp="1" noChangeAspect="1"/>
          </p:cNvPicPr>
          <p:nvPr>
            <p:ph sz="half" idx="10"/>
          </p:nvPr>
        </p:nvPicPr>
        <p:blipFill>
          <a:blip r:embed="rId3"/>
          <a:stretch/>
        </p:blipFill>
        <p:spPr>
          <a:xfrm>
            <a:off x="6323764" y="1347708"/>
            <a:ext cx="5279398" cy="4421496"/>
          </a:xfrm>
          <a:prstGeom prst="rect">
            <a:avLst/>
          </a:prstGeom>
          <a:noFill/>
        </p:spPr>
      </p:pic>
    </p:spTree>
    <p:extLst>
      <p:ext uri="{BB962C8B-B14F-4D97-AF65-F5344CB8AC3E}">
        <p14:creationId xmlns:p14="http://schemas.microsoft.com/office/powerpoint/2010/main" val="2537564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D73C8-EC0A-5002-6DBC-E09A298A81EF}"/>
              </a:ext>
            </a:extLst>
          </p:cNvPr>
          <p:cNvSpPr>
            <a:spLocks noGrp="1"/>
          </p:cNvSpPr>
          <p:nvPr>
            <p:ph type="title"/>
          </p:nvPr>
        </p:nvSpPr>
        <p:spPr>
          <a:xfrm>
            <a:off x="831850" y="2024023"/>
            <a:ext cx="10515600" cy="1692571"/>
          </a:xfrm>
        </p:spPr>
        <p:txBody>
          <a:bodyPr/>
          <a:lstStyle/>
          <a:p>
            <a:r>
              <a:rPr lang="en-US" sz="3200" b="0" i="0" strike="noStrike" dirty="0">
                <a:solidFill>
                  <a:srgbClr val="337AB7"/>
                </a:solidFill>
                <a:effectLst/>
                <a:latin typeface="open sans" panose="020B0606030504020204" pitchFamily="34" charset="0"/>
                <a:hlinkClick r:id="rId2"/>
              </a:rPr>
              <a:t>Lesson Learned </a:t>
            </a:r>
            <a:br>
              <a:rPr lang="en-US" sz="3200" b="0" i="0" strike="noStrike" dirty="0">
                <a:solidFill>
                  <a:srgbClr val="337AB7"/>
                </a:solidFill>
                <a:effectLst/>
                <a:latin typeface="open sans" panose="020B0606030504020204" pitchFamily="34" charset="0"/>
                <a:hlinkClick r:id="rId2"/>
              </a:rPr>
            </a:br>
            <a:r>
              <a:rPr lang="en-US" sz="3200" b="0" i="0" strike="noStrike" dirty="0">
                <a:solidFill>
                  <a:srgbClr val="337AB7"/>
                </a:solidFill>
                <a:effectLst/>
                <a:latin typeface="open sans" panose="020B0606030504020204" pitchFamily="34" charset="0"/>
                <a:hlinkClick r:id="rId2"/>
              </a:rPr>
              <a:t>from </a:t>
            </a:r>
            <a:br>
              <a:rPr lang="en-US" sz="3200" b="0" i="0" strike="noStrike" dirty="0">
                <a:solidFill>
                  <a:srgbClr val="337AB7"/>
                </a:solidFill>
                <a:effectLst/>
                <a:latin typeface="open sans" panose="020B0606030504020204" pitchFamily="34" charset="0"/>
                <a:hlinkClick r:id="rId2"/>
              </a:rPr>
            </a:br>
            <a:r>
              <a:rPr lang="en-US" sz="3200" b="0" i="0" strike="noStrike" dirty="0">
                <a:solidFill>
                  <a:srgbClr val="337AB7"/>
                </a:solidFill>
                <a:effectLst/>
                <a:latin typeface="open sans" panose="020B0606030504020204" pitchFamily="34" charset="0"/>
                <a:hlinkClick r:id="rId2"/>
              </a:rPr>
              <a:t>Dynamics 365 CE Integrations</a:t>
            </a:r>
            <a:endParaRPr lang="en-US" sz="3200" dirty="0"/>
          </a:p>
        </p:txBody>
      </p:sp>
      <p:sp>
        <p:nvSpPr>
          <p:cNvPr id="3" name="Text Placeholder 2">
            <a:extLst>
              <a:ext uri="{FF2B5EF4-FFF2-40B4-BE49-F238E27FC236}">
                <a16:creationId xmlns:a16="http://schemas.microsoft.com/office/drawing/2014/main" id="{9CF548CE-1AD8-A7AC-02D1-DA658290837A}"/>
              </a:ext>
            </a:extLst>
          </p:cNvPr>
          <p:cNvSpPr>
            <a:spLocks noGrp="1"/>
          </p:cNvSpPr>
          <p:nvPr>
            <p:ph type="body" idx="1"/>
          </p:nvPr>
        </p:nvSpPr>
        <p:spPr>
          <a:xfrm>
            <a:off x="831850" y="4336026"/>
            <a:ext cx="10515600" cy="1002890"/>
          </a:xfrm>
        </p:spPr>
        <p:txBody>
          <a:bodyPr>
            <a:normAutofit fontScale="92500" lnSpcReduction="10000"/>
          </a:bodyPr>
          <a:lstStyle/>
          <a:p>
            <a:r>
              <a:rPr lang="en-US" dirty="0"/>
              <a:t>Nien Sui</a:t>
            </a:r>
          </a:p>
          <a:p>
            <a:r>
              <a:rPr lang="en-US" dirty="0"/>
              <a:t>2025</a:t>
            </a:r>
          </a:p>
        </p:txBody>
      </p:sp>
    </p:spTree>
    <p:extLst>
      <p:ext uri="{BB962C8B-B14F-4D97-AF65-F5344CB8AC3E}">
        <p14:creationId xmlns:p14="http://schemas.microsoft.com/office/powerpoint/2010/main" val="218878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5CBDE-2D5F-E25A-BDE7-9B35AD442E95}"/>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b="1" kern="1200"/>
              <a:t>Lesson 18: Interface Contract</a:t>
            </a:r>
          </a:p>
        </p:txBody>
      </p:sp>
      <p:sp>
        <p:nvSpPr>
          <p:cNvPr id="4" name="Content Placeholder 3">
            <a:extLst>
              <a:ext uri="{FF2B5EF4-FFF2-40B4-BE49-F238E27FC236}">
                <a16:creationId xmlns:a16="http://schemas.microsoft.com/office/drawing/2014/main" id="{C2C9FB80-3BD0-B833-7D49-B6FEB302384C}"/>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94316" y="1349603"/>
            <a:ext cx="5625484" cy="4421496"/>
          </a:xfrm>
        </p:spPr>
        <p:txBody>
          <a:bodyPr>
            <a:normAutofit/>
          </a:bodyPr>
          <a:lstStyle/>
          <a:p>
            <a:pPr marL="0" indent="0">
              <a:spcBef>
                <a:spcPts val="2500"/>
              </a:spcBef>
              <a:buNone/>
            </a:pPr>
            <a:r>
              <a:rPr lang="en-US" sz="1400" b="1"/>
              <a:t>Importance of an Interface Contract</a:t>
            </a:r>
          </a:p>
          <a:p>
            <a:pPr marL="0" lvl="1" indent="0">
              <a:buNone/>
            </a:pPr>
            <a:r>
              <a:rPr lang="en-US" sz="1400"/>
              <a:t>An interface contract sets clear expectations for integration. It ensures that all parties understand their roles and responsibilities.</a:t>
            </a:r>
          </a:p>
          <a:p>
            <a:pPr marL="0" indent="0">
              <a:spcBef>
                <a:spcPts val="2500"/>
              </a:spcBef>
              <a:buNone/>
            </a:pPr>
            <a:r>
              <a:rPr lang="en-US" sz="1400" b="1"/>
              <a:t>Benefits of Alignment</a:t>
            </a:r>
          </a:p>
          <a:p>
            <a:pPr marL="0" lvl="1" indent="0">
              <a:buNone/>
            </a:pPr>
            <a:r>
              <a:rPr lang="en-US" sz="1400"/>
              <a:t>Maintaining alignment through an interface contract minimizes misunderstandings. It promotes smoother collaboration and integration efforts.</a:t>
            </a:r>
          </a:p>
          <a:p>
            <a:pPr marL="0" indent="0">
              <a:spcBef>
                <a:spcPts val="2500"/>
              </a:spcBef>
              <a:buNone/>
            </a:pPr>
            <a:r>
              <a:rPr lang="en-US" sz="1400" b="1"/>
              <a:t>Lifecycle Considerations</a:t>
            </a:r>
          </a:p>
          <a:p>
            <a:pPr marL="0" lvl="1" indent="0">
              <a:buNone/>
            </a:pPr>
            <a:r>
              <a:rPr lang="en-US" sz="1400"/>
              <a:t>A well-defined contract should consider the lifespan of the interface. This foresight prevents future conflicts and clarifies expectations.</a:t>
            </a:r>
          </a:p>
        </p:txBody>
      </p:sp>
      <p:pic>
        <p:nvPicPr>
          <p:cNvPr id="5" name="Content Placeholder 4" descr="3D illustration.">
            <a:extLst>
              <a:ext uri="{FF2B5EF4-FFF2-40B4-BE49-F238E27FC236}">
                <a16:creationId xmlns:a16="http://schemas.microsoft.com/office/drawing/2014/main" id="{885FBBF6-AFC6-4667-8044-932DC9F31011}"/>
              </a:ext>
            </a:extLst>
          </p:cNvPr>
          <p:cNvPicPr>
            <a:picLocks noGrp="1" noChangeAspect="1"/>
          </p:cNvPicPr>
          <p:nvPr>
            <p:ph sz="half" idx="10"/>
          </p:nvPr>
        </p:nvPicPr>
        <p:blipFill>
          <a:blip r:embed="rId3"/>
          <a:stretch/>
        </p:blipFill>
        <p:spPr>
          <a:xfrm>
            <a:off x="6150721" y="1448899"/>
            <a:ext cx="5625484" cy="4219113"/>
          </a:xfrm>
          <a:prstGeom prst="rect">
            <a:avLst/>
          </a:prstGeom>
          <a:noFill/>
        </p:spPr>
      </p:pic>
    </p:spTree>
    <p:extLst>
      <p:ext uri="{BB962C8B-B14F-4D97-AF65-F5344CB8AC3E}">
        <p14:creationId xmlns:p14="http://schemas.microsoft.com/office/powerpoint/2010/main" val="1934131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552D-FAC7-052F-205D-425C6923733E}"/>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b="1" kern="1200"/>
              <a:t>Lesson 19: External Data Integration</a:t>
            </a:r>
          </a:p>
        </p:txBody>
      </p:sp>
      <p:sp>
        <p:nvSpPr>
          <p:cNvPr id="4" name="Content Placeholder 3">
            <a:extLst>
              <a:ext uri="{FF2B5EF4-FFF2-40B4-BE49-F238E27FC236}">
                <a16:creationId xmlns:a16="http://schemas.microsoft.com/office/drawing/2014/main" id="{3C9E961A-0D73-CC5D-2889-AC5F0476245F}"/>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94316" y="1349603"/>
            <a:ext cx="5625484" cy="4421496"/>
          </a:xfrm>
        </p:spPr>
        <p:txBody>
          <a:bodyPr>
            <a:normAutofit/>
          </a:bodyPr>
          <a:lstStyle/>
          <a:p>
            <a:pPr marL="0" indent="0">
              <a:spcBef>
                <a:spcPts val="2500"/>
              </a:spcBef>
              <a:buNone/>
            </a:pPr>
            <a:r>
              <a:rPr lang="en-US" sz="1400" b="1"/>
              <a:t>Data Integrity Importance</a:t>
            </a:r>
          </a:p>
          <a:p>
            <a:pPr marL="0" lvl="1" indent="0">
              <a:buNone/>
            </a:pPr>
            <a:r>
              <a:rPr lang="en-US" sz="1400"/>
              <a:t>Maintaining data integrity is crucial when integrating external sources. It ensures reliable and accurate information within systems.</a:t>
            </a:r>
          </a:p>
          <a:p>
            <a:pPr marL="0" indent="0">
              <a:spcBef>
                <a:spcPts val="2500"/>
              </a:spcBef>
              <a:buNone/>
            </a:pPr>
            <a:r>
              <a:rPr lang="en-US" sz="1400" b="1"/>
              <a:t>Error Handling Mechanisms</a:t>
            </a:r>
          </a:p>
          <a:p>
            <a:pPr marL="0" lvl="1" indent="0">
              <a:buNone/>
            </a:pPr>
            <a:r>
              <a:rPr lang="en-US" sz="1400"/>
              <a:t>Implement robust error-handling mechanisms to address issues during data integration. This prevents data loss or corruption.</a:t>
            </a:r>
          </a:p>
        </p:txBody>
      </p:sp>
      <p:pic>
        <p:nvPicPr>
          <p:cNvPr id="5" name="Content Placeholder 4" descr="Document with repair tools symbol on blue abstract background">
            <a:extLst>
              <a:ext uri="{FF2B5EF4-FFF2-40B4-BE49-F238E27FC236}">
                <a16:creationId xmlns:a16="http://schemas.microsoft.com/office/drawing/2014/main" id="{798C81D7-8C0B-465C-A41F-B38AC7A6BAD7}"/>
              </a:ext>
            </a:extLst>
          </p:cNvPr>
          <p:cNvPicPr>
            <a:picLocks noGrp="1" noChangeAspect="1"/>
          </p:cNvPicPr>
          <p:nvPr>
            <p:ph sz="half" idx="10"/>
          </p:nvPr>
        </p:nvPicPr>
        <p:blipFill>
          <a:blip r:embed="rId3"/>
          <a:stretch/>
        </p:blipFill>
        <p:spPr>
          <a:xfrm>
            <a:off x="6150721" y="1976289"/>
            <a:ext cx="5625484" cy="3164334"/>
          </a:xfrm>
          <a:prstGeom prst="rect">
            <a:avLst/>
          </a:prstGeom>
          <a:noFill/>
        </p:spPr>
      </p:pic>
    </p:spTree>
    <p:extLst>
      <p:ext uri="{BB962C8B-B14F-4D97-AF65-F5344CB8AC3E}">
        <p14:creationId xmlns:p14="http://schemas.microsoft.com/office/powerpoint/2010/main" val="197015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E6172-C41E-9BB0-F0D3-5A9D98CBDE1C}"/>
              </a:ext>
            </a:extLst>
          </p:cNvPr>
          <p:cNvSpPr>
            <a:spLocks noGrp="1"/>
          </p:cNvSpPr>
          <p:nvPr>
            <p:ph type="title"/>
          </p:nvPr>
        </p:nvSpPr>
        <p:spPr>
          <a:xfrm>
            <a:off x="394316" y="367259"/>
            <a:ext cx="11381889" cy="880044"/>
          </a:xfrm>
        </p:spPr>
        <p:txBody>
          <a:bodyPr anchor="ctr">
            <a:normAutofit/>
          </a:bodyPr>
          <a:lstStyle/>
          <a:p>
            <a:r>
              <a:rPr lang="en-US"/>
              <a:t>Lesson 20: Stakeholder Engagement</a:t>
            </a:r>
          </a:p>
        </p:txBody>
      </p:sp>
      <p:graphicFrame>
        <p:nvGraphicFramePr>
          <p:cNvPr id="4" name="Content Placeholder 4">
            <a:extLst>
              <a:ext uri="{FF2B5EF4-FFF2-40B4-BE49-F238E27FC236}">
                <a16:creationId xmlns:a16="http://schemas.microsoft.com/office/drawing/2014/main" id="{6061D321-68B4-42F8-BCB0-C2DAF619412B}"/>
              </a:ext>
            </a:extLst>
          </p:cNvPr>
          <p:cNvGraphicFramePr>
            <a:graphicFrameLocks noGrp="1"/>
          </p:cNvGraphicFramePr>
          <p:nvPr>
            <p:ph idx="1"/>
            <p:extLst>
              <p:ext uri="{D42A27DB-BD31-4B8C-83A1-F6EECF244321}">
                <p14:modId xmlns:p14="http://schemas.microsoft.com/office/powerpoint/2010/main" val="1388359727"/>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394315" y="1357460"/>
          <a:ext cx="11381889" cy="4402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597767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8DE3B-5B14-071F-FEAD-A736F30F3B4B}"/>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b="1" kern="1200"/>
              <a:t>Lesson 21: Error Handling</a:t>
            </a:r>
          </a:p>
        </p:txBody>
      </p:sp>
      <p:sp>
        <p:nvSpPr>
          <p:cNvPr id="4" name="Content Placeholder 3">
            <a:extLst>
              <a:ext uri="{FF2B5EF4-FFF2-40B4-BE49-F238E27FC236}">
                <a16:creationId xmlns:a16="http://schemas.microsoft.com/office/drawing/2014/main" id="{AC7D82A4-700B-1E46-8351-ECBA74BBB058}"/>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94316" y="1349603"/>
            <a:ext cx="5625484" cy="4421496"/>
          </a:xfrm>
        </p:spPr>
        <p:txBody>
          <a:bodyPr>
            <a:normAutofit/>
          </a:bodyPr>
          <a:lstStyle/>
          <a:p>
            <a:pPr marL="0" indent="0">
              <a:spcBef>
                <a:spcPts val="2500"/>
              </a:spcBef>
              <a:buNone/>
            </a:pPr>
            <a:r>
              <a:rPr lang="en-US" sz="1400" b="1"/>
              <a:t>Proactive Error Strategies</a:t>
            </a:r>
          </a:p>
          <a:p>
            <a:pPr marL="0" lvl="1" indent="0">
              <a:buNone/>
            </a:pPr>
            <a:r>
              <a:rPr lang="en-US" sz="1400"/>
              <a:t>Implementing proactive strategies is crucial for managing errors effectively. This reduces the impact of invalid data.</a:t>
            </a:r>
          </a:p>
          <a:p>
            <a:pPr marL="0" indent="0">
              <a:spcBef>
                <a:spcPts val="2500"/>
              </a:spcBef>
              <a:buNone/>
            </a:pPr>
            <a:r>
              <a:rPr lang="en-US" sz="1400" b="1"/>
              <a:t>Clear Standards Importance</a:t>
            </a:r>
          </a:p>
          <a:p>
            <a:pPr marL="0" lvl="1" indent="0">
              <a:buNone/>
            </a:pPr>
            <a:r>
              <a:rPr lang="en-US" sz="1400"/>
              <a:t>Establishing clear standards ensures that everyone follows the same practices. This minimizes errors and improves data quality.</a:t>
            </a:r>
          </a:p>
          <a:p>
            <a:pPr marL="0" indent="0">
              <a:spcBef>
                <a:spcPts val="2500"/>
              </a:spcBef>
              <a:buNone/>
            </a:pPr>
            <a:r>
              <a:rPr lang="en-US" sz="1400" b="1"/>
              <a:t>Data Governance Practices</a:t>
            </a:r>
          </a:p>
          <a:p>
            <a:pPr marL="0" lvl="1" indent="0">
              <a:buNone/>
            </a:pPr>
            <a:r>
              <a:rPr lang="en-US" sz="1400"/>
              <a:t>Effective data governance practices safeguard data integrity and facilitate better decision-making. This builds a reliable data environment.</a:t>
            </a:r>
          </a:p>
        </p:txBody>
      </p:sp>
      <p:pic>
        <p:nvPicPr>
          <p:cNvPr id="5" name="Content Placeholder 4" descr="Office surrounding with desktop computer, graphs and breakfast sandwiches. ">
            <a:extLst>
              <a:ext uri="{FF2B5EF4-FFF2-40B4-BE49-F238E27FC236}">
                <a16:creationId xmlns:a16="http://schemas.microsoft.com/office/drawing/2014/main" id="{9D1BBC2B-6A1C-411A-A34C-8DF437A8160D}"/>
              </a:ext>
            </a:extLst>
          </p:cNvPr>
          <p:cNvPicPr>
            <a:picLocks noGrp="1" noChangeAspect="1"/>
          </p:cNvPicPr>
          <p:nvPr>
            <p:ph sz="half" idx="10"/>
          </p:nvPr>
        </p:nvPicPr>
        <p:blipFill>
          <a:blip r:embed="rId3"/>
          <a:stretch/>
        </p:blipFill>
        <p:spPr>
          <a:xfrm>
            <a:off x="6150721" y="1680951"/>
            <a:ext cx="5625484" cy="3755010"/>
          </a:xfrm>
          <a:prstGeom prst="rect">
            <a:avLst/>
          </a:prstGeom>
          <a:noFill/>
        </p:spPr>
      </p:pic>
    </p:spTree>
    <p:extLst>
      <p:ext uri="{BB962C8B-B14F-4D97-AF65-F5344CB8AC3E}">
        <p14:creationId xmlns:p14="http://schemas.microsoft.com/office/powerpoint/2010/main" val="41540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30EF8-0F57-17F7-CEE8-6FABBAF855F9}"/>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b="1" kern="1200"/>
              <a:t>Lesson 22: Wrappers and Adapters</a:t>
            </a:r>
          </a:p>
        </p:txBody>
      </p:sp>
      <p:pic>
        <p:nvPicPr>
          <p:cNvPr id="5" name="Content Placeholder 4">
            <a:extLst>
              <a:ext uri="{FF2B5EF4-FFF2-40B4-BE49-F238E27FC236}">
                <a16:creationId xmlns:a16="http://schemas.microsoft.com/office/drawing/2014/main" id="{C5702B91-72A8-4415-A582-3B92947B777C}"/>
              </a:ext>
            </a:extLst>
          </p:cNvPr>
          <p:cNvPicPr>
            <a:picLocks noGrp="1" noChangeAspect="1"/>
          </p:cNvPicPr>
          <p:nvPr>
            <p:ph sz="half" idx="1"/>
          </p:nvPr>
        </p:nvPicPr>
        <p:blipFill>
          <a:blip r:embed="rId3"/>
          <a:srcRect r="28433"/>
          <a:stretch/>
        </p:blipFill>
        <p:spPr>
          <a:xfrm>
            <a:off x="394316" y="1349603"/>
            <a:ext cx="5625484" cy="4421496"/>
          </a:xfrm>
          <a:prstGeom prst="rect">
            <a:avLst/>
          </a:prstGeom>
          <a:noFill/>
        </p:spPr>
      </p:pic>
      <p:sp>
        <p:nvSpPr>
          <p:cNvPr id="4" name="Content Placeholder 3">
            <a:extLst>
              <a:ext uri="{FF2B5EF4-FFF2-40B4-BE49-F238E27FC236}">
                <a16:creationId xmlns:a16="http://schemas.microsoft.com/office/drawing/2014/main" id="{041DB874-5E1B-99C6-A1F1-9D1FF0896D01}"/>
              </a:ext>
            </a:extLst>
          </p:cNvPr>
          <p:cNvSpPr>
            <a:spLocks noGrp="1"/>
          </p:cNvSpPr>
          <p:nvPr>
            <p:ph sz="half"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50721" y="1347708"/>
            <a:ext cx="5625484" cy="4421496"/>
          </a:xfrm>
        </p:spPr>
        <p:txBody>
          <a:bodyPr>
            <a:normAutofit/>
          </a:bodyPr>
          <a:lstStyle/>
          <a:p>
            <a:pPr marL="0" indent="0">
              <a:spcBef>
                <a:spcPts val="2500"/>
              </a:spcBef>
              <a:buNone/>
            </a:pPr>
            <a:r>
              <a:rPr lang="en-US" sz="1400" b="1"/>
              <a:t>Purpose of Wrappers</a:t>
            </a:r>
          </a:p>
          <a:p>
            <a:pPr marL="0" lvl="1" indent="0">
              <a:buNone/>
            </a:pPr>
            <a:r>
              <a:rPr lang="en-US" sz="1400"/>
              <a:t>Wrappers help encapsulate existing functionalities, making them accessible in a controlled manner. They provide a level of abstraction for internal systems.</a:t>
            </a:r>
          </a:p>
          <a:p>
            <a:pPr marL="0" indent="0">
              <a:spcBef>
                <a:spcPts val="2500"/>
              </a:spcBef>
              <a:buNone/>
            </a:pPr>
            <a:r>
              <a:rPr lang="en-US" sz="1400" b="1"/>
              <a:t>Role of Adapters</a:t>
            </a:r>
          </a:p>
          <a:p>
            <a:pPr marL="0" lvl="1" indent="0">
              <a:buNone/>
            </a:pPr>
            <a:r>
              <a:rPr lang="en-US" sz="1400"/>
              <a:t>Adapters enable compatibility between different systems or interfaces, allowing seamless interaction. They facilitate integration by translating requests and responses.</a:t>
            </a:r>
          </a:p>
          <a:p>
            <a:pPr marL="0" indent="0">
              <a:spcBef>
                <a:spcPts val="2500"/>
              </a:spcBef>
              <a:buNone/>
            </a:pPr>
            <a:r>
              <a:rPr lang="en-US" sz="1400" b="1"/>
              <a:t>Ensuring Resilience</a:t>
            </a:r>
          </a:p>
          <a:p>
            <a:pPr marL="0" lvl="1" indent="0">
              <a:buNone/>
            </a:pPr>
            <a:r>
              <a:rPr lang="en-US" sz="1400"/>
              <a:t>By using wrappers and adapters, systems can remain stable despite external changes. They absorb changes and reduce the impact on core functionalities.</a:t>
            </a:r>
          </a:p>
        </p:txBody>
      </p:sp>
    </p:spTree>
    <p:extLst>
      <p:ext uri="{BB962C8B-B14F-4D97-AF65-F5344CB8AC3E}">
        <p14:creationId xmlns:p14="http://schemas.microsoft.com/office/powerpoint/2010/main" val="937362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15935-562A-89A2-C915-7CF90C1780AB}"/>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b="1" kern="1200"/>
              <a:t>Lesson 23: Monitoring Strategies</a:t>
            </a:r>
          </a:p>
        </p:txBody>
      </p:sp>
      <p:pic>
        <p:nvPicPr>
          <p:cNvPr id="5" name="Content Placeholder 4" descr="A computer futuristic digital hud software interface with a system that uses a complex of technical means to control bioadaptive bodies of humans and animals at a distance in real time.">
            <a:extLst>
              <a:ext uri="{FF2B5EF4-FFF2-40B4-BE49-F238E27FC236}">
                <a16:creationId xmlns:a16="http://schemas.microsoft.com/office/drawing/2014/main" id="{F2868903-FF81-4F0C-A0A4-41F97AE650FF}"/>
              </a:ext>
            </a:extLst>
          </p:cNvPr>
          <p:cNvPicPr>
            <a:picLocks noGrp="1" noChangeAspect="1"/>
          </p:cNvPicPr>
          <p:nvPr>
            <p:ph sz="half" idx="1"/>
          </p:nvPr>
        </p:nvPicPr>
        <p:blipFill>
          <a:blip r:embed="rId3"/>
          <a:srcRect l="28433"/>
          <a:stretch/>
        </p:blipFill>
        <p:spPr>
          <a:xfrm>
            <a:off x="394316" y="1349603"/>
            <a:ext cx="5625484" cy="4421496"/>
          </a:xfrm>
          <a:prstGeom prst="rect">
            <a:avLst/>
          </a:prstGeom>
          <a:noFill/>
        </p:spPr>
      </p:pic>
      <p:sp>
        <p:nvSpPr>
          <p:cNvPr id="4" name="Content Placeholder 3">
            <a:extLst>
              <a:ext uri="{FF2B5EF4-FFF2-40B4-BE49-F238E27FC236}">
                <a16:creationId xmlns:a16="http://schemas.microsoft.com/office/drawing/2014/main" id="{F8B1B0DE-6A93-783F-03AA-25BD742224F1}"/>
              </a:ext>
            </a:extLst>
          </p:cNvPr>
          <p:cNvSpPr>
            <a:spLocks noGrp="1"/>
          </p:cNvSpPr>
          <p:nvPr>
            <p:ph sz="half"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50721" y="1347708"/>
            <a:ext cx="5625484" cy="4421496"/>
          </a:xfrm>
        </p:spPr>
        <p:txBody>
          <a:bodyPr>
            <a:normAutofit/>
          </a:bodyPr>
          <a:lstStyle/>
          <a:p>
            <a:pPr marL="0" indent="0">
              <a:spcBef>
                <a:spcPts val="2500"/>
              </a:spcBef>
              <a:buNone/>
            </a:pPr>
            <a:r>
              <a:rPr lang="en-US" sz="1400" b="1"/>
              <a:t>Real-Time Alerting</a:t>
            </a:r>
          </a:p>
          <a:p>
            <a:pPr marL="0" lvl="1" indent="0">
              <a:buNone/>
            </a:pPr>
            <a:r>
              <a:rPr lang="en-US" sz="1400"/>
              <a:t>Implement systems that provide immediate notifications for critical issues. This facilitates quick responses to operational challenges.</a:t>
            </a:r>
          </a:p>
          <a:p>
            <a:pPr marL="0" indent="0">
              <a:spcBef>
                <a:spcPts val="2500"/>
              </a:spcBef>
              <a:buNone/>
            </a:pPr>
            <a:r>
              <a:rPr lang="en-US" sz="1400" b="1"/>
              <a:t>Comprehensive Dashboards</a:t>
            </a:r>
          </a:p>
          <a:p>
            <a:pPr marL="0" lvl="1" indent="0">
              <a:buNone/>
            </a:pPr>
            <a:r>
              <a:rPr lang="en-US" sz="1400"/>
              <a:t>Use dashboards that aggregate key performance metrics for easy monitoring. This aids in understanding overall operational health.</a:t>
            </a:r>
          </a:p>
          <a:p>
            <a:pPr marL="0" indent="0">
              <a:spcBef>
                <a:spcPts val="2500"/>
              </a:spcBef>
              <a:buNone/>
            </a:pPr>
            <a:r>
              <a:rPr lang="en-US" sz="1400" b="1"/>
              <a:t>Retention Policies</a:t>
            </a:r>
          </a:p>
          <a:p>
            <a:pPr marL="0" lvl="1" indent="0">
              <a:buNone/>
            </a:pPr>
            <a:r>
              <a:rPr lang="en-US" sz="1400"/>
              <a:t>Establish clear policies for data retention to comply with regulations. This ensures data security and operational efficiency.</a:t>
            </a:r>
          </a:p>
        </p:txBody>
      </p:sp>
    </p:spTree>
    <p:extLst>
      <p:ext uri="{BB962C8B-B14F-4D97-AF65-F5344CB8AC3E}">
        <p14:creationId xmlns:p14="http://schemas.microsoft.com/office/powerpoint/2010/main" val="3137354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99C2D-E49F-E818-04E2-3E73F6E0C321}"/>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b="1" kern="1200"/>
              <a:t>Lesson 24: Uniform Integration Tools</a:t>
            </a:r>
          </a:p>
        </p:txBody>
      </p:sp>
      <p:pic>
        <p:nvPicPr>
          <p:cNvPr id="5" name="Content Placeholder 4" descr="Accessories on a white work desk">
            <a:extLst>
              <a:ext uri="{FF2B5EF4-FFF2-40B4-BE49-F238E27FC236}">
                <a16:creationId xmlns:a16="http://schemas.microsoft.com/office/drawing/2014/main" id="{49B2D0F8-0F48-4841-8C1B-257D3C9191AE}"/>
              </a:ext>
            </a:extLst>
          </p:cNvPr>
          <p:cNvPicPr>
            <a:picLocks noGrp="1" noChangeAspect="1"/>
          </p:cNvPicPr>
          <p:nvPr>
            <p:ph sz="half" idx="1"/>
          </p:nvPr>
        </p:nvPicPr>
        <p:blipFill>
          <a:blip r:embed="rId3"/>
          <a:srcRect r="15074" b="1"/>
          <a:stretch/>
        </p:blipFill>
        <p:spPr>
          <a:xfrm>
            <a:off x="394316" y="1349603"/>
            <a:ext cx="5625484" cy="4421496"/>
          </a:xfrm>
          <a:prstGeom prst="rect">
            <a:avLst/>
          </a:prstGeom>
          <a:noFill/>
        </p:spPr>
      </p:pic>
      <p:sp>
        <p:nvSpPr>
          <p:cNvPr id="4" name="Content Placeholder 3">
            <a:extLst>
              <a:ext uri="{FF2B5EF4-FFF2-40B4-BE49-F238E27FC236}">
                <a16:creationId xmlns:a16="http://schemas.microsoft.com/office/drawing/2014/main" id="{D30C3D21-09FD-C656-4B20-EA1C1DCD1B67}"/>
              </a:ext>
            </a:extLst>
          </p:cNvPr>
          <p:cNvSpPr>
            <a:spLocks noGrp="1"/>
          </p:cNvSpPr>
          <p:nvPr>
            <p:ph sz="half"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50721" y="1347708"/>
            <a:ext cx="5625484" cy="4421496"/>
          </a:xfrm>
        </p:spPr>
        <p:txBody>
          <a:bodyPr>
            <a:normAutofit/>
          </a:bodyPr>
          <a:lstStyle/>
          <a:p>
            <a:pPr marL="0" indent="0">
              <a:spcBef>
                <a:spcPts val="2500"/>
              </a:spcBef>
              <a:buNone/>
            </a:pPr>
            <a:r>
              <a:rPr lang="en-US" sz="1400" b="1"/>
              <a:t>What are Integration Tools?</a:t>
            </a:r>
          </a:p>
          <a:p>
            <a:pPr marL="0" lvl="1" indent="0">
              <a:buNone/>
            </a:pPr>
            <a:r>
              <a:rPr lang="en-US" sz="1400"/>
              <a:t>Uniform integration tools are designed to connect various systems and workflows seamlessly. They help in automating tasks and reducing manual efforts.</a:t>
            </a:r>
          </a:p>
          <a:p>
            <a:pPr marL="0" indent="0">
              <a:spcBef>
                <a:spcPts val="2500"/>
              </a:spcBef>
              <a:buNone/>
            </a:pPr>
            <a:r>
              <a:rPr lang="en-US" sz="1400" b="1"/>
              <a:t>Streamlining Processes</a:t>
            </a:r>
          </a:p>
          <a:p>
            <a:pPr marL="0" lvl="1" indent="0">
              <a:buNone/>
            </a:pPr>
            <a:r>
              <a:rPr lang="en-US" sz="1400"/>
              <a:t>These tools simplify complex processes, making them more efficient and easier to manage. This leads to significant time savings.</a:t>
            </a:r>
          </a:p>
          <a:p>
            <a:pPr marL="0" indent="0">
              <a:spcBef>
                <a:spcPts val="2500"/>
              </a:spcBef>
              <a:buNone/>
            </a:pPr>
            <a:r>
              <a:rPr lang="en-US" sz="1400" b="1"/>
              <a:t>Enhancing Collaboration</a:t>
            </a:r>
          </a:p>
          <a:p>
            <a:pPr marL="0" lvl="1" indent="0">
              <a:buNone/>
            </a:pPr>
            <a:r>
              <a:rPr lang="en-US" sz="1400"/>
              <a:t>Integration tools foster better communication and teamwork among employees. They enable shared access to resources and information.</a:t>
            </a:r>
          </a:p>
          <a:p>
            <a:pPr marL="0" indent="0">
              <a:spcBef>
                <a:spcPts val="2500"/>
              </a:spcBef>
              <a:buNone/>
            </a:pPr>
            <a:r>
              <a:rPr lang="en-US" sz="1400" b="1"/>
              <a:t>Examples of Tools</a:t>
            </a:r>
          </a:p>
          <a:p>
            <a:pPr marL="0" lvl="1" indent="0">
              <a:buNone/>
            </a:pPr>
            <a:r>
              <a:rPr lang="en-US" sz="1400"/>
              <a:t>Popular uniform integration tools include APIs, middleware, and project management software. Each serves a unique purpose in integration.</a:t>
            </a:r>
          </a:p>
        </p:txBody>
      </p:sp>
    </p:spTree>
    <p:extLst>
      <p:ext uri="{BB962C8B-B14F-4D97-AF65-F5344CB8AC3E}">
        <p14:creationId xmlns:p14="http://schemas.microsoft.com/office/powerpoint/2010/main" val="130965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1571F-E5E0-7520-E075-26EF3D88DEE8}"/>
              </a:ext>
            </a:extLst>
          </p:cNvPr>
          <p:cNvSpPr>
            <a:spLocks noGrp="1"/>
          </p:cNvSpPr>
          <p:nvPr>
            <p:ph type="title"/>
          </p:nvPr>
        </p:nvSpPr>
        <p:spPr>
          <a:xfrm>
            <a:off x="394316" y="367259"/>
            <a:ext cx="11381889" cy="880044"/>
          </a:xfrm>
        </p:spPr>
        <p:txBody>
          <a:bodyPr anchor="ctr">
            <a:normAutofit/>
          </a:bodyPr>
          <a:lstStyle/>
          <a:p>
            <a:r>
              <a:rPr lang="en-US"/>
              <a:t>Lesson 25: Power Platform Features</a:t>
            </a:r>
          </a:p>
        </p:txBody>
      </p:sp>
      <p:graphicFrame>
        <p:nvGraphicFramePr>
          <p:cNvPr id="4" name="Content Placeholder 4">
            <a:extLst>
              <a:ext uri="{FF2B5EF4-FFF2-40B4-BE49-F238E27FC236}">
                <a16:creationId xmlns:a16="http://schemas.microsoft.com/office/drawing/2014/main" id="{45A97E7C-0EF7-4FA6-92DA-13EFB53B1FF0}"/>
              </a:ext>
            </a:extLst>
          </p:cNvPr>
          <p:cNvGraphicFramePr>
            <a:graphicFrameLocks noGrp="1"/>
          </p:cNvGraphicFramePr>
          <p:nvPr>
            <p:ph idx="1"/>
            <p:extLst>
              <p:ext uri="{D42A27DB-BD31-4B8C-83A1-F6EECF244321}">
                <p14:modId xmlns:p14="http://schemas.microsoft.com/office/powerpoint/2010/main" val="1493621905"/>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394315" y="1357460"/>
          <a:ext cx="11381889" cy="4402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182403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AF049-F4CC-957C-B2B4-51C5558D8B00}"/>
              </a:ext>
            </a:extLst>
          </p:cNvPr>
          <p:cNvSpPr>
            <a:spLocks noGrp="1"/>
          </p:cNvSpPr>
          <p:nvPr>
            <p:ph type="title"/>
          </p:nvPr>
        </p:nvSpPr>
        <p:spPr>
          <a:xfrm>
            <a:off x="394316" y="367259"/>
            <a:ext cx="11381889" cy="880044"/>
          </a:xfrm>
        </p:spPr>
        <p:txBody>
          <a:bodyPr anchor="ctr">
            <a:normAutofit/>
          </a:bodyPr>
          <a:lstStyle/>
          <a:p>
            <a:r>
              <a:rPr lang="en-US" sz="2800"/>
              <a:t>Lesson 26: Organizational Design and Software Architecture</a:t>
            </a:r>
          </a:p>
        </p:txBody>
      </p:sp>
      <p:graphicFrame>
        <p:nvGraphicFramePr>
          <p:cNvPr id="4" name="Content Placeholder 4">
            <a:extLst>
              <a:ext uri="{FF2B5EF4-FFF2-40B4-BE49-F238E27FC236}">
                <a16:creationId xmlns:a16="http://schemas.microsoft.com/office/drawing/2014/main" id="{895DCEE3-90A8-480A-BA74-4A48941A789E}"/>
              </a:ext>
            </a:extLst>
          </p:cNvPr>
          <p:cNvGraphicFramePr>
            <a:graphicFrameLocks noGrp="1"/>
          </p:cNvGraphicFramePr>
          <p:nvPr>
            <p:ph idx="1"/>
            <p:extLst>
              <p:ext uri="{D42A27DB-BD31-4B8C-83A1-F6EECF244321}">
                <p14:modId xmlns:p14="http://schemas.microsoft.com/office/powerpoint/2010/main" val="1210907290"/>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394315" y="1357460"/>
          <a:ext cx="11381889" cy="4402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013494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A35D3-2DDF-2AEB-3F95-4993AF284EFE}"/>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sz="3700" b="1" kern="1200"/>
              <a:t>Lesson 27: Time Traps in Interface Integration</a:t>
            </a:r>
          </a:p>
        </p:txBody>
      </p:sp>
      <p:pic>
        <p:nvPicPr>
          <p:cNvPr id="5" name="Content Placeholder 4" descr="Abstract 3D illustration.">
            <a:extLst>
              <a:ext uri="{FF2B5EF4-FFF2-40B4-BE49-F238E27FC236}">
                <a16:creationId xmlns:a16="http://schemas.microsoft.com/office/drawing/2014/main" id="{6657FCA0-565E-4671-B43F-CA7EE416AC1C}"/>
              </a:ext>
            </a:extLst>
          </p:cNvPr>
          <p:cNvPicPr>
            <a:picLocks noGrp="1" noChangeAspect="1"/>
          </p:cNvPicPr>
          <p:nvPr>
            <p:ph sz="half" idx="1"/>
          </p:nvPr>
        </p:nvPicPr>
        <p:blipFill>
          <a:blip r:embed="rId3"/>
          <a:srcRect l="764" r="3811" b="-2"/>
          <a:stretch/>
        </p:blipFill>
        <p:spPr>
          <a:xfrm>
            <a:off x="394316" y="1349603"/>
            <a:ext cx="5625484" cy="4421496"/>
          </a:xfrm>
          <a:prstGeom prst="rect">
            <a:avLst/>
          </a:prstGeom>
          <a:noFill/>
        </p:spPr>
      </p:pic>
      <p:sp>
        <p:nvSpPr>
          <p:cNvPr id="4" name="Content Placeholder 3">
            <a:extLst>
              <a:ext uri="{FF2B5EF4-FFF2-40B4-BE49-F238E27FC236}">
                <a16:creationId xmlns:a16="http://schemas.microsoft.com/office/drawing/2014/main" id="{68FE833F-7AA9-3314-79D7-411D6979FDA0}"/>
              </a:ext>
            </a:extLst>
          </p:cNvPr>
          <p:cNvSpPr>
            <a:spLocks noGrp="1"/>
          </p:cNvSpPr>
          <p:nvPr>
            <p:ph sz="half"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50721" y="1347708"/>
            <a:ext cx="5625484" cy="4421496"/>
          </a:xfrm>
        </p:spPr>
        <p:txBody>
          <a:bodyPr>
            <a:normAutofit/>
          </a:bodyPr>
          <a:lstStyle/>
          <a:p>
            <a:pPr marL="0" indent="0">
              <a:spcBef>
                <a:spcPts val="2500"/>
              </a:spcBef>
              <a:buNone/>
            </a:pPr>
            <a:r>
              <a:rPr lang="en-US" sz="1400" b="1"/>
              <a:t>Unclear Requirements</a:t>
            </a:r>
          </a:p>
          <a:p>
            <a:pPr marL="0" lvl="1" indent="0">
              <a:buNone/>
            </a:pPr>
            <a:r>
              <a:rPr lang="en-US" sz="1400"/>
              <a:t>Vague specifications can lead to misunderstandings and project delays.</a:t>
            </a:r>
          </a:p>
          <a:p>
            <a:pPr marL="0" indent="0">
              <a:spcBef>
                <a:spcPts val="2500"/>
              </a:spcBef>
              <a:buNone/>
            </a:pPr>
            <a:r>
              <a:rPr lang="en-US" sz="1400" b="1"/>
              <a:t>Over-Engineering</a:t>
            </a:r>
          </a:p>
          <a:p>
            <a:pPr marL="0" lvl="1" indent="0">
              <a:buNone/>
            </a:pPr>
            <a:r>
              <a:rPr lang="en-US" sz="1400"/>
              <a:t>Complex solutions may complicate projects and waste valuable resources.</a:t>
            </a:r>
          </a:p>
          <a:p>
            <a:pPr marL="0" indent="0">
              <a:spcBef>
                <a:spcPts val="2500"/>
              </a:spcBef>
              <a:buNone/>
            </a:pPr>
            <a:r>
              <a:rPr lang="en-US" sz="1400" b="1"/>
              <a:t>Endless Debugging</a:t>
            </a:r>
          </a:p>
          <a:p>
            <a:pPr marL="0" lvl="1" indent="0">
              <a:buNone/>
            </a:pPr>
            <a:r>
              <a:rPr lang="en-US" sz="1400"/>
              <a:t>Continuous error fixing consumes time and affects project timelines.</a:t>
            </a:r>
          </a:p>
        </p:txBody>
      </p:sp>
    </p:spTree>
    <p:extLst>
      <p:ext uri="{BB962C8B-B14F-4D97-AF65-F5344CB8AC3E}">
        <p14:creationId xmlns:p14="http://schemas.microsoft.com/office/powerpoint/2010/main" val="3756428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24583-1724-0D73-1C0A-6F18CE79E9A8}"/>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a:t>Lesson 1: Integration Strategy</a:t>
            </a:r>
          </a:p>
        </p:txBody>
      </p:sp>
      <p:sp>
        <p:nvSpPr>
          <p:cNvPr id="4" name="Content Placeholder 3">
            <a:extLst>
              <a:ext uri="{FF2B5EF4-FFF2-40B4-BE49-F238E27FC236}">
                <a16:creationId xmlns:a16="http://schemas.microsoft.com/office/drawing/2014/main" id="{EC7715FF-3906-54BE-B69F-4A39A5E5133A}"/>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94316" y="1349603"/>
            <a:ext cx="5625484" cy="4421496"/>
          </a:xfrm>
        </p:spPr>
        <p:txBody>
          <a:bodyPr>
            <a:normAutofit/>
          </a:bodyPr>
          <a:lstStyle/>
          <a:p>
            <a:pPr marL="0" indent="0">
              <a:spcBef>
                <a:spcPts val="2500"/>
              </a:spcBef>
              <a:buNone/>
            </a:pPr>
            <a:r>
              <a:rPr lang="en-US" sz="1400" b="1"/>
              <a:t>Importance of Integration</a:t>
            </a:r>
          </a:p>
          <a:p>
            <a:pPr marL="0" lvl="1" indent="0">
              <a:buNone/>
            </a:pPr>
            <a:r>
              <a:rPr lang="en-US" sz="1400"/>
              <a:t>Integration is vital for enterprise success and efficiency. Without it, organizations may struggle with adoption and costs.</a:t>
            </a:r>
          </a:p>
          <a:p>
            <a:pPr marL="0" indent="0">
              <a:spcBef>
                <a:spcPts val="2500"/>
              </a:spcBef>
              <a:buNone/>
            </a:pPr>
            <a:r>
              <a:rPr lang="en-US" sz="1400" b="1"/>
              <a:t>Risks of Poor Integration</a:t>
            </a:r>
          </a:p>
          <a:p>
            <a:pPr marL="0" lvl="1" indent="0">
              <a:buNone/>
            </a:pPr>
            <a:r>
              <a:rPr lang="en-US" sz="1400"/>
              <a:t>Neglecting integration can lead to inefficiencies and higher ownership costs over time. This should be avoided.</a:t>
            </a:r>
          </a:p>
          <a:p>
            <a:pPr marL="0" indent="0">
              <a:spcBef>
                <a:spcPts val="2500"/>
              </a:spcBef>
              <a:buNone/>
            </a:pPr>
            <a:r>
              <a:rPr lang="en-US" sz="1400" b="1"/>
              <a:t>Planning for Integration</a:t>
            </a:r>
          </a:p>
          <a:p>
            <a:pPr marL="0" lvl="1" indent="0">
              <a:buNone/>
            </a:pPr>
            <a:r>
              <a:rPr lang="en-US" sz="1400"/>
              <a:t>Planning for integration from the start is crucial for maximizing benefits across the organization.</a:t>
            </a:r>
          </a:p>
        </p:txBody>
      </p:sp>
      <p:pic>
        <p:nvPicPr>
          <p:cNvPr id="5" name="Content Placeholder 4" descr="Gear with compass turning gears without">
            <a:extLst>
              <a:ext uri="{FF2B5EF4-FFF2-40B4-BE49-F238E27FC236}">
                <a16:creationId xmlns:a16="http://schemas.microsoft.com/office/drawing/2014/main" id="{EFDE2671-C439-4CCE-A39E-1B28D863D85F}"/>
              </a:ext>
            </a:extLst>
          </p:cNvPr>
          <p:cNvPicPr>
            <a:picLocks noGrp="1" noChangeAspect="1"/>
          </p:cNvPicPr>
          <p:nvPr>
            <p:ph sz="half" idx="10"/>
          </p:nvPr>
        </p:nvPicPr>
        <p:blipFill>
          <a:blip r:embed="rId3"/>
          <a:srcRect l="12652" r="2422" b="1"/>
          <a:stretch/>
        </p:blipFill>
        <p:spPr>
          <a:xfrm>
            <a:off x="6150721" y="1347708"/>
            <a:ext cx="5625484" cy="4421496"/>
          </a:xfrm>
          <a:prstGeom prst="rect">
            <a:avLst/>
          </a:prstGeom>
          <a:noFill/>
        </p:spPr>
      </p:pic>
    </p:spTree>
    <p:extLst>
      <p:ext uri="{BB962C8B-B14F-4D97-AF65-F5344CB8AC3E}">
        <p14:creationId xmlns:p14="http://schemas.microsoft.com/office/powerpoint/2010/main" val="2923910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DAF0E-1817-EAFF-4914-A62A64643A34}"/>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b="1" kern="1200"/>
              <a:t>Lesson 28: Documentation</a:t>
            </a:r>
          </a:p>
        </p:txBody>
      </p:sp>
      <p:sp>
        <p:nvSpPr>
          <p:cNvPr id="4" name="Content Placeholder 3">
            <a:extLst>
              <a:ext uri="{FF2B5EF4-FFF2-40B4-BE49-F238E27FC236}">
                <a16:creationId xmlns:a16="http://schemas.microsoft.com/office/drawing/2014/main" id="{ADDF69A2-F1E3-380C-A25A-B3B7AC6C56D4}"/>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94316" y="1349603"/>
            <a:ext cx="5625484" cy="4421496"/>
          </a:xfrm>
        </p:spPr>
        <p:txBody>
          <a:bodyPr>
            <a:normAutofit/>
          </a:bodyPr>
          <a:lstStyle/>
          <a:p>
            <a:pPr marL="0" indent="0">
              <a:spcBef>
                <a:spcPts val="2500"/>
              </a:spcBef>
              <a:buNone/>
            </a:pPr>
            <a:r>
              <a:rPr lang="en-US" sz="1400" b="1"/>
              <a:t>User-Centric Approach</a:t>
            </a:r>
          </a:p>
          <a:p>
            <a:pPr marL="0" lvl="1" indent="0">
              <a:buNone/>
            </a:pPr>
            <a:r>
              <a:rPr lang="en-US" sz="1400"/>
              <a:t>Documentation should focus on the needs of the end-user for maximum clarity and usefulness.</a:t>
            </a:r>
          </a:p>
          <a:p>
            <a:pPr marL="0" indent="0">
              <a:spcBef>
                <a:spcPts val="2500"/>
              </a:spcBef>
              <a:buNone/>
            </a:pPr>
            <a:r>
              <a:rPr lang="en-US" sz="1400" b="1"/>
              <a:t>Regular Updates</a:t>
            </a:r>
          </a:p>
          <a:p>
            <a:pPr marL="0" lvl="1" indent="0">
              <a:buNone/>
            </a:pPr>
            <a:r>
              <a:rPr lang="en-US" sz="1400"/>
              <a:t>Keeping documentation updated ensures that users have access to the latest information and practices.</a:t>
            </a:r>
          </a:p>
          <a:p>
            <a:pPr marL="0" indent="0">
              <a:spcBef>
                <a:spcPts val="2500"/>
              </a:spcBef>
              <a:buNone/>
            </a:pPr>
            <a:r>
              <a:rPr lang="en-US" sz="1400" b="1"/>
              <a:t>Balancing Detail</a:t>
            </a:r>
          </a:p>
          <a:p>
            <a:pPr marL="0" lvl="1" indent="0">
              <a:buNone/>
            </a:pPr>
            <a:r>
              <a:rPr lang="en-US" sz="1400"/>
              <a:t>Effective documentation balances detailed information with relevance to enhance user experience.</a:t>
            </a:r>
          </a:p>
        </p:txBody>
      </p:sp>
      <p:pic>
        <p:nvPicPr>
          <p:cNvPr id="5" name="Content Placeholder 4" descr="Stack of paper">
            <a:extLst>
              <a:ext uri="{FF2B5EF4-FFF2-40B4-BE49-F238E27FC236}">
                <a16:creationId xmlns:a16="http://schemas.microsoft.com/office/drawing/2014/main" id="{D8BE0426-CF9C-4D88-A702-E283195EF987}"/>
              </a:ext>
            </a:extLst>
          </p:cNvPr>
          <p:cNvPicPr>
            <a:picLocks noGrp="1" noChangeAspect="1"/>
          </p:cNvPicPr>
          <p:nvPr>
            <p:ph sz="half" idx="10"/>
          </p:nvPr>
        </p:nvPicPr>
        <p:blipFill>
          <a:blip r:embed="rId3"/>
          <a:srcRect l="15074" r="1" b="1"/>
          <a:stretch/>
        </p:blipFill>
        <p:spPr>
          <a:xfrm>
            <a:off x="6150721" y="1347708"/>
            <a:ext cx="5625484" cy="4421496"/>
          </a:xfrm>
          <a:prstGeom prst="rect">
            <a:avLst/>
          </a:prstGeom>
          <a:noFill/>
        </p:spPr>
      </p:pic>
    </p:spTree>
    <p:extLst>
      <p:ext uri="{BB962C8B-B14F-4D97-AF65-F5344CB8AC3E}">
        <p14:creationId xmlns:p14="http://schemas.microsoft.com/office/powerpoint/2010/main" val="1125818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A3AFD-9938-9680-47B4-2A556FE3C5B5}"/>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b="1" kern="1200"/>
              <a:t>Lesson 29: Agile Scrum</a:t>
            </a:r>
          </a:p>
        </p:txBody>
      </p:sp>
      <p:pic>
        <p:nvPicPr>
          <p:cNvPr id="5" name="Content Placeholder 4" descr="instant team going to work together as  perfect machine they could be unkown to each other but the know their role and their job and work together like a well oiled machine. in which each member is a essential gear">
            <a:extLst>
              <a:ext uri="{FF2B5EF4-FFF2-40B4-BE49-F238E27FC236}">
                <a16:creationId xmlns:a16="http://schemas.microsoft.com/office/drawing/2014/main" id="{A199EE32-F74F-4893-AC7D-62E3E6753E4F}"/>
              </a:ext>
            </a:extLst>
          </p:cNvPr>
          <p:cNvPicPr>
            <a:picLocks noGrp="1" noChangeAspect="1"/>
          </p:cNvPicPr>
          <p:nvPr>
            <p:ph sz="half" idx="1"/>
          </p:nvPr>
        </p:nvPicPr>
        <p:blipFill>
          <a:blip r:embed="rId3"/>
          <a:stretch/>
        </p:blipFill>
        <p:spPr>
          <a:xfrm>
            <a:off x="1062632" y="1349603"/>
            <a:ext cx="4288851" cy="4421496"/>
          </a:xfrm>
          <a:prstGeom prst="rect">
            <a:avLst/>
          </a:prstGeom>
          <a:noFill/>
        </p:spPr>
      </p:pic>
      <p:sp>
        <p:nvSpPr>
          <p:cNvPr id="4" name="Content Placeholder 3">
            <a:extLst>
              <a:ext uri="{FF2B5EF4-FFF2-40B4-BE49-F238E27FC236}">
                <a16:creationId xmlns:a16="http://schemas.microsoft.com/office/drawing/2014/main" id="{12B906E0-B07A-146A-470F-B2A14396C08A}"/>
              </a:ext>
            </a:extLst>
          </p:cNvPr>
          <p:cNvSpPr>
            <a:spLocks noGrp="1"/>
          </p:cNvSpPr>
          <p:nvPr>
            <p:ph sz="half"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50721" y="1347708"/>
            <a:ext cx="5625484" cy="4421496"/>
          </a:xfrm>
        </p:spPr>
        <p:txBody>
          <a:bodyPr>
            <a:normAutofit/>
          </a:bodyPr>
          <a:lstStyle/>
          <a:p>
            <a:pPr marL="0" indent="0">
              <a:spcBef>
                <a:spcPts val="2500"/>
              </a:spcBef>
              <a:buNone/>
            </a:pPr>
            <a:r>
              <a:rPr lang="en-US" sz="1400" b="1"/>
              <a:t>Dependency Chaos</a:t>
            </a:r>
          </a:p>
          <a:p>
            <a:pPr marL="0" lvl="1" indent="0">
              <a:buNone/>
            </a:pPr>
            <a:r>
              <a:rPr lang="en-US" sz="1400"/>
              <a:t>Integration projects often face chaos due to interdependent tasks. This can lead to significant delays and issues.</a:t>
            </a:r>
          </a:p>
          <a:p>
            <a:pPr marL="0" indent="0">
              <a:spcBef>
                <a:spcPts val="2500"/>
              </a:spcBef>
              <a:buNone/>
            </a:pPr>
            <a:r>
              <a:rPr lang="en-US" sz="1400" b="1"/>
              <a:t>Stakeholder Misalignment</a:t>
            </a:r>
          </a:p>
          <a:p>
            <a:pPr marL="0" lvl="1" indent="0">
              <a:buNone/>
            </a:pPr>
            <a:r>
              <a:rPr lang="en-US" sz="1400"/>
              <a:t>Misaligned stakeholders can hinder progress and decision-making. Clear communication is crucial for success.</a:t>
            </a:r>
          </a:p>
          <a:p>
            <a:pPr marL="0" indent="0">
              <a:spcBef>
                <a:spcPts val="2500"/>
              </a:spcBef>
              <a:buNone/>
            </a:pPr>
            <a:r>
              <a:rPr lang="en-US" sz="1400" b="1"/>
              <a:t>Fragmented Focus</a:t>
            </a:r>
          </a:p>
          <a:p>
            <a:pPr marL="0" lvl="1" indent="0">
              <a:buNone/>
            </a:pPr>
            <a:r>
              <a:rPr lang="en-US" sz="1400"/>
              <a:t>A fragmented focus among team members can disrupt the project workflow. Consistency is essential for Agile success.</a:t>
            </a:r>
          </a:p>
          <a:p>
            <a:pPr marL="0" indent="0">
              <a:spcBef>
                <a:spcPts val="2500"/>
              </a:spcBef>
              <a:buNone/>
            </a:pPr>
            <a:r>
              <a:rPr lang="en-US" sz="1400" b="1"/>
              <a:t>Reactive Decision-Making</a:t>
            </a:r>
          </a:p>
          <a:p>
            <a:pPr marL="0" lvl="1" indent="0">
              <a:buNone/>
            </a:pPr>
            <a:r>
              <a:rPr lang="en-US" sz="1400"/>
              <a:t>Reactive decisions can lead to poor outcomes. Proactive planning helps in maintaining project momentum.</a:t>
            </a:r>
          </a:p>
        </p:txBody>
      </p:sp>
    </p:spTree>
    <p:extLst>
      <p:ext uri="{BB962C8B-B14F-4D97-AF65-F5344CB8AC3E}">
        <p14:creationId xmlns:p14="http://schemas.microsoft.com/office/powerpoint/2010/main" val="3099608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ACB9-37CA-6CB5-EA3C-E35048E2AB64}"/>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b="1" kern="1200"/>
              <a:t>Lesson 30: Continuous Learning</a:t>
            </a:r>
          </a:p>
        </p:txBody>
      </p:sp>
      <p:pic>
        <p:nvPicPr>
          <p:cNvPr id="5" name="Content Placeholder 4" descr="Opened blank book on a wooden shelf and a glowing light bulb in mid-air against dark green wall.">
            <a:extLst>
              <a:ext uri="{FF2B5EF4-FFF2-40B4-BE49-F238E27FC236}">
                <a16:creationId xmlns:a16="http://schemas.microsoft.com/office/drawing/2014/main" id="{097C4CCB-52EE-43A5-A22F-9F56D756CF3A}"/>
              </a:ext>
            </a:extLst>
          </p:cNvPr>
          <p:cNvPicPr>
            <a:picLocks noGrp="1" noChangeAspect="1"/>
          </p:cNvPicPr>
          <p:nvPr>
            <p:ph sz="half" idx="1"/>
          </p:nvPr>
        </p:nvPicPr>
        <p:blipFill>
          <a:blip r:embed="rId3"/>
          <a:stretch>
            <a:fillRect/>
          </a:stretch>
        </p:blipFill>
        <p:spPr>
          <a:xfrm>
            <a:off x="996310" y="1349603"/>
            <a:ext cx="4421496" cy="4421496"/>
          </a:xfrm>
          <a:prstGeom prst="rect">
            <a:avLst/>
          </a:prstGeom>
          <a:noFill/>
        </p:spPr>
      </p:pic>
      <p:sp>
        <p:nvSpPr>
          <p:cNvPr id="4" name="Content Placeholder 3">
            <a:extLst>
              <a:ext uri="{FF2B5EF4-FFF2-40B4-BE49-F238E27FC236}">
                <a16:creationId xmlns:a16="http://schemas.microsoft.com/office/drawing/2014/main" id="{59FA804E-E44F-0B0E-F41D-48678E6CDF5E}"/>
              </a:ext>
            </a:extLst>
          </p:cNvPr>
          <p:cNvSpPr>
            <a:spLocks noGrp="1"/>
          </p:cNvSpPr>
          <p:nvPr>
            <p:ph sz="half"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50721" y="1347708"/>
            <a:ext cx="5625484" cy="4421496"/>
          </a:xfrm>
        </p:spPr>
        <p:txBody>
          <a:bodyPr>
            <a:normAutofit/>
          </a:bodyPr>
          <a:lstStyle/>
          <a:p>
            <a:pPr marL="0" indent="0">
              <a:spcBef>
                <a:spcPts val="2500"/>
              </a:spcBef>
              <a:buNone/>
            </a:pPr>
            <a:r>
              <a:rPr lang="en-US" sz="1400" b="1"/>
              <a:t>Integration as a Journey</a:t>
            </a:r>
          </a:p>
          <a:p>
            <a:pPr marL="0" lvl="1" indent="0">
              <a:buNone/>
            </a:pPr>
            <a:r>
              <a:rPr lang="en-US" sz="1400"/>
              <a:t>View integration as a continuous journey rather than a one-time task. Embrace this mindset for growth.</a:t>
            </a:r>
          </a:p>
          <a:p>
            <a:pPr marL="0" indent="0">
              <a:spcBef>
                <a:spcPts val="2500"/>
              </a:spcBef>
              <a:buNone/>
            </a:pPr>
            <a:r>
              <a:rPr lang="en-US" sz="1400" b="1"/>
              <a:t>Embrace Learning Opportunities</a:t>
            </a:r>
          </a:p>
          <a:p>
            <a:pPr marL="0" lvl="1" indent="0">
              <a:buNone/>
            </a:pPr>
            <a:r>
              <a:rPr lang="en-US" sz="1400"/>
              <a:t>Every experience is a chance to learn. Embrace these moments for personal and professional development.</a:t>
            </a:r>
          </a:p>
          <a:p>
            <a:pPr marL="0" indent="0">
              <a:spcBef>
                <a:spcPts val="2500"/>
              </a:spcBef>
              <a:buNone/>
            </a:pPr>
            <a:r>
              <a:rPr lang="en-US" sz="1400" b="1"/>
              <a:t>Facing Challenges</a:t>
            </a:r>
          </a:p>
          <a:p>
            <a:pPr marL="0" lvl="1" indent="0">
              <a:buNone/>
            </a:pPr>
            <a:r>
              <a:rPr lang="en-US" sz="1400"/>
              <a:t>Confront challenges directly to uncover valuable lessons. This leads to significant discoveries and triumphs.</a:t>
            </a:r>
          </a:p>
        </p:txBody>
      </p:sp>
    </p:spTree>
    <p:extLst>
      <p:ext uri="{BB962C8B-B14F-4D97-AF65-F5344CB8AC3E}">
        <p14:creationId xmlns:p14="http://schemas.microsoft.com/office/powerpoint/2010/main" val="1419763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comic book character&#10;&#10;AI-generated content may be incorrect.">
            <a:extLst>
              <a:ext uri="{FF2B5EF4-FFF2-40B4-BE49-F238E27FC236}">
                <a16:creationId xmlns:a16="http://schemas.microsoft.com/office/drawing/2014/main" id="{FD4D2E3D-79F7-A44D-0E0C-4CE8426B67A0}"/>
              </a:ext>
            </a:extLst>
          </p:cNvPr>
          <p:cNvPicPr>
            <a:picLocks noChangeAspect="1"/>
          </p:cNvPicPr>
          <p:nvPr/>
        </p:nvPicPr>
        <p:blipFill>
          <a:blip r:embed="rId3"/>
          <a:stretch>
            <a:fillRect/>
          </a:stretch>
        </p:blipFill>
        <p:spPr>
          <a:xfrm>
            <a:off x="2467" y="0"/>
            <a:ext cx="12187066" cy="6858000"/>
          </a:xfrm>
          <a:prstGeom prst="rect">
            <a:avLst/>
          </a:prstGeom>
        </p:spPr>
      </p:pic>
    </p:spTree>
    <p:extLst>
      <p:ext uri="{BB962C8B-B14F-4D97-AF65-F5344CB8AC3E}">
        <p14:creationId xmlns:p14="http://schemas.microsoft.com/office/powerpoint/2010/main" val="4087289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1AC6-06D3-E50C-2878-D7305BE118F6}"/>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a:t>Lesson 2: Ideal Integrated Solution</a:t>
            </a:r>
          </a:p>
        </p:txBody>
      </p:sp>
      <p:pic>
        <p:nvPicPr>
          <p:cNvPr id="5" name="Content Placeholder 4" descr="Binary Code, Data, Digital Display, Symbol">
            <a:extLst>
              <a:ext uri="{FF2B5EF4-FFF2-40B4-BE49-F238E27FC236}">
                <a16:creationId xmlns:a16="http://schemas.microsoft.com/office/drawing/2014/main" id="{8808E415-5ED5-44CE-87D0-51919DE0BFC0}"/>
              </a:ext>
            </a:extLst>
          </p:cNvPr>
          <p:cNvPicPr>
            <a:picLocks noGrp="1" noChangeAspect="1"/>
          </p:cNvPicPr>
          <p:nvPr>
            <p:ph sz="half" idx="1"/>
          </p:nvPr>
        </p:nvPicPr>
        <p:blipFill>
          <a:blip r:embed="rId3"/>
          <a:srcRect r="28433"/>
          <a:stretch/>
        </p:blipFill>
        <p:spPr>
          <a:xfrm>
            <a:off x="394316" y="1349603"/>
            <a:ext cx="5625484" cy="4421496"/>
          </a:xfrm>
          <a:prstGeom prst="rect">
            <a:avLst/>
          </a:prstGeom>
          <a:noFill/>
        </p:spPr>
      </p:pic>
      <p:sp>
        <p:nvSpPr>
          <p:cNvPr id="4" name="Content Placeholder 3">
            <a:extLst>
              <a:ext uri="{FF2B5EF4-FFF2-40B4-BE49-F238E27FC236}">
                <a16:creationId xmlns:a16="http://schemas.microsoft.com/office/drawing/2014/main" id="{5F851F31-4867-DF01-CCAE-4DA7D631352B}"/>
              </a:ext>
            </a:extLst>
          </p:cNvPr>
          <p:cNvSpPr>
            <a:spLocks noGrp="1"/>
          </p:cNvSpPr>
          <p:nvPr>
            <p:ph sz="half"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50721" y="1347708"/>
            <a:ext cx="5625484" cy="4421496"/>
          </a:xfrm>
        </p:spPr>
        <p:txBody>
          <a:bodyPr>
            <a:normAutofit/>
          </a:bodyPr>
          <a:lstStyle/>
          <a:p>
            <a:pPr marL="0" indent="0">
              <a:spcBef>
                <a:spcPts val="2500"/>
              </a:spcBef>
              <a:buNone/>
            </a:pPr>
            <a:r>
              <a:rPr lang="en-US" sz="1400" b="1"/>
              <a:t>Seamless Integrations</a:t>
            </a:r>
          </a:p>
          <a:p>
            <a:pPr marL="0" lvl="1" indent="0">
              <a:buNone/>
            </a:pPr>
            <a:r>
              <a:rPr lang="en-US" sz="1400"/>
              <a:t>Users should be unaware of the integrations; they should work in the background effortlessly.</a:t>
            </a:r>
          </a:p>
          <a:p>
            <a:pPr marL="0" indent="0">
              <a:spcBef>
                <a:spcPts val="2500"/>
              </a:spcBef>
              <a:buNone/>
            </a:pPr>
            <a:r>
              <a:rPr lang="en-US" sz="1400" b="1"/>
              <a:t>Uniform User Interfaces</a:t>
            </a:r>
          </a:p>
          <a:p>
            <a:pPr marL="0" lvl="1" indent="0">
              <a:buNone/>
            </a:pPr>
            <a:r>
              <a:rPr lang="en-US" sz="1400"/>
              <a:t>The interface should present diversely sourced data in a cohesive manner.</a:t>
            </a:r>
          </a:p>
          <a:p>
            <a:pPr marL="0" indent="0">
              <a:spcBef>
                <a:spcPts val="2500"/>
              </a:spcBef>
              <a:buNone/>
            </a:pPr>
            <a:r>
              <a:rPr lang="en-US" sz="1400" b="1"/>
              <a:t>Enhanced User Satisfaction</a:t>
            </a:r>
          </a:p>
          <a:p>
            <a:pPr marL="0" lvl="1" indent="0">
              <a:buNone/>
            </a:pPr>
            <a:r>
              <a:rPr lang="en-US" sz="1400"/>
              <a:t>Achieving integration leads to increased user satisfaction and overall productivity.</a:t>
            </a:r>
          </a:p>
        </p:txBody>
      </p:sp>
    </p:spTree>
    <p:extLst>
      <p:ext uri="{BB962C8B-B14F-4D97-AF65-F5344CB8AC3E}">
        <p14:creationId xmlns:p14="http://schemas.microsoft.com/office/powerpoint/2010/main" val="1765865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F4CA-ABF5-D698-5F5E-F80D933D69ED}"/>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dirty="0"/>
              <a:t>Lesson 3: Tools for CE Integration</a:t>
            </a:r>
          </a:p>
        </p:txBody>
      </p:sp>
      <p:pic>
        <p:nvPicPr>
          <p:cNvPr id="5" name="Content Placeholder 4" descr="Laptop, smart phone and computer service on digital background">
            <a:extLst>
              <a:ext uri="{FF2B5EF4-FFF2-40B4-BE49-F238E27FC236}">
                <a16:creationId xmlns:a16="http://schemas.microsoft.com/office/drawing/2014/main" id="{0A22E4C7-4F16-4CC1-A342-6E3BEAD57EEB}"/>
              </a:ext>
            </a:extLst>
          </p:cNvPr>
          <p:cNvPicPr>
            <a:picLocks noGrp="1" noChangeAspect="1"/>
          </p:cNvPicPr>
          <p:nvPr>
            <p:ph sz="half" idx="1"/>
          </p:nvPr>
        </p:nvPicPr>
        <p:blipFill>
          <a:blip r:embed="rId3"/>
          <a:srcRect t="10756" r="2" b="10648"/>
          <a:stretch/>
        </p:blipFill>
        <p:spPr>
          <a:xfrm>
            <a:off x="1420476" y="1838959"/>
            <a:ext cx="3490461" cy="2743419"/>
          </a:xfrm>
          <a:prstGeom prst="rect">
            <a:avLst/>
          </a:prstGeom>
          <a:noFill/>
        </p:spPr>
      </p:pic>
      <p:sp>
        <p:nvSpPr>
          <p:cNvPr id="4" name="Content Placeholder 3">
            <a:extLst>
              <a:ext uri="{FF2B5EF4-FFF2-40B4-BE49-F238E27FC236}">
                <a16:creationId xmlns:a16="http://schemas.microsoft.com/office/drawing/2014/main" id="{F2BC8314-75A5-B0DF-C361-A2AB5332A360}"/>
              </a:ext>
            </a:extLst>
          </p:cNvPr>
          <p:cNvSpPr>
            <a:spLocks noGrp="1"/>
          </p:cNvSpPr>
          <p:nvPr>
            <p:ph sz="half"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50721" y="1347708"/>
            <a:ext cx="5625484" cy="4421496"/>
          </a:xfrm>
        </p:spPr>
        <p:txBody>
          <a:bodyPr>
            <a:normAutofit/>
          </a:bodyPr>
          <a:lstStyle/>
          <a:p>
            <a:pPr marL="0" indent="0">
              <a:spcBef>
                <a:spcPts val="2500"/>
              </a:spcBef>
              <a:buNone/>
            </a:pPr>
            <a:r>
              <a:rPr lang="en-US" sz="1400" b="1"/>
              <a:t>Microsoft Integration Tools</a:t>
            </a:r>
          </a:p>
          <a:p>
            <a:pPr marL="0" lvl="1" indent="0">
              <a:buNone/>
            </a:pPr>
            <a:r>
              <a:rPr lang="en-US" sz="1400"/>
              <a:t>Microsoft offers tools like Power Automate and Logic Apps for seamless integration. These tools help automate processes and workflows effectively.</a:t>
            </a:r>
          </a:p>
          <a:p>
            <a:pPr marL="0" indent="0">
              <a:spcBef>
                <a:spcPts val="2500"/>
              </a:spcBef>
              <a:buNone/>
            </a:pPr>
            <a:r>
              <a:rPr lang="en-US" sz="1400" b="1"/>
              <a:t>Azure Functions and Data Factory</a:t>
            </a:r>
          </a:p>
          <a:p>
            <a:pPr marL="0" lvl="1" indent="0">
              <a:buNone/>
            </a:pPr>
            <a:r>
              <a:rPr lang="en-US" sz="1400"/>
              <a:t>Azure Functions and Data Factory enable powerful data integration and transformation. They assist in managing data workflows efficiently.</a:t>
            </a:r>
          </a:p>
          <a:p>
            <a:pPr marL="0" indent="0">
              <a:spcBef>
                <a:spcPts val="2500"/>
              </a:spcBef>
              <a:buNone/>
            </a:pPr>
            <a:r>
              <a:rPr lang="en-US" sz="1400" b="1"/>
              <a:t>Non-Microsoft iPaaS Tools</a:t>
            </a:r>
          </a:p>
          <a:p>
            <a:pPr marL="0" lvl="1" indent="0">
              <a:buNone/>
            </a:pPr>
            <a:r>
              <a:rPr lang="en-US" sz="1400"/>
              <a:t>Various non-Microsoft iPaaS tools can enhance customer engagement integration. They provide flexibility and scalability for businesses.</a:t>
            </a:r>
          </a:p>
          <a:p>
            <a:pPr marL="0" indent="0">
              <a:spcBef>
                <a:spcPts val="2500"/>
              </a:spcBef>
              <a:buNone/>
            </a:pPr>
            <a:r>
              <a:rPr lang="en-US" sz="1400" b="1"/>
              <a:t>ETL Platforms</a:t>
            </a:r>
          </a:p>
          <a:p>
            <a:pPr marL="0" lvl="1" indent="0">
              <a:buNone/>
            </a:pPr>
            <a:r>
              <a:rPr lang="en-US" sz="1400"/>
              <a:t>Extract, Transform, Load (ETL) platforms are essential for data processing. They help in integrating and preparing data for analysis.</a:t>
            </a:r>
          </a:p>
        </p:txBody>
      </p:sp>
    </p:spTree>
    <p:extLst>
      <p:ext uri="{BB962C8B-B14F-4D97-AF65-F5344CB8AC3E}">
        <p14:creationId xmlns:p14="http://schemas.microsoft.com/office/powerpoint/2010/main" val="2509906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919FB-C512-54B2-5B18-E7251D1CE2F6}"/>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a:t>Lesson 4: Shared Accountability</a:t>
            </a:r>
          </a:p>
        </p:txBody>
      </p:sp>
      <p:pic>
        <p:nvPicPr>
          <p:cNvPr id="5" name="Content Placeholder 4" descr="Business team brainstorming">
            <a:extLst>
              <a:ext uri="{FF2B5EF4-FFF2-40B4-BE49-F238E27FC236}">
                <a16:creationId xmlns:a16="http://schemas.microsoft.com/office/drawing/2014/main" id="{4652D901-0482-49E6-A5CA-6285DE77C648}"/>
              </a:ext>
            </a:extLst>
          </p:cNvPr>
          <p:cNvPicPr>
            <a:picLocks noGrp="1" noChangeAspect="1"/>
          </p:cNvPicPr>
          <p:nvPr>
            <p:ph sz="half" idx="1"/>
          </p:nvPr>
        </p:nvPicPr>
        <p:blipFill>
          <a:blip r:embed="rId3"/>
          <a:srcRect l="15074" r="1" b="1"/>
          <a:stretch/>
        </p:blipFill>
        <p:spPr>
          <a:xfrm>
            <a:off x="394316" y="1349603"/>
            <a:ext cx="5625484" cy="4421496"/>
          </a:xfrm>
          <a:prstGeom prst="rect">
            <a:avLst/>
          </a:prstGeom>
          <a:noFill/>
        </p:spPr>
      </p:pic>
      <p:sp>
        <p:nvSpPr>
          <p:cNvPr id="4" name="Content Placeholder 3">
            <a:extLst>
              <a:ext uri="{FF2B5EF4-FFF2-40B4-BE49-F238E27FC236}">
                <a16:creationId xmlns:a16="http://schemas.microsoft.com/office/drawing/2014/main" id="{21E86FD9-8603-B17E-CBEE-59B6686D19B6}"/>
              </a:ext>
            </a:extLst>
          </p:cNvPr>
          <p:cNvSpPr>
            <a:spLocks noGrp="1"/>
          </p:cNvSpPr>
          <p:nvPr>
            <p:ph sz="half"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50721" y="1347708"/>
            <a:ext cx="5625484" cy="4421496"/>
          </a:xfrm>
        </p:spPr>
        <p:txBody>
          <a:bodyPr>
            <a:normAutofit/>
          </a:bodyPr>
          <a:lstStyle/>
          <a:p>
            <a:pPr marL="0" indent="0">
              <a:spcBef>
                <a:spcPts val="2500"/>
              </a:spcBef>
              <a:buNone/>
            </a:pPr>
            <a:r>
              <a:rPr lang="en-US" sz="1400" b="1"/>
              <a:t>Importance of Collaboration</a:t>
            </a:r>
          </a:p>
          <a:p>
            <a:pPr marL="0" lvl="1" indent="0">
              <a:buNone/>
            </a:pPr>
            <a:r>
              <a:rPr lang="en-US" sz="1400"/>
              <a:t>Collaboration among stakeholders is essential for successful system integration. It enhances communication and understanding of project goals.</a:t>
            </a:r>
          </a:p>
          <a:p>
            <a:pPr marL="0" indent="0">
              <a:spcBef>
                <a:spcPts val="2500"/>
              </a:spcBef>
              <a:buNone/>
            </a:pPr>
            <a:r>
              <a:rPr lang="en-US" sz="1400" b="1"/>
              <a:t>Management of Responsibilities</a:t>
            </a:r>
          </a:p>
          <a:p>
            <a:pPr marL="0" lvl="1" indent="0">
              <a:buNone/>
            </a:pPr>
            <a:r>
              <a:rPr lang="en-US" sz="1400"/>
              <a:t>Each stakeholder must actively manage their part of the integration process. This clarifies roles and accountability.</a:t>
            </a:r>
          </a:p>
          <a:p>
            <a:pPr marL="0" indent="0">
              <a:spcBef>
                <a:spcPts val="2500"/>
              </a:spcBef>
              <a:buNone/>
            </a:pPr>
            <a:r>
              <a:rPr lang="en-US" sz="1400" b="1"/>
              <a:t>Effective Component Integration</a:t>
            </a:r>
          </a:p>
          <a:p>
            <a:pPr marL="0" lvl="1" indent="0">
              <a:buNone/>
            </a:pPr>
            <a:r>
              <a:rPr lang="en-US" sz="1400"/>
              <a:t>An integrated approach ensures all components function together. This synergy leads to more efficient results.</a:t>
            </a:r>
          </a:p>
        </p:txBody>
      </p:sp>
    </p:spTree>
    <p:extLst>
      <p:ext uri="{BB962C8B-B14F-4D97-AF65-F5344CB8AC3E}">
        <p14:creationId xmlns:p14="http://schemas.microsoft.com/office/powerpoint/2010/main" val="1021096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05247-3BFF-6EEE-254C-F7557241BFEF}"/>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a:t>Lesson 5: Mature Integration Concepts</a:t>
            </a:r>
          </a:p>
        </p:txBody>
      </p:sp>
      <p:pic>
        <p:nvPicPr>
          <p:cNvPr id="5" name="Content Placeholder 4" descr="Layout of website design sketches on white paper">
            <a:extLst>
              <a:ext uri="{FF2B5EF4-FFF2-40B4-BE49-F238E27FC236}">
                <a16:creationId xmlns:a16="http://schemas.microsoft.com/office/drawing/2014/main" id="{16E9242F-9F59-4FA2-AE40-96E842463F3E}"/>
              </a:ext>
            </a:extLst>
          </p:cNvPr>
          <p:cNvPicPr>
            <a:picLocks noGrp="1" noChangeAspect="1"/>
          </p:cNvPicPr>
          <p:nvPr>
            <p:ph sz="half" idx="1"/>
          </p:nvPr>
        </p:nvPicPr>
        <p:blipFill>
          <a:blip r:embed="rId3"/>
          <a:srcRect l="4305" r="28899" b="1"/>
          <a:stretch/>
        </p:blipFill>
        <p:spPr>
          <a:xfrm>
            <a:off x="394316" y="1349603"/>
            <a:ext cx="5625484" cy="4421496"/>
          </a:xfrm>
          <a:prstGeom prst="rect">
            <a:avLst/>
          </a:prstGeom>
          <a:noFill/>
        </p:spPr>
      </p:pic>
      <p:sp>
        <p:nvSpPr>
          <p:cNvPr id="4" name="Content Placeholder 3">
            <a:extLst>
              <a:ext uri="{FF2B5EF4-FFF2-40B4-BE49-F238E27FC236}">
                <a16:creationId xmlns:a16="http://schemas.microsoft.com/office/drawing/2014/main" id="{43C194AE-6753-255A-B835-A37ED7509CDF}"/>
              </a:ext>
            </a:extLst>
          </p:cNvPr>
          <p:cNvSpPr>
            <a:spLocks noGrp="1"/>
          </p:cNvSpPr>
          <p:nvPr>
            <p:ph sz="half"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50721" y="1347708"/>
            <a:ext cx="5625484" cy="4421496"/>
          </a:xfrm>
        </p:spPr>
        <p:txBody>
          <a:bodyPr>
            <a:normAutofit/>
          </a:bodyPr>
          <a:lstStyle/>
          <a:p>
            <a:pPr marL="0" indent="0">
              <a:spcBef>
                <a:spcPts val="2500"/>
              </a:spcBef>
              <a:buNone/>
            </a:pPr>
            <a:r>
              <a:rPr lang="en-US" sz="1400" b="1"/>
              <a:t>Adoption Challenges</a:t>
            </a:r>
          </a:p>
          <a:p>
            <a:pPr marL="0" lvl="1" indent="0">
              <a:buNone/>
            </a:pPr>
            <a:r>
              <a:rPr lang="en-US" sz="1400"/>
              <a:t>Adopting mature integration concepts can be a complex undertaking for teams.</a:t>
            </a:r>
          </a:p>
          <a:p>
            <a:pPr marL="0" indent="0">
              <a:spcBef>
                <a:spcPts val="2500"/>
              </a:spcBef>
              <a:buNone/>
            </a:pPr>
            <a:r>
              <a:rPr lang="en-US" sz="1400" b="1"/>
              <a:t>Understanding Stakeholders</a:t>
            </a:r>
          </a:p>
          <a:p>
            <a:pPr marL="0" lvl="1" indent="0">
              <a:buNone/>
            </a:pPr>
            <a:r>
              <a:rPr lang="en-US" sz="1400"/>
              <a:t>Mature integration concepts may not be understood by all stakeholders involved.</a:t>
            </a:r>
          </a:p>
          <a:p>
            <a:pPr marL="0" indent="0">
              <a:spcBef>
                <a:spcPts val="2500"/>
              </a:spcBef>
              <a:buNone/>
            </a:pPr>
            <a:r>
              <a:rPr lang="en-US" sz="1400" b="1"/>
              <a:t>Managing Pitfalls</a:t>
            </a:r>
          </a:p>
          <a:p>
            <a:pPr marL="0" lvl="1" indent="0">
              <a:buNone/>
            </a:pPr>
            <a:r>
              <a:rPr lang="en-US" sz="1400"/>
              <a:t>Careful management is essential to avoid potential pitfalls during integration.</a:t>
            </a:r>
          </a:p>
        </p:txBody>
      </p:sp>
    </p:spTree>
    <p:extLst>
      <p:ext uri="{BB962C8B-B14F-4D97-AF65-F5344CB8AC3E}">
        <p14:creationId xmlns:p14="http://schemas.microsoft.com/office/powerpoint/2010/main" val="3284584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EE1FD-75D2-B3A1-46CF-7002C61B2F77}"/>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sz="4100"/>
              <a:t>Lesson 6: Low-Code Integration Platforms</a:t>
            </a:r>
          </a:p>
        </p:txBody>
      </p:sp>
      <p:pic>
        <p:nvPicPr>
          <p:cNvPr id="5" name="Content Placeholder 4" descr="4K Resolution">
            <a:extLst>
              <a:ext uri="{FF2B5EF4-FFF2-40B4-BE49-F238E27FC236}">
                <a16:creationId xmlns:a16="http://schemas.microsoft.com/office/drawing/2014/main" id="{FE7F5EE1-19DB-4463-A8B6-D6E925A202EE}"/>
              </a:ext>
            </a:extLst>
          </p:cNvPr>
          <p:cNvPicPr>
            <a:picLocks noGrp="1" noChangeAspect="1"/>
          </p:cNvPicPr>
          <p:nvPr>
            <p:ph sz="half" idx="1"/>
          </p:nvPr>
        </p:nvPicPr>
        <p:blipFill>
          <a:blip r:embed="rId3"/>
          <a:srcRect l="14785" r="13647"/>
          <a:stretch/>
        </p:blipFill>
        <p:spPr>
          <a:xfrm>
            <a:off x="394316" y="1349603"/>
            <a:ext cx="5625484" cy="4421496"/>
          </a:xfrm>
          <a:prstGeom prst="rect">
            <a:avLst/>
          </a:prstGeom>
          <a:noFill/>
        </p:spPr>
      </p:pic>
      <p:sp>
        <p:nvSpPr>
          <p:cNvPr id="4" name="Content Placeholder 3">
            <a:extLst>
              <a:ext uri="{FF2B5EF4-FFF2-40B4-BE49-F238E27FC236}">
                <a16:creationId xmlns:a16="http://schemas.microsoft.com/office/drawing/2014/main" id="{0C8B6A83-F4AE-4262-0B10-4D9CC18DDDCB}"/>
              </a:ext>
            </a:extLst>
          </p:cNvPr>
          <p:cNvSpPr>
            <a:spLocks noGrp="1"/>
          </p:cNvSpPr>
          <p:nvPr>
            <p:ph sz="half"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50721" y="1347708"/>
            <a:ext cx="5625484" cy="4421496"/>
          </a:xfrm>
        </p:spPr>
        <p:txBody>
          <a:bodyPr>
            <a:normAutofit/>
          </a:bodyPr>
          <a:lstStyle/>
          <a:p>
            <a:pPr marL="0" indent="0">
              <a:spcBef>
                <a:spcPts val="2500"/>
              </a:spcBef>
              <a:buNone/>
            </a:pPr>
            <a:r>
              <a:rPr lang="en-US" sz="1400" b="1"/>
              <a:t>Platform Variability</a:t>
            </a:r>
          </a:p>
          <a:p>
            <a:pPr marL="0" lvl="1" indent="0">
              <a:buNone/>
            </a:pPr>
            <a:r>
              <a:rPr lang="en-US" sz="1400"/>
              <a:t>Different low-code platforms come with unique features and capabilities. Understanding these variations is crucial for effective selection.</a:t>
            </a:r>
          </a:p>
          <a:p>
            <a:pPr marL="0" indent="0">
              <a:spcBef>
                <a:spcPts val="2500"/>
              </a:spcBef>
              <a:buNone/>
            </a:pPr>
            <a:r>
              <a:rPr lang="en-US" sz="1400" b="1"/>
              <a:t>Vendor Differences</a:t>
            </a:r>
          </a:p>
          <a:p>
            <a:pPr marL="0" lvl="1" indent="0">
              <a:buNone/>
            </a:pPr>
            <a:r>
              <a:rPr lang="en-US" sz="1400"/>
              <a:t>Even within the same vendor, platforms can differ significantly. This complexity requires thorough evaluation.</a:t>
            </a:r>
          </a:p>
          <a:p>
            <a:pPr marL="0" indent="0">
              <a:spcBef>
                <a:spcPts val="2500"/>
              </a:spcBef>
              <a:buNone/>
            </a:pPr>
            <a:r>
              <a:rPr lang="en-US" sz="1400" b="1"/>
              <a:t>Requirement Alignment</a:t>
            </a:r>
          </a:p>
          <a:p>
            <a:pPr marL="0" lvl="1" indent="0">
              <a:buNone/>
            </a:pPr>
            <a:r>
              <a:rPr lang="en-US" sz="1400"/>
              <a:t>Choosing the right platform involves aligning features with specific business needs. A well-thought-out approach is essential.</a:t>
            </a:r>
          </a:p>
        </p:txBody>
      </p:sp>
    </p:spTree>
    <p:extLst>
      <p:ext uri="{BB962C8B-B14F-4D97-AF65-F5344CB8AC3E}">
        <p14:creationId xmlns:p14="http://schemas.microsoft.com/office/powerpoint/2010/main" val="1533361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E8401-E86D-3359-CDAA-0866F3922697}"/>
              </a:ext>
            </a:extLst>
          </p:cNvPr>
          <p:cNvSpPr>
            <a:spLocks noGrp="1"/>
          </p:cNvSpPr>
          <p:nvPr>
            <p:ph type="title"/>
          </p:nvPr>
        </p:nvSpPr>
        <p:spPr>
          <a:xfrm>
            <a:off x="394316" y="367259"/>
            <a:ext cx="11381889" cy="880044"/>
          </a:xfrm>
        </p:spPr>
        <p:txBody>
          <a:bodyPr vert="horz" lIns="91440" tIns="45720" rIns="91440" bIns="45720" rtlCol="0" anchor="ctr">
            <a:normAutofit/>
          </a:bodyPr>
          <a:lstStyle/>
          <a:p>
            <a:r>
              <a:rPr lang="en-US"/>
              <a:t>Lesson 7: Low-Code Integration Utopia</a:t>
            </a:r>
          </a:p>
        </p:txBody>
      </p:sp>
      <p:pic>
        <p:nvPicPr>
          <p:cNvPr id="5" name="Content Placeholder 4" descr="Abstract 3D illustration.">
            <a:extLst>
              <a:ext uri="{FF2B5EF4-FFF2-40B4-BE49-F238E27FC236}">
                <a16:creationId xmlns:a16="http://schemas.microsoft.com/office/drawing/2014/main" id="{8690B657-D53E-4E37-A192-1F20AFCE42AF}"/>
              </a:ext>
            </a:extLst>
          </p:cNvPr>
          <p:cNvPicPr>
            <a:picLocks noGrp="1" noChangeAspect="1"/>
          </p:cNvPicPr>
          <p:nvPr>
            <p:ph sz="half" idx="1"/>
          </p:nvPr>
        </p:nvPicPr>
        <p:blipFill>
          <a:blip r:embed="rId3"/>
          <a:srcRect r="4575" b="-2"/>
          <a:stretch/>
        </p:blipFill>
        <p:spPr>
          <a:xfrm>
            <a:off x="394316" y="1349603"/>
            <a:ext cx="5625484" cy="4421496"/>
          </a:xfrm>
          <a:prstGeom prst="rect">
            <a:avLst/>
          </a:prstGeom>
          <a:noFill/>
        </p:spPr>
      </p:pic>
      <p:sp>
        <p:nvSpPr>
          <p:cNvPr id="4" name="Content Placeholder 3">
            <a:extLst>
              <a:ext uri="{FF2B5EF4-FFF2-40B4-BE49-F238E27FC236}">
                <a16:creationId xmlns:a16="http://schemas.microsoft.com/office/drawing/2014/main" id="{13E4A53A-5DB3-1195-F6BC-4282DE2FC96B}"/>
              </a:ext>
            </a:extLst>
          </p:cNvPr>
          <p:cNvSpPr>
            <a:spLocks noGrp="1"/>
          </p:cNvSpPr>
          <p:nvPr>
            <p:ph sz="half"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50721" y="1347708"/>
            <a:ext cx="5625484" cy="4421496"/>
          </a:xfrm>
        </p:spPr>
        <p:txBody>
          <a:bodyPr>
            <a:normAutofit/>
          </a:bodyPr>
          <a:lstStyle/>
          <a:p>
            <a:pPr marL="0" indent="0">
              <a:spcBef>
                <a:spcPts val="2500"/>
              </a:spcBef>
              <a:buNone/>
            </a:pPr>
            <a:r>
              <a:rPr lang="en-US" sz="1400" b="1"/>
              <a:t>Benefits of Low-Code Solutions</a:t>
            </a:r>
          </a:p>
          <a:p>
            <a:pPr marL="0" lvl="1" indent="0">
              <a:buNone/>
            </a:pPr>
            <a:r>
              <a:rPr lang="en-US" sz="1400"/>
              <a:t>Low-code platforms offer a user-friendly interface, accelerating the application development process significantly.</a:t>
            </a:r>
          </a:p>
          <a:p>
            <a:pPr marL="0" indent="0">
              <a:spcBef>
                <a:spcPts val="2500"/>
              </a:spcBef>
              <a:buNone/>
            </a:pPr>
            <a:r>
              <a:rPr lang="en-US" sz="1400" b="1"/>
              <a:t>Challenges with Complexity</a:t>
            </a:r>
          </a:p>
          <a:p>
            <a:pPr marL="0" lvl="1" indent="0">
              <a:buNone/>
            </a:pPr>
            <a:r>
              <a:rPr lang="en-US" sz="1400"/>
              <a:t>As applications grow in complexity, maintenance and scalability can become more challenging and costly.</a:t>
            </a:r>
          </a:p>
          <a:p>
            <a:pPr marL="0" indent="0">
              <a:spcBef>
                <a:spcPts val="2500"/>
              </a:spcBef>
              <a:buNone/>
            </a:pPr>
            <a:r>
              <a:rPr lang="en-US" sz="1400" b="1"/>
              <a:t>Balancing Ease and Sustainability</a:t>
            </a:r>
          </a:p>
          <a:p>
            <a:pPr marL="0" lvl="1" indent="0">
              <a:buNone/>
            </a:pPr>
            <a:r>
              <a:rPr lang="en-US" sz="1400"/>
              <a:t>Finding the right balance between ease of use and long-term sustainability is crucial for success.</a:t>
            </a:r>
          </a:p>
        </p:txBody>
      </p:sp>
    </p:spTree>
    <p:extLst>
      <p:ext uri="{BB962C8B-B14F-4D97-AF65-F5344CB8AC3E}">
        <p14:creationId xmlns:p14="http://schemas.microsoft.com/office/powerpoint/2010/main" val="2688097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0EFDC198DA1424AA2DE7340ED8C291E" ma:contentTypeVersion="20" ma:contentTypeDescription="Create a new document." ma:contentTypeScope="" ma:versionID="e17e278717a8b3a9d1b0341905e9f118">
  <xsd:schema xmlns:xsd="http://www.w3.org/2001/XMLSchema" xmlns:xs="http://www.w3.org/2001/XMLSchema" xmlns:p="http://schemas.microsoft.com/office/2006/metadata/properties" xmlns:ns2="6fe25bdf-ae0e-48a7-b6e5-bc8a1849b98e" xmlns:ns3="518ec24c-f428-4057-9a36-4cb948a7b407" targetNamespace="http://schemas.microsoft.com/office/2006/metadata/properties" ma:root="true" ma:fieldsID="64d06730524467017972f768cafcd2f5" ns2:_="" ns3:_="">
    <xsd:import namespace="6fe25bdf-ae0e-48a7-b6e5-bc8a1849b98e"/>
    <xsd:import namespace="518ec24c-f428-4057-9a36-4cb948a7b4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e25bdf-ae0e-48a7-b6e5-bc8a1849b98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419aa8-21d6-4bea-8eac-28a8efdd9d04}" ma:internalName="TaxCatchAll" ma:showField="CatchAllData" ma:web="6fe25bdf-ae0e-48a7-b6e5-bc8a1849b9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8ec24c-f428-4057-9a36-4cb948a7b4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7c3b37-2320-48ce-b319-ec387555f3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18ec24c-f428-4057-9a36-4cb948a7b407">
      <Terms xmlns="http://schemas.microsoft.com/office/infopath/2007/PartnerControls"/>
    </lcf76f155ced4ddcb4097134ff3c332f>
    <TaxCatchAll xmlns="6fe25bdf-ae0e-48a7-b6e5-bc8a1849b98e" xsi:nil="true"/>
  </documentManagement>
</p:properties>
</file>

<file path=customXml/itemProps1.xml><?xml version="1.0" encoding="utf-8"?>
<ds:datastoreItem xmlns:ds="http://schemas.openxmlformats.org/officeDocument/2006/customXml" ds:itemID="{CCCC9168-1AF7-4F22-A7E1-AA5CA9871E6C}">
  <ds:schemaRefs>
    <ds:schemaRef ds:uri="http://schemas.microsoft.com/sharepoint/v3/contenttype/forms"/>
  </ds:schemaRefs>
</ds:datastoreItem>
</file>

<file path=customXml/itemProps2.xml><?xml version="1.0" encoding="utf-8"?>
<ds:datastoreItem xmlns:ds="http://schemas.openxmlformats.org/officeDocument/2006/customXml" ds:itemID="{ED04DCF2-D9D4-4703-8D0D-9BA35C49A00B}">
  <ds:schemaRefs>
    <ds:schemaRef ds:uri="518ec24c-f428-4057-9a36-4cb948a7b407"/>
    <ds:schemaRef ds:uri="6fe25bdf-ae0e-48a7-b6e5-bc8a1849b9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97B75BE-6E85-4BC9-B65E-BA5D0420B3C8}">
  <ds:schemaRefs>
    <ds:schemaRef ds:uri="518ec24c-f428-4057-9a36-4cb948a7b407"/>
    <ds:schemaRef ds:uri="6fe25bdf-ae0e-48a7-b6e5-bc8a1849b98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33</TotalTime>
  <Words>3036</Words>
  <Application>Microsoft Office PowerPoint</Application>
  <PresentationFormat>Widescreen</PresentationFormat>
  <Paragraphs>278</Paragraphs>
  <Slides>33</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Aptos</vt:lpstr>
      <vt:lpstr>Aptos Display</vt:lpstr>
      <vt:lpstr>Arial</vt:lpstr>
      <vt:lpstr>open sans</vt:lpstr>
      <vt:lpstr>Open Sans ExtraBold</vt:lpstr>
      <vt:lpstr>Open Sans Light</vt:lpstr>
      <vt:lpstr>Open Sans SemiBold</vt:lpstr>
      <vt:lpstr>Office Theme</vt:lpstr>
      <vt:lpstr>PowerPoint Presentation</vt:lpstr>
      <vt:lpstr>Lesson Learned  from  Dynamics 365 CE Integrations</vt:lpstr>
      <vt:lpstr>Lesson 1: Integration Strategy</vt:lpstr>
      <vt:lpstr>Lesson 2: Ideal Integrated Solution</vt:lpstr>
      <vt:lpstr>Lesson 3: Tools for CE Integration</vt:lpstr>
      <vt:lpstr>Lesson 4: Shared Accountability</vt:lpstr>
      <vt:lpstr>Lesson 5: Mature Integration Concepts</vt:lpstr>
      <vt:lpstr>Lesson 6: Low-Code Integration Platforms</vt:lpstr>
      <vt:lpstr>Lesson 7: Low-Code Integration Utopia</vt:lpstr>
      <vt:lpstr>Lesson 8: Dynamics 365 CE Integration</vt:lpstr>
      <vt:lpstr>Lesson 9: Integration Technology Trade-Off</vt:lpstr>
      <vt:lpstr>Lesson 10: Integration Modernization</vt:lpstr>
      <vt:lpstr>Lesson 11: Cross-Platform Practitioners</vt:lpstr>
      <vt:lpstr>Lesson 12: Early Investments in Integration</vt:lpstr>
      <vt:lpstr>Lesson 13: Culture of Excellence</vt:lpstr>
      <vt:lpstr>Lesson 14: Data Integration Best Practices</vt:lpstr>
      <vt:lpstr>Lesson 15: Philosophical Turn</vt:lpstr>
      <vt:lpstr>Lesson 16: High-Frequency Trading</vt:lpstr>
      <vt:lpstr>Lesson 17: Dynamics 365 CE Data Field Modification</vt:lpstr>
      <vt:lpstr>Lesson 18: Interface Contract</vt:lpstr>
      <vt:lpstr>Lesson 19: External Data Integration</vt:lpstr>
      <vt:lpstr>Lesson 20: Stakeholder Engagement</vt:lpstr>
      <vt:lpstr>Lesson 21: Error Handling</vt:lpstr>
      <vt:lpstr>Lesson 22: Wrappers and Adapters</vt:lpstr>
      <vt:lpstr>Lesson 23: Monitoring Strategies</vt:lpstr>
      <vt:lpstr>Lesson 24: Uniform Integration Tools</vt:lpstr>
      <vt:lpstr>Lesson 25: Power Platform Features</vt:lpstr>
      <vt:lpstr>Lesson 26: Organizational Design and Software Architecture</vt:lpstr>
      <vt:lpstr>Lesson 27: Time Traps in Interface Integration</vt:lpstr>
      <vt:lpstr>Lesson 28: Documentation</vt:lpstr>
      <vt:lpstr>Lesson 29: Agile Scrum</vt:lpstr>
      <vt:lpstr>Lesson 30: Continuous Learning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Lauren Bishop</dc:creator>
  <cp:lastModifiedBy>Nien Sui</cp:lastModifiedBy>
  <cp:revision>7</cp:revision>
  <dcterms:created xsi:type="dcterms:W3CDTF">2025-01-23T18:40:19Z</dcterms:created>
  <dcterms:modified xsi:type="dcterms:W3CDTF">2025-04-12T04:26:10Z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0x01010040EFDC198DA1424AA2DE7340ED8C291E</vt:lpwstr>
  </property>
  <property fmtid="{D5CDD505-2E9C-101B-9397-08002B2CF9AE}" pid="3" name="MediaServiceImageTags">
    <vt:lpwstr/>
  </property>
</Properties>
</file>