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comments/modernComment_100_2338FD6E.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78" r:id="rId7"/>
    <p:sldId id="258" r:id="rId8"/>
    <p:sldId id="281" r:id="rId9"/>
    <p:sldId id="259" r:id="rId10"/>
    <p:sldId id="282" r:id="rId11"/>
    <p:sldId id="285" r:id="rId12"/>
    <p:sldId id="283" r:id="rId13"/>
    <p:sldId id="284" r:id="rId14"/>
    <p:sldId id="279" r:id="rId15"/>
    <p:sldId id="267" r:id="rId16"/>
    <p:sldId id="1484" r:id="rId17"/>
    <p:sldId id="1487" r:id="rId18"/>
    <p:sldId id="287" r:id="rId19"/>
    <p:sldId id="286" r:id="rId20"/>
    <p:sldId id="288" r:id="rId21"/>
    <p:sldId id="289" r:id="rId22"/>
    <p:sldId id="291" r:id="rId23"/>
    <p:sldId id="290" r:id="rId24"/>
    <p:sldId id="292" r:id="rId25"/>
    <p:sldId id="293" r:id="rId26"/>
    <p:sldId id="294" r:id="rId27"/>
    <p:sldId id="1486" r:id="rId28"/>
    <p:sldId id="295" r:id="rId29"/>
    <p:sldId id="296" r:id="rId30"/>
    <p:sldId id="297" r:id="rId31"/>
    <p:sldId id="298" r:id="rId32"/>
    <p:sldId id="299" r:id="rId33"/>
    <p:sldId id="300" r:id="rId34"/>
    <p:sldId id="301" r:id="rId35"/>
    <p:sldId id="302" r:id="rId36"/>
    <p:sldId id="303" r:id="rId37"/>
    <p:sldId id="304" r:id="rId38"/>
    <p:sldId id="1476" r:id="rId39"/>
    <p:sldId id="1477" r:id="rId40"/>
    <p:sldId id="1481" r:id="rId41"/>
    <p:sldId id="1485" r:id="rId42"/>
    <p:sldId id="1452" r:id="rId43"/>
    <p:sldId id="1453" r:id="rId44"/>
    <p:sldId id="1482" r:id="rId45"/>
    <p:sldId id="1483" r:id="rId46"/>
    <p:sldId id="280" r:id="rId47"/>
    <p:sldId id="27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1B1F0F-ACED-7B65-FCF9-DDA56FDF9E77}" name="Brianna Sierra" initials="BS" userId="S::brianna@dynamicsusergroup.com::d7a06c09-ac69-423d-9f7d-3be874f58a8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ED4E"/>
    <a:srgbClr val="3B4598"/>
    <a:srgbClr val="42ABE3"/>
    <a:srgbClr val="9C3C9A"/>
    <a:srgbClr val="ED3F7B"/>
    <a:srgbClr val="57B5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D6FC8E-08E1-5068-10E7-146E9AD22E22}" v="2" dt="2025-04-09T13:09:44.0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6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omments/modernComment_100_2338FD6E.xml><?xml version="1.0" encoding="utf-8"?>
<p188:cmLst xmlns:a="http://schemas.openxmlformats.org/drawingml/2006/main" xmlns:r="http://schemas.openxmlformats.org/officeDocument/2006/relationships" xmlns:p188="http://schemas.microsoft.com/office/powerpoint/2018/8/main">
  <p188:cm id="{3DEE0F74-0EB0-4B82-B2A0-DC2E2FA56EBC}" authorId="{7B1B1F0F-ACED-7B65-FCF9-DDA56FDF9E77}" created="2025-04-09T13:09:44.051">
    <pc:sldMkLst xmlns:pc="http://schemas.microsoft.com/office/powerpoint/2013/main/command">
      <pc:docMk/>
      <pc:sldMk cId="590937454" sldId="256"/>
    </pc:sldMkLst>
    <p188:txBody>
      <a:bodyPr/>
      <a:lstStyle/>
      <a:p>
        <a:r>
          <a:rPr lang="en-US"/>
          <a:t>Please click "File"- "Create A Copy" or download before you start adding your slides!! If you accidentally get info in this template, please email Jess or I and we can fix it. </a:t>
        </a:r>
      </a:p>
    </p188:txBody>
  </p188:cm>
</p188:cmLst>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99DBA28-4A88-8FEC-5975-51748A7C2B34}"/>
              </a:ext>
            </a:extLst>
          </p:cNvPr>
          <p:cNvSpPr/>
          <p:nvPr userDrawn="1"/>
        </p:nvSpPr>
        <p:spPr>
          <a:xfrm>
            <a:off x="0" y="1"/>
            <a:ext cx="12192000" cy="3840480"/>
          </a:xfrm>
          <a:prstGeom prst="rect">
            <a:avLst/>
          </a:prstGeom>
          <a:gradFill flip="none" rotWithShape="1">
            <a:gsLst>
              <a:gs pos="0">
                <a:srgbClr val="9C3C9A"/>
              </a:gs>
              <a:gs pos="40000">
                <a:srgbClr val="ED3F7B"/>
              </a:gs>
              <a:gs pos="80000">
                <a:srgbClr val="F9ED4E"/>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ity skyline with many blue lights&#10;&#10;AI-generated content may be incorrect.">
            <a:extLst>
              <a:ext uri="{FF2B5EF4-FFF2-40B4-BE49-F238E27FC236}">
                <a16:creationId xmlns:a16="http://schemas.microsoft.com/office/drawing/2014/main" id="{6A399047-29B9-4A00-1B29-747FCE260DCE}"/>
              </a:ext>
            </a:extLst>
          </p:cNvPr>
          <p:cNvPicPr>
            <a:picLocks noChangeAspect="1"/>
          </p:cNvPicPr>
          <p:nvPr userDrawn="1"/>
        </p:nvPicPr>
        <p:blipFill>
          <a:blip r:embed="rId2"/>
          <a:srcRect l="1808" r="1663"/>
          <a:stretch/>
        </p:blipFill>
        <p:spPr>
          <a:xfrm>
            <a:off x="-1" y="586839"/>
            <a:ext cx="12191999" cy="4238039"/>
          </a:xfrm>
          <a:prstGeom prst="rect">
            <a:avLst/>
          </a:prstGeom>
        </p:spPr>
      </p:pic>
      <p:pic>
        <p:nvPicPr>
          <p:cNvPr id="15" name="Picture 14" descr="A purple and yellow city skyline&#10;&#10;AI-generated content may be incorrect.">
            <a:extLst>
              <a:ext uri="{FF2B5EF4-FFF2-40B4-BE49-F238E27FC236}">
                <a16:creationId xmlns:a16="http://schemas.microsoft.com/office/drawing/2014/main" id="{261BE470-0F59-AC23-6494-86C4E29710A4}"/>
              </a:ext>
            </a:extLst>
          </p:cNvPr>
          <p:cNvPicPr>
            <a:picLocks noChangeAspect="1"/>
          </p:cNvPicPr>
          <p:nvPr userDrawn="1"/>
        </p:nvPicPr>
        <p:blipFill>
          <a:blip r:embed="rId3"/>
          <a:srcRect l="3124" r="5642"/>
          <a:stretch/>
        </p:blipFill>
        <p:spPr>
          <a:xfrm flipH="1">
            <a:off x="0" y="777698"/>
            <a:ext cx="12192000" cy="4484011"/>
          </a:xfrm>
          <a:prstGeom prst="rect">
            <a:avLst/>
          </a:prstGeom>
        </p:spPr>
      </p:pic>
      <p:pic>
        <p:nvPicPr>
          <p:cNvPr id="19" name="Picture 18" descr="A city skyline at night&#10;&#10;AI-generated content may be incorrect.">
            <a:extLst>
              <a:ext uri="{FF2B5EF4-FFF2-40B4-BE49-F238E27FC236}">
                <a16:creationId xmlns:a16="http://schemas.microsoft.com/office/drawing/2014/main" id="{00653E19-581D-5710-3AA1-6B3CF3917ED5}"/>
              </a:ext>
            </a:extLst>
          </p:cNvPr>
          <p:cNvPicPr>
            <a:picLocks noChangeAspect="1"/>
          </p:cNvPicPr>
          <p:nvPr userDrawn="1"/>
        </p:nvPicPr>
        <p:blipFill>
          <a:blip r:embed="rId4"/>
          <a:srcRect l="2867" t="22029" r="2494" b="5361"/>
          <a:stretch/>
        </p:blipFill>
        <p:spPr>
          <a:xfrm>
            <a:off x="0" y="1596290"/>
            <a:ext cx="12191998" cy="5261709"/>
          </a:xfrm>
          <a:prstGeom prst="rect">
            <a:avLst/>
          </a:prstGeom>
        </p:spPr>
      </p:pic>
      <p:sp>
        <p:nvSpPr>
          <p:cNvPr id="7" name="TextBox 6">
            <a:extLst>
              <a:ext uri="{FF2B5EF4-FFF2-40B4-BE49-F238E27FC236}">
                <a16:creationId xmlns:a16="http://schemas.microsoft.com/office/drawing/2014/main" id="{A2B1DF37-A950-0B8C-2DB0-35007DB17288}"/>
              </a:ext>
            </a:extLst>
          </p:cNvPr>
          <p:cNvSpPr txBox="1"/>
          <p:nvPr userDrawn="1"/>
        </p:nvSpPr>
        <p:spPr>
          <a:xfrm>
            <a:off x="94521" y="6369700"/>
            <a:ext cx="183896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sng" err="1">
                <a:solidFill>
                  <a:schemeClr val="bg1"/>
                </a:solidFill>
                <a:latin typeface="Open Sans ExtraBold" pitchFamily="2" charset="0"/>
                <a:ea typeface="Open Sans ExtraBold" pitchFamily="2" charset="0"/>
                <a:cs typeface="Open Sans ExtraBold" pitchFamily="2" charset="0"/>
              </a:rPr>
              <a:t>dynamicscon.com</a:t>
            </a:r>
            <a:endParaRPr lang="en-US" sz="1400" b="1" i="0" u="sng">
              <a:solidFill>
                <a:schemeClr val="bg1"/>
              </a:solidFill>
              <a:latin typeface="Open Sans ExtraBold" pitchFamily="2" charset="0"/>
              <a:ea typeface="Open Sans ExtraBold" pitchFamily="2" charset="0"/>
              <a:cs typeface="Open Sans ExtraBold" pitchFamily="2" charset="0"/>
            </a:endParaRPr>
          </a:p>
        </p:txBody>
      </p:sp>
      <p:grpSp>
        <p:nvGrpSpPr>
          <p:cNvPr id="8" name="Group 7">
            <a:extLst>
              <a:ext uri="{FF2B5EF4-FFF2-40B4-BE49-F238E27FC236}">
                <a16:creationId xmlns:a16="http://schemas.microsoft.com/office/drawing/2014/main" id="{0418F232-04F8-4E2E-F9AF-7253BF82138A}"/>
              </a:ext>
            </a:extLst>
          </p:cNvPr>
          <p:cNvGrpSpPr/>
          <p:nvPr userDrawn="1"/>
        </p:nvGrpSpPr>
        <p:grpSpPr>
          <a:xfrm>
            <a:off x="1601913" y="958184"/>
            <a:ext cx="8988174" cy="5443417"/>
            <a:chOff x="1601913" y="958184"/>
            <a:chExt cx="8988174" cy="5443417"/>
          </a:xfrm>
        </p:grpSpPr>
        <p:pic>
          <p:nvPicPr>
            <p:cNvPr id="3" name="Picture 2" descr="A logo of a city&#10;&#10;AI-generated content may be incorrect.">
              <a:extLst>
                <a:ext uri="{FF2B5EF4-FFF2-40B4-BE49-F238E27FC236}">
                  <a16:creationId xmlns:a16="http://schemas.microsoft.com/office/drawing/2014/main" id="{4772473F-1BC2-B356-662E-EAFC4C164EAF}"/>
                </a:ext>
              </a:extLst>
            </p:cNvPr>
            <p:cNvPicPr>
              <a:picLocks noChangeAspect="1"/>
            </p:cNvPicPr>
            <p:nvPr userDrawn="1"/>
          </p:nvPicPr>
          <p:blipFill>
            <a:blip r:embed="rId5"/>
            <a:stretch>
              <a:fillRect/>
            </a:stretch>
          </p:blipFill>
          <p:spPr>
            <a:xfrm>
              <a:off x="2028007" y="3847837"/>
              <a:ext cx="4224746" cy="2553764"/>
            </a:xfrm>
            <a:prstGeom prst="rect">
              <a:avLst/>
            </a:prstGeom>
          </p:spPr>
        </p:pic>
        <p:pic>
          <p:nvPicPr>
            <p:cNvPr id="6" name="Picture 5" descr="A yellow text on a black background&#10;&#10;AI-generated content may be incorrect.">
              <a:extLst>
                <a:ext uri="{FF2B5EF4-FFF2-40B4-BE49-F238E27FC236}">
                  <a16:creationId xmlns:a16="http://schemas.microsoft.com/office/drawing/2014/main" id="{6DFF3C90-20D3-7E53-F389-45BBC1E09FA2}"/>
                </a:ext>
              </a:extLst>
            </p:cNvPr>
            <p:cNvPicPr>
              <a:picLocks noChangeAspect="1"/>
            </p:cNvPicPr>
            <p:nvPr userDrawn="1"/>
          </p:nvPicPr>
          <p:blipFill>
            <a:blip r:embed="rId6"/>
            <a:stretch>
              <a:fillRect/>
            </a:stretch>
          </p:blipFill>
          <p:spPr>
            <a:xfrm>
              <a:off x="1601913" y="958184"/>
              <a:ext cx="8988174" cy="4644391"/>
            </a:xfrm>
            <a:prstGeom prst="rect">
              <a:avLst/>
            </a:prstGeom>
          </p:spPr>
        </p:pic>
      </p:grpSp>
      <p:pic>
        <p:nvPicPr>
          <p:cNvPr id="4" name="Picture 3">
            <a:extLst>
              <a:ext uri="{FF2B5EF4-FFF2-40B4-BE49-F238E27FC236}">
                <a16:creationId xmlns:a16="http://schemas.microsoft.com/office/drawing/2014/main" id="{8B9F7B16-B410-A365-F137-A120E7389A82}"/>
              </a:ext>
            </a:extLst>
          </p:cNvPr>
          <p:cNvPicPr>
            <a:picLocks noChangeAspect="1"/>
          </p:cNvPicPr>
          <p:nvPr userDrawn="1"/>
        </p:nvPicPr>
        <p:blipFill>
          <a:blip r:embed="rId7"/>
          <a:stretch>
            <a:fillRect/>
          </a:stretch>
        </p:blipFill>
        <p:spPr>
          <a:xfrm>
            <a:off x="-923279" y="616079"/>
            <a:ext cx="4433677" cy="342105"/>
          </a:xfrm>
          <a:prstGeom prst="rect">
            <a:avLst/>
          </a:prstGeom>
        </p:spPr>
      </p:pic>
      <p:pic>
        <p:nvPicPr>
          <p:cNvPr id="11" name="Picture 10" descr="A couple of superheroes sitting on a fountain&#10;&#10;AI-generated content may be incorrect.">
            <a:extLst>
              <a:ext uri="{FF2B5EF4-FFF2-40B4-BE49-F238E27FC236}">
                <a16:creationId xmlns:a16="http://schemas.microsoft.com/office/drawing/2014/main" id="{54F15541-A593-CDD9-2CC1-59DE0D0C70D4}"/>
              </a:ext>
            </a:extLst>
          </p:cNvPr>
          <p:cNvPicPr>
            <a:picLocks noChangeAspect="1"/>
          </p:cNvPicPr>
          <p:nvPr userDrawn="1"/>
        </p:nvPicPr>
        <p:blipFill>
          <a:blip r:embed="rId8"/>
          <a:stretch>
            <a:fillRect/>
          </a:stretch>
        </p:blipFill>
        <p:spPr>
          <a:xfrm>
            <a:off x="9036293" y="3881406"/>
            <a:ext cx="2986058" cy="2986058"/>
          </a:xfrm>
          <a:prstGeom prst="rect">
            <a:avLst/>
          </a:prstGeom>
        </p:spPr>
      </p:pic>
    </p:spTree>
    <p:extLst>
      <p:ext uri="{BB962C8B-B14F-4D97-AF65-F5344CB8AC3E}">
        <p14:creationId xmlns:p14="http://schemas.microsoft.com/office/powerpoint/2010/main" val="4038943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2 Text, and 2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E02E582-579C-EFF5-3EDC-EEA3CCCC2678}"/>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3" name="Content Placeholder 2">
            <a:extLst>
              <a:ext uri="{FF2B5EF4-FFF2-40B4-BE49-F238E27FC236}">
                <a16:creationId xmlns:a16="http://schemas.microsoft.com/office/drawing/2014/main" id="{5C038665-153F-0B31-B067-B0588C59361E}"/>
              </a:ext>
            </a:extLst>
          </p:cNvPr>
          <p:cNvSpPr>
            <a:spLocks noGrp="1"/>
          </p:cNvSpPr>
          <p:nvPr>
            <p:ph sz="half" idx="1" hasCustomPrompt="1"/>
          </p:nvPr>
        </p:nvSpPr>
        <p:spPr>
          <a:xfrm>
            <a:off x="394316"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
        <p:nvSpPr>
          <p:cNvPr id="4" name="Content Placeholder 2">
            <a:extLst>
              <a:ext uri="{FF2B5EF4-FFF2-40B4-BE49-F238E27FC236}">
                <a16:creationId xmlns:a16="http://schemas.microsoft.com/office/drawing/2014/main" id="{561709AC-2F2B-8B78-0EED-55EC063F156D}"/>
              </a:ext>
            </a:extLst>
          </p:cNvPr>
          <p:cNvSpPr>
            <a:spLocks noGrp="1"/>
          </p:cNvSpPr>
          <p:nvPr>
            <p:ph sz="half" idx="12" hasCustomPrompt="1"/>
          </p:nvPr>
        </p:nvSpPr>
        <p:spPr>
          <a:xfrm>
            <a:off x="4810926" y="1352141"/>
            <a:ext cx="2570148" cy="2176720"/>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5" name="Content Placeholder 2">
            <a:extLst>
              <a:ext uri="{FF2B5EF4-FFF2-40B4-BE49-F238E27FC236}">
                <a16:creationId xmlns:a16="http://schemas.microsoft.com/office/drawing/2014/main" id="{452E8B48-D665-6114-7498-7ACA53C41FB2}"/>
              </a:ext>
            </a:extLst>
          </p:cNvPr>
          <p:cNvSpPr>
            <a:spLocks noGrp="1"/>
          </p:cNvSpPr>
          <p:nvPr>
            <p:ph sz="half" idx="13" hasCustomPrompt="1"/>
          </p:nvPr>
        </p:nvSpPr>
        <p:spPr>
          <a:xfrm>
            <a:off x="4810926" y="3633699"/>
            <a:ext cx="2570148" cy="2126078"/>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6" name="Content Placeholder 2">
            <a:extLst>
              <a:ext uri="{FF2B5EF4-FFF2-40B4-BE49-F238E27FC236}">
                <a16:creationId xmlns:a16="http://schemas.microsoft.com/office/drawing/2014/main" id="{BD974744-3FE8-1ECB-F688-A8D96292CB4B}"/>
              </a:ext>
            </a:extLst>
          </p:cNvPr>
          <p:cNvSpPr>
            <a:spLocks noGrp="1"/>
          </p:cNvSpPr>
          <p:nvPr>
            <p:ph sz="half" idx="14" hasCustomPrompt="1"/>
          </p:nvPr>
        </p:nvSpPr>
        <p:spPr>
          <a:xfrm>
            <a:off x="7478697"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Tree>
    <p:extLst>
      <p:ext uri="{BB962C8B-B14F-4D97-AF65-F5344CB8AC3E}">
        <p14:creationId xmlns:p14="http://schemas.microsoft.com/office/powerpoint/2010/main" val="151676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0">
            <a:extLst>
              <a:ext uri="{FF2B5EF4-FFF2-40B4-BE49-F238E27FC236}">
                <a16:creationId xmlns:a16="http://schemas.microsoft.com/office/drawing/2014/main" id="{34E64832-2A5E-1A03-F2D8-77A19644A590}"/>
              </a:ext>
            </a:extLst>
          </p:cNvPr>
          <p:cNvSpPr>
            <a:spLocks noGrp="1"/>
          </p:cNvSpPr>
          <p:nvPr>
            <p:ph type="title" hasCustomPrompt="1"/>
          </p:nvPr>
        </p:nvSpPr>
        <p:spPr>
          <a:xfrm>
            <a:off x="831850" y="2024023"/>
            <a:ext cx="10515600" cy="1325563"/>
          </a:xfrm>
        </p:spPr>
        <p:txBody>
          <a:bodyPr>
            <a:noAutofit/>
          </a:bodyPr>
          <a:lstStyle>
            <a:lvl1pPr algn="ctr">
              <a:defRPr sz="7200" b="1" i="0">
                <a:solidFill>
                  <a:srgbClr val="3B4598"/>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15" name="Text Placeholder 2">
            <a:extLst>
              <a:ext uri="{FF2B5EF4-FFF2-40B4-BE49-F238E27FC236}">
                <a16:creationId xmlns:a16="http://schemas.microsoft.com/office/drawing/2014/main" id="{D18C36EB-5529-72B2-87F7-9801C49E1409}"/>
              </a:ext>
            </a:extLst>
          </p:cNvPr>
          <p:cNvSpPr>
            <a:spLocks noGrp="1"/>
          </p:cNvSpPr>
          <p:nvPr>
            <p:ph type="body" idx="1" hasCustomPrompt="1"/>
          </p:nvPr>
        </p:nvSpPr>
        <p:spPr>
          <a:xfrm>
            <a:off x="831850" y="3508415"/>
            <a:ext cx="10515600" cy="1500187"/>
          </a:xfrm>
        </p:spPr>
        <p:txBody>
          <a:bodyPr>
            <a:normAutofit/>
          </a:bodyPr>
          <a:lstStyle>
            <a:lvl1pPr marL="0" indent="0" algn="ctr">
              <a:buNone/>
              <a:defRPr sz="3200" b="1" i="0">
                <a:solidFill>
                  <a:srgbClr val="42ABE3"/>
                </a:solidFill>
                <a:latin typeface="Open Sans SemiBold" pitchFamily="2" charset="0"/>
                <a:ea typeface="Open Sans SemiBold" pitchFamily="2" charset="0"/>
                <a:cs typeface="Open Sans SemiBol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Tree>
    <p:extLst>
      <p:ext uri="{BB962C8B-B14F-4D97-AF65-F5344CB8AC3E}">
        <p14:creationId xmlns:p14="http://schemas.microsoft.com/office/powerpoint/2010/main" val="4195665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Content Placeholder 2">
            <a:extLst>
              <a:ext uri="{FF2B5EF4-FFF2-40B4-BE49-F238E27FC236}">
                <a16:creationId xmlns:a16="http://schemas.microsoft.com/office/drawing/2014/main" id="{D5D4767A-CB43-DDF1-3971-339148541C2B}"/>
              </a:ext>
            </a:extLst>
          </p:cNvPr>
          <p:cNvSpPr>
            <a:spLocks noGrp="1"/>
          </p:cNvSpPr>
          <p:nvPr>
            <p:ph idx="1"/>
          </p:nvPr>
        </p:nvSpPr>
        <p:spPr>
          <a:xfrm>
            <a:off x="394315" y="1357460"/>
            <a:ext cx="11381889" cy="4402317"/>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432706FC-B096-B52E-4615-7DC39DAD98F2}"/>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a:t>Click to add title</a:t>
            </a:r>
          </a:p>
        </p:txBody>
      </p:sp>
    </p:spTree>
    <p:extLst>
      <p:ext uri="{BB962C8B-B14F-4D97-AF65-F5344CB8AC3E}">
        <p14:creationId xmlns:p14="http://schemas.microsoft.com/office/powerpoint/2010/main" val="1160922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49A06A9C-FB58-4491-3974-B1E6EA36892D}"/>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4" name="Content Placeholder 2">
            <a:extLst>
              <a:ext uri="{FF2B5EF4-FFF2-40B4-BE49-F238E27FC236}">
                <a16:creationId xmlns:a16="http://schemas.microsoft.com/office/drawing/2014/main" id="{C7BC5458-4486-FE70-DBF3-3F5730396A06}"/>
              </a:ext>
            </a:extLst>
          </p:cNvPr>
          <p:cNvSpPr>
            <a:spLocks noGrp="1"/>
          </p:cNvSpPr>
          <p:nvPr>
            <p:ph sz="half" idx="1"/>
          </p:nvPr>
        </p:nvSpPr>
        <p:spPr>
          <a:xfrm>
            <a:off x="394316" y="1349603"/>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901EA29B-6DEB-BEA0-914D-B70BED13D1F3}"/>
              </a:ext>
            </a:extLst>
          </p:cNvPr>
          <p:cNvSpPr>
            <a:spLocks noGrp="1"/>
          </p:cNvSpPr>
          <p:nvPr>
            <p:ph sz="half" idx="10"/>
          </p:nvPr>
        </p:nvSpPr>
        <p:spPr>
          <a:xfrm>
            <a:off x="6150721" y="1347708"/>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1752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2936479-8D30-0366-98A8-B1F99459F4AF}"/>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4" name="Content Placeholder 2">
            <a:extLst>
              <a:ext uri="{FF2B5EF4-FFF2-40B4-BE49-F238E27FC236}">
                <a16:creationId xmlns:a16="http://schemas.microsoft.com/office/drawing/2014/main" id="{85F462C1-2CFF-D0A0-6B38-AB8AFBAE6F58}"/>
              </a:ext>
            </a:extLst>
          </p:cNvPr>
          <p:cNvSpPr>
            <a:spLocks noGrp="1"/>
          </p:cNvSpPr>
          <p:nvPr>
            <p:ph idx="10" hasCustomPrompt="1"/>
          </p:nvPr>
        </p:nvSpPr>
        <p:spPr>
          <a:xfrm>
            <a:off x="394316" y="3963177"/>
            <a:ext cx="11381889" cy="1796600"/>
          </a:xfrm>
        </p:spPr>
        <p:txBody>
          <a:bodyPr/>
          <a:lstStyle>
            <a:lvl1pPr>
              <a:defRPr>
                <a:latin typeface="Open Sans Light" pitchFamily="2" charset="0"/>
                <a:ea typeface="Open Sans Light" pitchFamily="2" charset="0"/>
                <a:cs typeface="Open Sans Light" pitchFamily="2" charset="0"/>
              </a:defRPr>
            </a:lvl1pPr>
          </a:lstStyle>
          <a:p>
            <a:pPr lvl="0"/>
            <a:r>
              <a:rPr lang="en-US"/>
              <a:t>Click to edit text</a:t>
            </a:r>
          </a:p>
        </p:txBody>
      </p:sp>
      <p:sp>
        <p:nvSpPr>
          <p:cNvPr id="13" name="Content Placeholder 3">
            <a:extLst>
              <a:ext uri="{FF2B5EF4-FFF2-40B4-BE49-F238E27FC236}">
                <a16:creationId xmlns:a16="http://schemas.microsoft.com/office/drawing/2014/main" id="{89B68249-C779-95E6-8347-096090E8A8B2}"/>
              </a:ext>
            </a:extLst>
          </p:cNvPr>
          <p:cNvSpPr>
            <a:spLocks noGrp="1"/>
          </p:cNvSpPr>
          <p:nvPr>
            <p:ph sz="half" idx="2" hasCustomPrompt="1"/>
          </p:nvPr>
        </p:nvSpPr>
        <p:spPr>
          <a:xfrm>
            <a:off x="6151106"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a:t>Click to add image</a:t>
            </a:r>
          </a:p>
        </p:txBody>
      </p:sp>
      <p:sp>
        <p:nvSpPr>
          <p:cNvPr id="14" name="Content Placeholder 3">
            <a:extLst>
              <a:ext uri="{FF2B5EF4-FFF2-40B4-BE49-F238E27FC236}">
                <a16:creationId xmlns:a16="http://schemas.microsoft.com/office/drawing/2014/main" id="{5B8F2154-FAB8-6148-B867-71F96F377399}"/>
              </a:ext>
            </a:extLst>
          </p:cNvPr>
          <p:cNvSpPr>
            <a:spLocks noGrp="1"/>
          </p:cNvSpPr>
          <p:nvPr>
            <p:ph sz="half" idx="11" hasCustomPrompt="1"/>
          </p:nvPr>
        </p:nvSpPr>
        <p:spPr>
          <a:xfrm>
            <a:off x="406507"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a:t>Click to add image</a:t>
            </a:r>
          </a:p>
        </p:txBody>
      </p:sp>
    </p:spTree>
    <p:extLst>
      <p:ext uri="{BB962C8B-B14F-4D97-AF65-F5344CB8AC3E}">
        <p14:creationId xmlns:p14="http://schemas.microsoft.com/office/powerpoint/2010/main" val="2650237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5D1443E7-83B6-9D9D-95B0-95C13945E4D7}"/>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4" name="Content Placeholder 2">
            <a:extLst>
              <a:ext uri="{FF2B5EF4-FFF2-40B4-BE49-F238E27FC236}">
                <a16:creationId xmlns:a16="http://schemas.microsoft.com/office/drawing/2014/main" id="{D53D06AF-E740-17F1-FABD-186A5F24F6C3}"/>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
        <p:nvSpPr>
          <p:cNvPr id="13" name="Content Placeholder 3">
            <a:extLst>
              <a:ext uri="{FF2B5EF4-FFF2-40B4-BE49-F238E27FC236}">
                <a16:creationId xmlns:a16="http://schemas.microsoft.com/office/drawing/2014/main" id="{9A4AA9F0-8950-9B11-B323-EB868A65E590}"/>
              </a:ext>
            </a:extLst>
          </p:cNvPr>
          <p:cNvSpPr>
            <a:spLocks noGrp="1"/>
          </p:cNvSpPr>
          <p:nvPr>
            <p:ph sz="half" idx="2" hasCustomPrompt="1"/>
          </p:nvPr>
        </p:nvSpPr>
        <p:spPr>
          <a:xfrm>
            <a:off x="6137983"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14" name="Content Placeholder 3">
            <a:extLst>
              <a:ext uri="{FF2B5EF4-FFF2-40B4-BE49-F238E27FC236}">
                <a16:creationId xmlns:a16="http://schemas.microsoft.com/office/drawing/2014/main" id="{AA9AD557-FD79-25E6-091F-823A037D9039}"/>
              </a:ext>
            </a:extLst>
          </p:cNvPr>
          <p:cNvSpPr>
            <a:spLocks noGrp="1"/>
          </p:cNvSpPr>
          <p:nvPr>
            <p:ph sz="half" idx="11" hasCustomPrompt="1"/>
          </p:nvPr>
        </p:nvSpPr>
        <p:spPr>
          <a:xfrm>
            <a:off x="393384"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Tree>
    <p:extLst>
      <p:ext uri="{BB962C8B-B14F-4D97-AF65-F5344CB8AC3E}">
        <p14:creationId xmlns:p14="http://schemas.microsoft.com/office/powerpoint/2010/main" val="1487313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E3C0A905-A4EE-CDDD-2A6B-C7475222E89C}"/>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4" name="Content Placeholder 2">
            <a:extLst>
              <a:ext uri="{FF2B5EF4-FFF2-40B4-BE49-F238E27FC236}">
                <a16:creationId xmlns:a16="http://schemas.microsoft.com/office/drawing/2014/main" id="{8B915BCC-F1D1-C2EF-6928-13D7487A979E}"/>
              </a:ext>
            </a:extLst>
          </p:cNvPr>
          <p:cNvSpPr>
            <a:spLocks noGrp="1"/>
          </p:cNvSpPr>
          <p:nvPr>
            <p:ph idx="10" hasCustomPrompt="1"/>
          </p:nvPr>
        </p:nvSpPr>
        <p:spPr>
          <a:xfrm>
            <a:off x="394316" y="3963176"/>
            <a:ext cx="11381889" cy="1806027"/>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
        <p:nvSpPr>
          <p:cNvPr id="13" name="Content Placeholder 3">
            <a:extLst>
              <a:ext uri="{FF2B5EF4-FFF2-40B4-BE49-F238E27FC236}">
                <a16:creationId xmlns:a16="http://schemas.microsoft.com/office/drawing/2014/main" id="{4EDDDE5A-0B5C-DE40-DB11-7ECFC3CB0C08}"/>
              </a:ext>
            </a:extLst>
          </p:cNvPr>
          <p:cNvSpPr>
            <a:spLocks noGrp="1"/>
          </p:cNvSpPr>
          <p:nvPr>
            <p:ph sz="half" idx="11" hasCustomPrompt="1"/>
          </p:nvPr>
        </p:nvSpPr>
        <p:spPr>
          <a:xfrm>
            <a:off x="392451" y="1358222"/>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14" name="Content Placeholder 3">
            <a:extLst>
              <a:ext uri="{FF2B5EF4-FFF2-40B4-BE49-F238E27FC236}">
                <a16:creationId xmlns:a16="http://schemas.microsoft.com/office/drawing/2014/main" id="{986D1CA3-81B6-D575-9ADA-66E89436E03C}"/>
              </a:ext>
            </a:extLst>
          </p:cNvPr>
          <p:cNvSpPr>
            <a:spLocks noGrp="1"/>
          </p:cNvSpPr>
          <p:nvPr>
            <p:ph sz="half" idx="12" hasCustomPrompt="1"/>
          </p:nvPr>
        </p:nvSpPr>
        <p:spPr>
          <a:xfrm>
            <a:off x="8032426" y="1347708"/>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15" name="Content Placeholder 3">
            <a:extLst>
              <a:ext uri="{FF2B5EF4-FFF2-40B4-BE49-F238E27FC236}">
                <a16:creationId xmlns:a16="http://schemas.microsoft.com/office/drawing/2014/main" id="{15E11FC8-53E7-5FFB-404E-CC2FB9E2EB1E}"/>
              </a:ext>
            </a:extLst>
          </p:cNvPr>
          <p:cNvSpPr>
            <a:spLocks noGrp="1"/>
          </p:cNvSpPr>
          <p:nvPr>
            <p:ph sz="half" idx="13" hasCustomPrompt="1"/>
          </p:nvPr>
        </p:nvSpPr>
        <p:spPr>
          <a:xfrm>
            <a:off x="4212438" y="1356863"/>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Tree>
    <p:extLst>
      <p:ext uri="{BB962C8B-B14F-4D97-AF65-F5344CB8AC3E}">
        <p14:creationId xmlns:p14="http://schemas.microsoft.com/office/powerpoint/2010/main" val="15655059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858BFC4-4E31-2888-F812-62A2B962DF7B}"/>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4" name="Content Placeholder 2">
            <a:extLst>
              <a:ext uri="{FF2B5EF4-FFF2-40B4-BE49-F238E27FC236}">
                <a16:creationId xmlns:a16="http://schemas.microsoft.com/office/drawing/2014/main" id="{31F95820-6C20-4F94-DDD8-E825B362F339}"/>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
        <p:nvSpPr>
          <p:cNvPr id="13" name="Content Placeholder 3">
            <a:extLst>
              <a:ext uri="{FF2B5EF4-FFF2-40B4-BE49-F238E27FC236}">
                <a16:creationId xmlns:a16="http://schemas.microsoft.com/office/drawing/2014/main" id="{E7187696-4112-ED8D-1C60-7ADC2672CE52}"/>
              </a:ext>
            </a:extLst>
          </p:cNvPr>
          <p:cNvSpPr>
            <a:spLocks noGrp="1"/>
          </p:cNvSpPr>
          <p:nvPr>
            <p:ph sz="half" idx="11" hasCustomPrompt="1"/>
          </p:nvPr>
        </p:nvSpPr>
        <p:spPr>
          <a:xfrm>
            <a:off x="392451" y="3209036"/>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14" name="Content Placeholder 3">
            <a:extLst>
              <a:ext uri="{FF2B5EF4-FFF2-40B4-BE49-F238E27FC236}">
                <a16:creationId xmlns:a16="http://schemas.microsoft.com/office/drawing/2014/main" id="{233FA28F-BE9A-BE71-1D57-A205E28D420D}"/>
              </a:ext>
            </a:extLst>
          </p:cNvPr>
          <p:cNvSpPr>
            <a:spLocks noGrp="1"/>
          </p:cNvSpPr>
          <p:nvPr>
            <p:ph sz="half" idx="12" hasCustomPrompt="1"/>
          </p:nvPr>
        </p:nvSpPr>
        <p:spPr>
          <a:xfrm>
            <a:off x="8032426" y="3198522"/>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15" name="Content Placeholder 3">
            <a:extLst>
              <a:ext uri="{FF2B5EF4-FFF2-40B4-BE49-F238E27FC236}">
                <a16:creationId xmlns:a16="http://schemas.microsoft.com/office/drawing/2014/main" id="{6275704D-EFE8-1909-BFE1-CAC283341426}"/>
              </a:ext>
            </a:extLst>
          </p:cNvPr>
          <p:cNvSpPr>
            <a:spLocks noGrp="1"/>
          </p:cNvSpPr>
          <p:nvPr>
            <p:ph sz="half" idx="13" hasCustomPrompt="1"/>
          </p:nvPr>
        </p:nvSpPr>
        <p:spPr>
          <a:xfrm>
            <a:off x="4212438" y="3207677"/>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Tree>
    <p:extLst>
      <p:ext uri="{BB962C8B-B14F-4D97-AF65-F5344CB8AC3E}">
        <p14:creationId xmlns:p14="http://schemas.microsoft.com/office/powerpoint/2010/main" val="2122650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and Subtitle 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19DF1874-DFE4-A1C9-9DBD-34D1F411A50A}"/>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4" name="Content Placeholder 2">
            <a:extLst>
              <a:ext uri="{FF2B5EF4-FFF2-40B4-BE49-F238E27FC236}">
                <a16:creationId xmlns:a16="http://schemas.microsoft.com/office/drawing/2014/main" id="{A70F513F-4F4E-BFBF-DE4B-21F592BBC76A}"/>
              </a:ext>
            </a:extLst>
          </p:cNvPr>
          <p:cNvSpPr>
            <a:spLocks noGrp="1"/>
          </p:cNvSpPr>
          <p:nvPr>
            <p:ph sz="half" idx="1" hasCustomPrompt="1"/>
          </p:nvPr>
        </p:nvSpPr>
        <p:spPr>
          <a:xfrm>
            <a:off x="3056199" y="1347708"/>
            <a:ext cx="6036643" cy="4421495"/>
          </a:xfrm>
        </p:spPr>
        <p:txBody>
          <a:bodyPr/>
          <a:lstStyle>
            <a:lvl1pPr>
              <a:defRPr>
                <a:latin typeface="Open Sans Light" pitchFamily="2" charset="0"/>
                <a:ea typeface="Open Sans Light" pitchFamily="2" charset="0"/>
                <a:cs typeface="Open Sans Light" pitchFamily="2" charset="0"/>
              </a:defRPr>
            </a:lvl1pPr>
          </a:lstStyle>
          <a:p>
            <a:pPr lvl="0"/>
            <a:r>
              <a:rPr lang="en-US"/>
              <a:t>Click to edit text</a:t>
            </a:r>
          </a:p>
        </p:txBody>
      </p:sp>
      <p:sp>
        <p:nvSpPr>
          <p:cNvPr id="13" name="Content Placeholder 2">
            <a:extLst>
              <a:ext uri="{FF2B5EF4-FFF2-40B4-BE49-F238E27FC236}">
                <a16:creationId xmlns:a16="http://schemas.microsoft.com/office/drawing/2014/main" id="{3B14CE42-4C50-3788-F472-3BF58358B155}"/>
              </a:ext>
            </a:extLst>
          </p:cNvPr>
          <p:cNvSpPr>
            <a:spLocks noGrp="1"/>
          </p:cNvSpPr>
          <p:nvPr>
            <p:ph sz="half" idx="10" hasCustomPrompt="1"/>
          </p:nvPr>
        </p:nvSpPr>
        <p:spPr>
          <a:xfrm>
            <a:off x="394316" y="1347708"/>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a:t>Click to add image</a:t>
            </a:r>
          </a:p>
        </p:txBody>
      </p:sp>
      <p:sp>
        <p:nvSpPr>
          <p:cNvPr id="14" name="Content Placeholder 2">
            <a:extLst>
              <a:ext uri="{FF2B5EF4-FFF2-40B4-BE49-F238E27FC236}">
                <a16:creationId xmlns:a16="http://schemas.microsoft.com/office/drawing/2014/main" id="{D7433F95-E050-2FC7-892D-F468C8DB83D4}"/>
              </a:ext>
            </a:extLst>
          </p:cNvPr>
          <p:cNvSpPr>
            <a:spLocks noGrp="1"/>
          </p:cNvSpPr>
          <p:nvPr>
            <p:ph sz="half" idx="11" hasCustomPrompt="1"/>
          </p:nvPr>
        </p:nvSpPr>
        <p:spPr>
          <a:xfrm>
            <a:off x="394316" y="3578624"/>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a:t>Click to add image</a:t>
            </a:r>
          </a:p>
        </p:txBody>
      </p:sp>
      <p:sp>
        <p:nvSpPr>
          <p:cNvPr id="15" name="Content Placeholder 2">
            <a:extLst>
              <a:ext uri="{FF2B5EF4-FFF2-40B4-BE49-F238E27FC236}">
                <a16:creationId xmlns:a16="http://schemas.microsoft.com/office/drawing/2014/main" id="{440198F9-6632-99BA-A505-76ECD1470727}"/>
              </a:ext>
            </a:extLst>
          </p:cNvPr>
          <p:cNvSpPr>
            <a:spLocks noGrp="1"/>
          </p:cNvSpPr>
          <p:nvPr>
            <p:ph sz="half" idx="12" hasCustomPrompt="1"/>
          </p:nvPr>
        </p:nvSpPr>
        <p:spPr>
          <a:xfrm>
            <a:off x="9206057" y="1347708"/>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18" name="Content Placeholder 2">
            <a:extLst>
              <a:ext uri="{FF2B5EF4-FFF2-40B4-BE49-F238E27FC236}">
                <a16:creationId xmlns:a16="http://schemas.microsoft.com/office/drawing/2014/main" id="{82610093-46F8-9D87-110A-7D7D72C35237}"/>
              </a:ext>
            </a:extLst>
          </p:cNvPr>
          <p:cNvSpPr>
            <a:spLocks noGrp="1"/>
          </p:cNvSpPr>
          <p:nvPr>
            <p:ph sz="half" idx="13" hasCustomPrompt="1"/>
          </p:nvPr>
        </p:nvSpPr>
        <p:spPr>
          <a:xfrm>
            <a:off x="9206057" y="3578624"/>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Tree>
    <p:extLst>
      <p:ext uri="{BB962C8B-B14F-4D97-AF65-F5344CB8AC3E}">
        <p14:creationId xmlns:p14="http://schemas.microsoft.com/office/powerpoint/2010/main" val="2188432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582943D-7B16-B6C5-5304-D5B0ED879CBA}"/>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4" name="Content Placeholder 2">
            <a:extLst>
              <a:ext uri="{FF2B5EF4-FFF2-40B4-BE49-F238E27FC236}">
                <a16:creationId xmlns:a16="http://schemas.microsoft.com/office/drawing/2014/main" id="{B2854EEB-977D-57C9-827F-0F27D4A454D3}"/>
              </a:ext>
            </a:extLst>
          </p:cNvPr>
          <p:cNvSpPr>
            <a:spLocks noGrp="1"/>
          </p:cNvSpPr>
          <p:nvPr>
            <p:ph sz="half" idx="1" hasCustomPrompt="1"/>
          </p:nvPr>
        </p:nvSpPr>
        <p:spPr>
          <a:xfrm>
            <a:off x="394316"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
        <p:nvSpPr>
          <p:cNvPr id="13" name="Content Placeholder 2">
            <a:extLst>
              <a:ext uri="{FF2B5EF4-FFF2-40B4-BE49-F238E27FC236}">
                <a16:creationId xmlns:a16="http://schemas.microsoft.com/office/drawing/2014/main" id="{4A482B45-889F-5142-BC0F-D45E525DF049}"/>
              </a:ext>
            </a:extLst>
          </p:cNvPr>
          <p:cNvSpPr>
            <a:spLocks noGrp="1"/>
          </p:cNvSpPr>
          <p:nvPr>
            <p:ph sz="half" idx="12" hasCustomPrompt="1"/>
          </p:nvPr>
        </p:nvSpPr>
        <p:spPr>
          <a:xfrm>
            <a:off x="4810926" y="1352141"/>
            <a:ext cx="2570148" cy="2176720"/>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14" name="Content Placeholder 2">
            <a:extLst>
              <a:ext uri="{FF2B5EF4-FFF2-40B4-BE49-F238E27FC236}">
                <a16:creationId xmlns:a16="http://schemas.microsoft.com/office/drawing/2014/main" id="{47CDB073-0680-7F55-1F46-B744F046286B}"/>
              </a:ext>
            </a:extLst>
          </p:cNvPr>
          <p:cNvSpPr>
            <a:spLocks noGrp="1"/>
          </p:cNvSpPr>
          <p:nvPr>
            <p:ph sz="half" idx="13" hasCustomPrompt="1"/>
          </p:nvPr>
        </p:nvSpPr>
        <p:spPr>
          <a:xfrm>
            <a:off x="4810926" y="3633699"/>
            <a:ext cx="2570148" cy="2126078"/>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15" name="Content Placeholder 2">
            <a:extLst>
              <a:ext uri="{FF2B5EF4-FFF2-40B4-BE49-F238E27FC236}">
                <a16:creationId xmlns:a16="http://schemas.microsoft.com/office/drawing/2014/main" id="{5525C6F3-1234-EE7F-022F-A09807F53B31}"/>
              </a:ext>
            </a:extLst>
          </p:cNvPr>
          <p:cNvSpPr>
            <a:spLocks noGrp="1"/>
          </p:cNvSpPr>
          <p:nvPr>
            <p:ph sz="half" idx="14" hasCustomPrompt="1"/>
          </p:nvPr>
        </p:nvSpPr>
        <p:spPr>
          <a:xfrm>
            <a:off x="7478697"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Tree>
    <p:extLst>
      <p:ext uri="{BB962C8B-B14F-4D97-AF65-F5344CB8AC3E}">
        <p14:creationId xmlns:p14="http://schemas.microsoft.com/office/powerpoint/2010/main" val="661474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Subtitle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0">
            <a:extLst>
              <a:ext uri="{FF2B5EF4-FFF2-40B4-BE49-F238E27FC236}">
                <a16:creationId xmlns:a16="http://schemas.microsoft.com/office/drawing/2014/main" id="{34E64832-2A5E-1A03-F2D8-77A19644A590}"/>
              </a:ext>
            </a:extLst>
          </p:cNvPr>
          <p:cNvSpPr>
            <a:spLocks noGrp="1"/>
          </p:cNvSpPr>
          <p:nvPr>
            <p:ph type="title" hasCustomPrompt="1"/>
          </p:nvPr>
        </p:nvSpPr>
        <p:spPr>
          <a:xfrm>
            <a:off x="831850" y="2024023"/>
            <a:ext cx="10515600" cy="1325563"/>
          </a:xfrm>
        </p:spPr>
        <p:txBody>
          <a:bodyPr>
            <a:noAutofit/>
          </a:bodyPr>
          <a:lstStyle>
            <a:lvl1pPr algn="ctr">
              <a:defRPr sz="7200" b="1" i="0">
                <a:solidFill>
                  <a:srgbClr val="9C3C9A"/>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15" name="Text Placeholder 2">
            <a:extLst>
              <a:ext uri="{FF2B5EF4-FFF2-40B4-BE49-F238E27FC236}">
                <a16:creationId xmlns:a16="http://schemas.microsoft.com/office/drawing/2014/main" id="{D18C36EB-5529-72B2-87F7-9801C49E1409}"/>
              </a:ext>
            </a:extLst>
          </p:cNvPr>
          <p:cNvSpPr>
            <a:spLocks noGrp="1"/>
          </p:cNvSpPr>
          <p:nvPr>
            <p:ph type="body" idx="1" hasCustomPrompt="1"/>
          </p:nvPr>
        </p:nvSpPr>
        <p:spPr>
          <a:xfrm>
            <a:off x="831850" y="3508415"/>
            <a:ext cx="10515600" cy="1500187"/>
          </a:xfrm>
        </p:spPr>
        <p:txBody>
          <a:bodyPr>
            <a:normAutofit/>
          </a:bodyPr>
          <a:lstStyle>
            <a:lvl1pPr marL="0" indent="0" algn="ctr">
              <a:buNone/>
              <a:defRPr sz="3200" b="1" i="0">
                <a:solidFill>
                  <a:srgbClr val="ED3F7B"/>
                </a:solidFill>
                <a:latin typeface="Open Sans SemiBold" pitchFamily="2" charset="0"/>
                <a:ea typeface="Open Sans SemiBold" pitchFamily="2" charset="0"/>
                <a:cs typeface="Open Sans SemiBol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Tree>
    <p:extLst>
      <p:ext uri="{BB962C8B-B14F-4D97-AF65-F5344CB8AC3E}">
        <p14:creationId xmlns:p14="http://schemas.microsoft.com/office/powerpoint/2010/main" val="3374586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F4F6-A377-102F-21E4-65F7106631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C45FDF-F36E-1E86-88D7-F805B5A83EC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BB2589-A922-4544-404A-A5703F7B89BC}"/>
              </a:ext>
            </a:extLst>
          </p:cNvPr>
          <p:cNvSpPr>
            <a:spLocks noGrp="1"/>
          </p:cNvSpPr>
          <p:nvPr>
            <p:ph type="dt" sz="half" idx="10"/>
          </p:nvPr>
        </p:nvSpPr>
        <p:spPr/>
        <p:txBody>
          <a:bodyPr/>
          <a:lstStyle/>
          <a:p>
            <a:fld id="{16AF657A-ACF9-4E40-A2DA-3323CFDC064A}" type="datetimeFigureOut">
              <a:rPr lang="en-US" smtClean="0"/>
              <a:t>5/14/2025</a:t>
            </a:fld>
            <a:endParaRPr lang="en-US"/>
          </a:p>
        </p:txBody>
      </p:sp>
      <p:sp>
        <p:nvSpPr>
          <p:cNvPr id="5" name="Footer Placeholder 4">
            <a:extLst>
              <a:ext uri="{FF2B5EF4-FFF2-40B4-BE49-F238E27FC236}">
                <a16:creationId xmlns:a16="http://schemas.microsoft.com/office/drawing/2014/main" id="{9527BCE2-1626-CD37-772A-B152E26139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23B5B-D966-84C6-A3D9-951249CB4244}"/>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3252388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73C7F-EE87-485B-467F-06692F7260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E542E-DC40-CFC3-16BA-CADE736DCA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9B1641-5E9A-ADFA-3070-E42BCA5B88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CE8E95-6A05-5B6C-FFD0-0083B214A34D}"/>
              </a:ext>
            </a:extLst>
          </p:cNvPr>
          <p:cNvSpPr>
            <a:spLocks noGrp="1"/>
          </p:cNvSpPr>
          <p:nvPr>
            <p:ph type="dt" sz="half" idx="10"/>
          </p:nvPr>
        </p:nvSpPr>
        <p:spPr/>
        <p:txBody>
          <a:bodyPr/>
          <a:lstStyle/>
          <a:p>
            <a:fld id="{16AF657A-ACF9-4E40-A2DA-3323CFDC064A}" type="datetimeFigureOut">
              <a:rPr lang="en-US" smtClean="0"/>
              <a:t>5/14/2025</a:t>
            </a:fld>
            <a:endParaRPr lang="en-US"/>
          </a:p>
        </p:txBody>
      </p:sp>
      <p:sp>
        <p:nvSpPr>
          <p:cNvPr id="6" name="Footer Placeholder 5">
            <a:extLst>
              <a:ext uri="{FF2B5EF4-FFF2-40B4-BE49-F238E27FC236}">
                <a16:creationId xmlns:a16="http://schemas.microsoft.com/office/drawing/2014/main" id="{4A18B8AE-4F5D-C434-057E-AAB644D00C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5FE0E1-414E-FFE8-C837-4DEE2CC0FE57}"/>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824789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EFE54-3880-AA4C-F032-2D3D21FB76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458F92-0635-A403-EA30-92607F5B76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0930E7-EAFB-9465-9872-D7CF1AA56D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C67C39-2BDC-C99B-F4D7-7DFC3791F6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6F93E6-2F44-E7A1-99A4-D82A692E7B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BC3099-B0E4-3DC2-6B63-B9D964FC8951}"/>
              </a:ext>
            </a:extLst>
          </p:cNvPr>
          <p:cNvSpPr>
            <a:spLocks noGrp="1"/>
          </p:cNvSpPr>
          <p:nvPr>
            <p:ph type="dt" sz="half" idx="10"/>
          </p:nvPr>
        </p:nvSpPr>
        <p:spPr/>
        <p:txBody>
          <a:bodyPr/>
          <a:lstStyle/>
          <a:p>
            <a:fld id="{16AF657A-ACF9-4E40-A2DA-3323CFDC064A}" type="datetimeFigureOut">
              <a:rPr lang="en-US" smtClean="0"/>
              <a:t>5/14/2025</a:t>
            </a:fld>
            <a:endParaRPr lang="en-US"/>
          </a:p>
        </p:txBody>
      </p:sp>
      <p:sp>
        <p:nvSpPr>
          <p:cNvPr id="8" name="Footer Placeholder 7">
            <a:extLst>
              <a:ext uri="{FF2B5EF4-FFF2-40B4-BE49-F238E27FC236}">
                <a16:creationId xmlns:a16="http://schemas.microsoft.com/office/drawing/2014/main" id="{58E86309-1628-B814-C2FD-76AF47DF5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6F44B4-C8B5-51DB-5307-0E7AE738A899}"/>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3698458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C7A67-8478-A358-5499-248DAD0DBA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C39709-B1B9-B59F-1F65-AEA8F5E3C65A}"/>
              </a:ext>
            </a:extLst>
          </p:cNvPr>
          <p:cNvSpPr>
            <a:spLocks noGrp="1"/>
          </p:cNvSpPr>
          <p:nvPr>
            <p:ph type="dt" sz="half" idx="10"/>
          </p:nvPr>
        </p:nvSpPr>
        <p:spPr/>
        <p:txBody>
          <a:bodyPr/>
          <a:lstStyle/>
          <a:p>
            <a:fld id="{16AF657A-ACF9-4E40-A2DA-3323CFDC064A}" type="datetimeFigureOut">
              <a:rPr lang="en-US" smtClean="0"/>
              <a:t>5/14/2025</a:t>
            </a:fld>
            <a:endParaRPr lang="en-US"/>
          </a:p>
        </p:txBody>
      </p:sp>
      <p:sp>
        <p:nvSpPr>
          <p:cNvPr id="4" name="Footer Placeholder 3">
            <a:extLst>
              <a:ext uri="{FF2B5EF4-FFF2-40B4-BE49-F238E27FC236}">
                <a16:creationId xmlns:a16="http://schemas.microsoft.com/office/drawing/2014/main" id="{1526886E-3AEB-8E0B-421B-8F1888555D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EEE027-F325-70E1-CE56-8D8EC1C9DD44}"/>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2210693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4D02B-FAC9-3918-9CB5-CE8CE9CC8F1B}"/>
              </a:ext>
            </a:extLst>
          </p:cNvPr>
          <p:cNvSpPr>
            <a:spLocks noGrp="1"/>
          </p:cNvSpPr>
          <p:nvPr>
            <p:ph type="dt" sz="half" idx="10"/>
          </p:nvPr>
        </p:nvSpPr>
        <p:spPr/>
        <p:txBody>
          <a:bodyPr/>
          <a:lstStyle/>
          <a:p>
            <a:fld id="{16AF657A-ACF9-4E40-A2DA-3323CFDC064A}" type="datetimeFigureOut">
              <a:rPr lang="en-US" smtClean="0"/>
              <a:t>5/14/2025</a:t>
            </a:fld>
            <a:endParaRPr lang="en-US"/>
          </a:p>
        </p:txBody>
      </p:sp>
      <p:sp>
        <p:nvSpPr>
          <p:cNvPr id="3" name="Footer Placeholder 2">
            <a:extLst>
              <a:ext uri="{FF2B5EF4-FFF2-40B4-BE49-F238E27FC236}">
                <a16:creationId xmlns:a16="http://schemas.microsoft.com/office/drawing/2014/main" id="{D6DB6D17-0A99-46F0-7353-6CAB6A9496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2C6C87-2EE8-E13D-5C78-88F5BD5AF54D}"/>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945490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6B0B-A774-A488-FFE5-7C3FAB9F80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A747E3-FCF2-B714-176D-EBE2372540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3505F0-740D-1966-EE8D-87BDD39322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2F6CEA-0F88-E037-7A45-5FAB3008F29A}"/>
              </a:ext>
            </a:extLst>
          </p:cNvPr>
          <p:cNvSpPr>
            <a:spLocks noGrp="1"/>
          </p:cNvSpPr>
          <p:nvPr>
            <p:ph type="dt" sz="half" idx="10"/>
          </p:nvPr>
        </p:nvSpPr>
        <p:spPr/>
        <p:txBody>
          <a:bodyPr/>
          <a:lstStyle/>
          <a:p>
            <a:fld id="{16AF657A-ACF9-4E40-A2DA-3323CFDC064A}" type="datetimeFigureOut">
              <a:rPr lang="en-US" smtClean="0"/>
              <a:t>5/14/2025</a:t>
            </a:fld>
            <a:endParaRPr lang="en-US"/>
          </a:p>
        </p:txBody>
      </p:sp>
      <p:sp>
        <p:nvSpPr>
          <p:cNvPr id="6" name="Footer Placeholder 5">
            <a:extLst>
              <a:ext uri="{FF2B5EF4-FFF2-40B4-BE49-F238E27FC236}">
                <a16:creationId xmlns:a16="http://schemas.microsoft.com/office/drawing/2014/main" id="{57B7324D-739C-A329-31D7-0754104E8C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41A541-BD2E-AA13-06CB-49D937B5525E}"/>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2680937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F8B69-B14E-E370-0B98-73FDEA1D28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B4CDCD-2995-3354-FC2F-6FB3A96D2C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908B48-1FF4-DDEB-CE3B-17A5B40556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C1679-7946-EB79-6C8B-47AB5F6CA65C}"/>
              </a:ext>
            </a:extLst>
          </p:cNvPr>
          <p:cNvSpPr>
            <a:spLocks noGrp="1"/>
          </p:cNvSpPr>
          <p:nvPr>
            <p:ph type="dt" sz="half" idx="10"/>
          </p:nvPr>
        </p:nvSpPr>
        <p:spPr/>
        <p:txBody>
          <a:bodyPr/>
          <a:lstStyle/>
          <a:p>
            <a:fld id="{16AF657A-ACF9-4E40-A2DA-3323CFDC064A}" type="datetimeFigureOut">
              <a:rPr lang="en-US" smtClean="0"/>
              <a:t>5/14/2025</a:t>
            </a:fld>
            <a:endParaRPr lang="en-US"/>
          </a:p>
        </p:txBody>
      </p:sp>
      <p:sp>
        <p:nvSpPr>
          <p:cNvPr id="6" name="Footer Placeholder 5">
            <a:extLst>
              <a:ext uri="{FF2B5EF4-FFF2-40B4-BE49-F238E27FC236}">
                <a16:creationId xmlns:a16="http://schemas.microsoft.com/office/drawing/2014/main" id="{40E7FBDF-C98E-8C97-BA0B-14CD65830F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60114F-7C56-A33F-2D7F-663B25BCA46D}"/>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15828310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4A0BE-E6E1-DDB5-576A-6E1389D036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5544BC-A011-19F6-5A94-37C13412D9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0A6D42-E720-F2C2-0E6B-63D13F4E749E}"/>
              </a:ext>
            </a:extLst>
          </p:cNvPr>
          <p:cNvSpPr>
            <a:spLocks noGrp="1"/>
          </p:cNvSpPr>
          <p:nvPr>
            <p:ph type="dt" sz="half" idx="10"/>
          </p:nvPr>
        </p:nvSpPr>
        <p:spPr/>
        <p:txBody>
          <a:bodyPr/>
          <a:lstStyle/>
          <a:p>
            <a:fld id="{16AF657A-ACF9-4E40-A2DA-3323CFDC064A}" type="datetimeFigureOut">
              <a:rPr lang="en-US" smtClean="0"/>
              <a:t>5/14/2025</a:t>
            </a:fld>
            <a:endParaRPr lang="en-US"/>
          </a:p>
        </p:txBody>
      </p:sp>
      <p:sp>
        <p:nvSpPr>
          <p:cNvPr id="5" name="Footer Placeholder 4">
            <a:extLst>
              <a:ext uri="{FF2B5EF4-FFF2-40B4-BE49-F238E27FC236}">
                <a16:creationId xmlns:a16="http://schemas.microsoft.com/office/drawing/2014/main" id="{FCE91BEC-D288-76D0-6302-126DD60560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67C70-3296-899F-EFA8-146733509D50}"/>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3900694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E536A0-8893-DFB5-F3D9-BF93C292E7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DAB9BA-8C69-613C-DBE2-2A3A334950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C681C4-FC08-6253-721C-406630474D7B}"/>
              </a:ext>
            </a:extLst>
          </p:cNvPr>
          <p:cNvSpPr>
            <a:spLocks noGrp="1"/>
          </p:cNvSpPr>
          <p:nvPr>
            <p:ph type="dt" sz="half" idx="10"/>
          </p:nvPr>
        </p:nvSpPr>
        <p:spPr/>
        <p:txBody>
          <a:bodyPr/>
          <a:lstStyle/>
          <a:p>
            <a:fld id="{16AF657A-ACF9-4E40-A2DA-3323CFDC064A}" type="datetimeFigureOut">
              <a:rPr lang="en-US" smtClean="0"/>
              <a:t>5/14/2025</a:t>
            </a:fld>
            <a:endParaRPr lang="en-US"/>
          </a:p>
        </p:txBody>
      </p:sp>
      <p:sp>
        <p:nvSpPr>
          <p:cNvPr id="5" name="Footer Placeholder 4">
            <a:extLst>
              <a:ext uri="{FF2B5EF4-FFF2-40B4-BE49-F238E27FC236}">
                <a16:creationId xmlns:a16="http://schemas.microsoft.com/office/drawing/2014/main" id="{575F6646-D7D1-5D3E-EFFE-D858528F46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241F9-6864-9CFD-8B75-C903A3827F52}"/>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42824625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8365AA-77CC-446A-970F-5484D1B4BE9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69819"/>
            <a:ext cx="12192000" cy="688181"/>
          </a:xfrm>
          <a:prstGeom prst="rect">
            <a:avLst/>
          </a:prstGeom>
        </p:spPr>
      </p:pic>
      <p:pic>
        <p:nvPicPr>
          <p:cNvPr id="10" name="Picture 9" descr="Text, logo&#10;&#10;Description automatically generated">
            <a:extLst>
              <a:ext uri="{FF2B5EF4-FFF2-40B4-BE49-F238E27FC236}">
                <a16:creationId xmlns:a16="http://schemas.microsoft.com/office/drawing/2014/main" id="{DDABA3FC-2E85-4CAD-8376-FD0304F544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6645" y="6291012"/>
            <a:ext cx="1750142" cy="403726"/>
          </a:xfrm>
          <a:prstGeom prst="rect">
            <a:avLst/>
          </a:prstGeom>
        </p:spPr>
      </p:pic>
      <p:pic>
        <p:nvPicPr>
          <p:cNvPr id="8" name="Picture 7">
            <a:extLst>
              <a:ext uri="{FF2B5EF4-FFF2-40B4-BE49-F238E27FC236}">
                <a16:creationId xmlns:a16="http://schemas.microsoft.com/office/drawing/2014/main" id="{E3D33583-9DE9-4216-A4EF-BBFB6FB2E6D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144"/>
            <a:ext cx="12192000" cy="143669"/>
          </a:xfrm>
          <a:prstGeom prst="rect">
            <a:avLst/>
          </a:prstGeom>
        </p:spPr>
      </p:pic>
      <p:sp>
        <p:nvSpPr>
          <p:cNvPr id="2" name="Title 1">
            <a:extLst>
              <a:ext uri="{FF2B5EF4-FFF2-40B4-BE49-F238E27FC236}">
                <a16:creationId xmlns:a16="http://schemas.microsoft.com/office/drawing/2014/main" id="{B65616E2-50D0-49CD-BAAB-5692171D0C62}"/>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41D0080-746A-43DF-9F73-F2A70E7F5D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D4E352D-785A-47A6-98F5-B4745B5AD642}"/>
              </a:ext>
            </a:extLst>
          </p:cNvPr>
          <p:cNvSpPr>
            <a:spLocks noGrp="1"/>
          </p:cNvSpPr>
          <p:nvPr>
            <p:ph type="ftr" sz="quarter" idx="11"/>
          </p:nvPr>
        </p:nvSpPr>
        <p:spPr>
          <a:xfrm>
            <a:off x="4038600" y="6356350"/>
            <a:ext cx="4114800" cy="365125"/>
          </a:xfrm>
          <a:prstGeom prst="rect">
            <a:avLst/>
          </a:prstGeom>
        </p:spPr>
        <p:txBody>
          <a:bodyPr/>
          <a:lstStyle/>
          <a:p>
            <a:r>
              <a:rPr lang="en-US" dirty="0"/>
              <a:t>© 2021 Dynamic Communities</a:t>
            </a:r>
          </a:p>
        </p:txBody>
      </p:sp>
      <p:sp>
        <p:nvSpPr>
          <p:cNvPr id="6" name="Slide Number Placeholder 5">
            <a:extLst>
              <a:ext uri="{FF2B5EF4-FFF2-40B4-BE49-F238E27FC236}">
                <a16:creationId xmlns:a16="http://schemas.microsoft.com/office/drawing/2014/main" id="{E3984883-CF85-4ED0-B476-D8ECDC5DB06D}"/>
              </a:ext>
            </a:extLst>
          </p:cNvPr>
          <p:cNvSpPr>
            <a:spLocks noGrp="1"/>
          </p:cNvSpPr>
          <p:nvPr>
            <p:ph type="sldNum" sz="quarter" idx="12"/>
          </p:nvPr>
        </p:nvSpPr>
        <p:spPr>
          <a:xfrm>
            <a:off x="8610600" y="6356350"/>
            <a:ext cx="2743200" cy="365125"/>
          </a:xfrm>
          <a:prstGeom prst="rect">
            <a:avLst/>
          </a:prstGeom>
        </p:spPr>
        <p:txBody>
          <a:bodyPr/>
          <a:lstStyle/>
          <a:p>
            <a:fld id="{590403FA-560B-4B1E-8707-5C73BEE2BB8C}" type="slidenum">
              <a:rPr lang="en-US" smtClean="0"/>
              <a:t>‹#›</a:t>
            </a:fld>
            <a:endParaRPr lang="en-US"/>
          </a:p>
        </p:txBody>
      </p:sp>
    </p:spTree>
    <p:extLst>
      <p:ext uri="{BB962C8B-B14F-4D97-AF65-F5344CB8AC3E}">
        <p14:creationId xmlns:p14="http://schemas.microsoft.com/office/powerpoint/2010/main" val="347849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Content Placeholder 2">
            <a:extLst>
              <a:ext uri="{FF2B5EF4-FFF2-40B4-BE49-F238E27FC236}">
                <a16:creationId xmlns:a16="http://schemas.microsoft.com/office/drawing/2014/main" id="{0D67A401-534F-83F4-D0F0-DF35AB8A0B7B}"/>
              </a:ext>
            </a:extLst>
          </p:cNvPr>
          <p:cNvSpPr>
            <a:spLocks noGrp="1"/>
          </p:cNvSpPr>
          <p:nvPr>
            <p:ph idx="1"/>
          </p:nvPr>
        </p:nvSpPr>
        <p:spPr>
          <a:xfrm>
            <a:off x="394315" y="1357460"/>
            <a:ext cx="11381889" cy="4402317"/>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C6740080-3552-E965-5C4B-6B5AF93B8A6A}"/>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a:t>Click to add title</a:t>
            </a:r>
          </a:p>
        </p:txBody>
      </p:sp>
    </p:spTree>
    <p:extLst>
      <p:ext uri="{BB962C8B-B14F-4D97-AF65-F5344CB8AC3E}">
        <p14:creationId xmlns:p14="http://schemas.microsoft.com/office/powerpoint/2010/main" val="2616011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2 Conten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4" name="Title 1">
            <a:extLst>
              <a:ext uri="{FF2B5EF4-FFF2-40B4-BE49-F238E27FC236}">
                <a16:creationId xmlns:a16="http://schemas.microsoft.com/office/drawing/2014/main" id="{D7D6ECEB-EEAA-5121-61A6-4A2F0688054C}"/>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5" name="Content Placeholder 2">
            <a:extLst>
              <a:ext uri="{FF2B5EF4-FFF2-40B4-BE49-F238E27FC236}">
                <a16:creationId xmlns:a16="http://schemas.microsoft.com/office/drawing/2014/main" id="{352C302F-939E-5E71-CBFC-43FD0274D19C}"/>
              </a:ext>
            </a:extLst>
          </p:cNvPr>
          <p:cNvSpPr>
            <a:spLocks noGrp="1"/>
          </p:cNvSpPr>
          <p:nvPr>
            <p:ph sz="half" idx="1"/>
          </p:nvPr>
        </p:nvSpPr>
        <p:spPr>
          <a:xfrm>
            <a:off x="394316" y="1349603"/>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A3E95EFA-C277-0DB3-1F35-091DEE00B28A}"/>
              </a:ext>
            </a:extLst>
          </p:cNvPr>
          <p:cNvSpPr>
            <a:spLocks noGrp="1"/>
          </p:cNvSpPr>
          <p:nvPr>
            <p:ph sz="half" idx="10"/>
          </p:nvPr>
        </p:nvSpPr>
        <p:spPr>
          <a:xfrm>
            <a:off x="6150721" y="1347708"/>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0358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Images, and Tex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57ABDAF7-7D88-44D0-BC27-CB75499A2B93}"/>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3" name="Content Placeholder 2">
            <a:extLst>
              <a:ext uri="{FF2B5EF4-FFF2-40B4-BE49-F238E27FC236}">
                <a16:creationId xmlns:a16="http://schemas.microsoft.com/office/drawing/2014/main" id="{E59044C0-65DE-877D-FE31-0C379C882ED9}"/>
              </a:ext>
            </a:extLst>
          </p:cNvPr>
          <p:cNvSpPr>
            <a:spLocks noGrp="1"/>
          </p:cNvSpPr>
          <p:nvPr>
            <p:ph idx="10" hasCustomPrompt="1"/>
          </p:nvPr>
        </p:nvSpPr>
        <p:spPr>
          <a:xfrm>
            <a:off x="394316" y="3963177"/>
            <a:ext cx="11381889" cy="1796600"/>
          </a:xfrm>
        </p:spPr>
        <p:txBody>
          <a:bodyPr/>
          <a:lstStyle>
            <a:lvl1pPr>
              <a:defRPr>
                <a:latin typeface="Open Sans Light" pitchFamily="2" charset="0"/>
                <a:ea typeface="Open Sans Light" pitchFamily="2" charset="0"/>
                <a:cs typeface="Open Sans Light" pitchFamily="2" charset="0"/>
              </a:defRPr>
            </a:lvl1pPr>
          </a:lstStyle>
          <a:p>
            <a:pPr lvl="0"/>
            <a:r>
              <a:rPr lang="en-US"/>
              <a:t>Click to edit text</a:t>
            </a:r>
          </a:p>
        </p:txBody>
      </p:sp>
      <p:sp>
        <p:nvSpPr>
          <p:cNvPr id="4" name="Content Placeholder 3">
            <a:extLst>
              <a:ext uri="{FF2B5EF4-FFF2-40B4-BE49-F238E27FC236}">
                <a16:creationId xmlns:a16="http://schemas.microsoft.com/office/drawing/2014/main" id="{CD3B1E3C-48F2-9EDD-568B-3257F7F03F2E}"/>
              </a:ext>
            </a:extLst>
          </p:cNvPr>
          <p:cNvSpPr>
            <a:spLocks noGrp="1"/>
          </p:cNvSpPr>
          <p:nvPr>
            <p:ph sz="half" idx="2" hasCustomPrompt="1"/>
          </p:nvPr>
        </p:nvSpPr>
        <p:spPr>
          <a:xfrm>
            <a:off x="6151106"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a:t>Click to add image</a:t>
            </a:r>
          </a:p>
        </p:txBody>
      </p:sp>
      <p:sp>
        <p:nvSpPr>
          <p:cNvPr id="5" name="Content Placeholder 3">
            <a:extLst>
              <a:ext uri="{FF2B5EF4-FFF2-40B4-BE49-F238E27FC236}">
                <a16:creationId xmlns:a16="http://schemas.microsoft.com/office/drawing/2014/main" id="{7AE59C2F-82FD-FF57-D52C-2AEC5B9B7A47}"/>
              </a:ext>
            </a:extLst>
          </p:cNvPr>
          <p:cNvSpPr>
            <a:spLocks noGrp="1"/>
          </p:cNvSpPr>
          <p:nvPr>
            <p:ph sz="half" idx="11" hasCustomPrompt="1"/>
          </p:nvPr>
        </p:nvSpPr>
        <p:spPr>
          <a:xfrm>
            <a:off x="406507"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a:t>Click to add image</a:t>
            </a:r>
          </a:p>
        </p:txBody>
      </p:sp>
    </p:spTree>
    <p:extLst>
      <p:ext uri="{BB962C8B-B14F-4D97-AF65-F5344CB8AC3E}">
        <p14:creationId xmlns:p14="http://schemas.microsoft.com/office/powerpoint/2010/main" val="2332185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ext, and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75D37107-7096-0614-CEF7-0D912343D16F}"/>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3" name="Content Placeholder 2">
            <a:extLst>
              <a:ext uri="{FF2B5EF4-FFF2-40B4-BE49-F238E27FC236}">
                <a16:creationId xmlns:a16="http://schemas.microsoft.com/office/drawing/2014/main" id="{C296992B-24BA-732D-725C-7E0BED47CBE5}"/>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
        <p:nvSpPr>
          <p:cNvPr id="4" name="Content Placeholder 3">
            <a:extLst>
              <a:ext uri="{FF2B5EF4-FFF2-40B4-BE49-F238E27FC236}">
                <a16:creationId xmlns:a16="http://schemas.microsoft.com/office/drawing/2014/main" id="{F9112EFE-81F5-14F1-1C1D-2681575C2102}"/>
              </a:ext>
            </a:extLst>
          </p:cNvPr>
          <p:cNvSpPr>
            <a:spLocks noGrp="1"/>
          </p:cNvSpPr>
          <p:nvPr>
            <p:ph sz="half" idx="2" hasCustomPrompt="1"/>
          </p:nvPr>
        </p:nvSpPr>
        <p:spPr>
          <a:xfrm>
            <a:off x="6137983"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5" name="Content Placeholder 3">
            <a:extLst>
              <a:ext uri="{FF2B5EF4-FFF2-40B4-BE49-F238E27FC236}">
                <a16:creationId xmlns:a16="http://schemas.microsoft.com/office/drawing/2014/main" id="{16A787EF-7FEA-D30D-A9B7-EEED79B97893}"/>
              </a:ext>
            </a:extLst>
          </p:cNvPr>
          <p:cNvSpPr>
            <a:spLocks noGrp="1"/>
          </p:cNvSpPr>
          <p:nvPr>
            <p:ph sz="half" idx="11" hasCustomPrompt="1"/>
          </p:nvPr>
        </p:nvSpPr>
        <p:spPr>
          <a:xfrm>
            <a:off x="393384"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Tree>
    <p:extLst>
      <p:ext uri="{BB962C8B-B14F-4D97-AF65-F5344CB8AC3E}">
        <p14:creationId xmlns:p14="http://schemas.microsoft.com/office/powerpoint/2010/main" val="2066574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3 Images, and Tex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958F9B1B-D84E-1657-0E32-A18DC98AC94E}"/>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3" name="Content Placeholder 2">
            <a:extLst>
              <a:ext uri="{FF2B5EF4-FFF2-40B4-BE49-F238E27FC236}">
                <a16:creationId xmlns:a16="http://schemas.microsoft.com/office/drawing/2014/main" id="{E6C5BFDD-F131-538C-82BF-60AA8B957B28}"/>
              </a:ext>
            </a:extLst>
          </p:cNvPr>
          <p:cNvSpPr>
            <a:spLocks noGrp="1"/>
          </p:cNvSpPr>
          <p:nvPr>
            <p:ph idx="10" hasCustomPrompt="1"/>
          </p:nvPr>
        </p:nvSpPr>
        <p:spPr>
          <a:xfrm>
            <a:off x="394316" y="3963176"/>
            <a:ext cx="11381889" cy="1806027"/>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
        <p:nvSpPr>
          <p:cNvPr id="4" name="Content Placeholder 3">
            <a:extLst>
              <a:ext uri="{FF2B5EF4-FFF2-40B4-BE49-F238E27FC236}">
                <a16:creationId xmlns:a16="http://schemas.microsoft.com/office/drawing/2014/main" id="{6DD7C7B0-5AB2-66CE-356D-80AB0118272A}"/>
              </a:ext>
            </a:extLst>
          </p:cNvPr>
          <p:cNvSpPr>
            <a:spLocks noGrp="1"/>
          </p:cNvSpPr>
          <p:nvPr>
            <p:ph sz="half" idx="11" hasCustomPrompt="1"/>
          </p:nvPr>
        </p:nvSpPr>
        <p:spPr>
          <a:xfrm>
            <a:off x="392451" y="1358222"/>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5" name="Content Placeholder 3">
            <a:extLst>
              <a:ext uri="{FF2B5EF4-FFF2-40B4-BE49-F238E27FC236}">
                <a16:creationId xmlns:a16="http://schemas.microsoft.com/office/drawing/2014/main" id="{43DC631C-88B6-4BA4-B1AA-125C4ADE11AF}"/>
              </a:ext>
            </a:extLst>
          </p:cNvPr>
          <p:cNvSpPr>
            <a:spLocks noGrp="1"/>
          </p:cNvSpPr>
          <p:nvPr>
            <p:ph sz="half" idx="12" hasCustomPrompt="1"/>
          </p:nvPr>
        </p:nvSpPr>
        <p:spPr>
          <a:xfrm>
            <a:off x="8032426" y="1347708"/>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6" name="Content Placeholder 3">
            <a:extLst>
              <a:ext uri="{FF2B5EF4-FFF2-40B4-BE49-F238E27FC236}">
                <a16:creationId xmlns:a16="http://schemas.microsoft.com/office/drawing/2014/main" id="{30019110-3022-F1D1-B092-9611490C83EE}"/>
              </a:ext>
            </a:extLst>
          </p:cNvPr>
          <p:cNvSpPr>
            <a:spLocks noGrp="1"/>
          </p:cNvSpPr>
          <p:nvPr>
            <p:ph sz="half" idx="13" hasCustomPrompt="1"/>
          </p:nvPr>
        </p:nvSpPr>
        <p:spPr>
          <a:xfrm>
            <a:off x="4212438" y="1356863"/>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Tree>
    <p:extLst>
      <p:ext uri="{BB962C8B-B14F-4D97-AF65-F5344CB8AC3E}">
        <p14:creationId xmlns:p14="http://schemas.microsoft.com/office/powerpoint/2010/main" val="935096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and 3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8649AB42-CA9D-5E2C-ED3F-55D46A6AB021}"/>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3" name="Content Placeholder 2">
            <a:extLst>
              <a:ext uri="{FF2B5EF4-FFF2-40B4-BE49-F238E27FC236}">
                <a16:creationId xmlns:a16="http://schemas.microsoft.com/office/drawing/2014/main" id="{F7E398D8-6201-A512-3F12-7ED26425DC73}"/>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
        <p:nvSpPr>
          <p:cNvPr id="5" name="Content Placeholder 3">
            <a:extLst>
              <a:ext uri="{FF2B5EF4-FFF2-40B4-BE49-F238E27FC236}">
                <a16:creationId xmlns:a16="http://schemas.microsoft.com/office/drawing/2014/main" id="{8532DE5C-A3E2-9779-9A27-45FFC0E8B66E}"/>
              </a:ext>
            </a:extLst>
          </p:cNvPr>
          <p:cNvSpPr>
            <a:spLocks noGrp="1"/>
          </p:cNvSpPr>
          <p:nvPr>
            <p:ph sz="half" idx="11" hasCustomPrompt="1"/>
          </p:nvPr>
        </p:nvSpPr>
        <p:spPr>
          <a:xfrm>
            <a:off x="392451" y="3209036"/>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6" name="Content Placeholder 3">
            <a:extLst>
              <a:ext uri="{FF2B5EF4-FFF2-40B4-BE49-F238E27FC236}">
                <a16:creationId xmlns:a16="http://schemas.microsoft.com/office/drawing/2014/main" id="{D6622280-39E4-F04A-3004-6BEB8C8CF1A1}"/>
              </a:ext>
            </a:extLst>
          </p:cNvPr>
          <p:cNvSpPr>
            <a:spLocks noGrp="1"/>
          </p:cNvSpPr>
          <p:nvPr>
            <p:ph sz="half" idx="12" hasCustomPrompt="1"/>
          </p:nvPr>
        </p:nvSpPr>
        <p:spPr>
          <a:xfrm>
            <a:off x="8032426" y="3198522"/>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7" name="Content Placeholder 3">
            <a:extLst>
              <a:ext uri="{FF2B5EF4-FFF2-40B4-BE49-F238E27FC236}">
                <a16:creationId xmlns:a16="http://schemas.microsoft.com/office/drawing/2014/main" id="{94305A9A-0B32-C7E3-CE1A-0604730CC5AB}"/>
              </a:ext>
            </a:extLst>
          </p:cNvPr>
          <p:cNvSpPr>
            <a:spLocks noGrp="1"/>
          </p:cNvSpPr>
          <p:nvPr>
            <p:ph sz="half" idx="13" hasCustomPrompt="1"/>
          </p:nvPr>
        </p:nvSpPr>
        <p:spPr>
          <a:xfrm>
            <a:off x="4212438" y="3207677"/>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Tree>
    <p:extLst>
      <p:ext uri="{BB962C8B-B14F-4D97-AF65-F5344CB8AC3E}">
        <p14:creationId xmlns:p14="http://schemas.microsoft.com/office/powerpoint/2010/main" val="2117043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4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F30958D4-94C7-5B2D-F38C-6DE49E011335}"/>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3" name="Content Placeholder 2">
            <a:extLst>
              <a:ext uri="{FF2B5EF4-FFF2-40B4-BE49-F238E27FC236}">
                <a16:creationId xmlns:a16="http://schemas.microsoft.com/office/drawing/2014/main" id="{17BBF2D8-7EFE-508F-4E6A-CD43C6C4D069}"/>
              </a:ext>
            </a:extLst>
          </p:cNvPr>
          <p:cNvSpPr>
            <a:spLocks noGrp="1"/>
          </p:cNvSpPr>
          <p:nvPr>
            <p:ph sz="half" idx="1" hasCustomPrompt="1"/>
          </p:nvPr>
        </p:nvSpPr>
        <p:spPr>
          <a:xfrm>
            <a:off x="3056199" y="1347708"/>
            <a:ext cx="6036643" cy="4421495"/>
          </a:xfrm>
        </p:spPr>
        <p:txBody>
          <a:bodyPr/>
          <a:lstStyle>
            <a:lvl1pPr>
              <a:defRPr>
                <a:latin typeface="Open Sans Light" pitchFamily="2" charset="0"/>
                <a:ea typeface="Open Sans Light" pitchFamily="2" charset="0"/>
                <a:cs typeface="Open Sans Light" pitchFamily="2" charset="0"/>
              </a:defRPr>
            </a:lvl1pPr>
          </a:lstStyle>
          <a:p>
            <a:pPr lvl="0"/>
            <a:r>
              <a:rPr lang="en-US"/>
              <a:t>Click to edit text</a:t>
            </a:r>
          </a:p>
        </p:txBody>
      </p:sp>
      <p:sp>
        <p:nvSpPr>
          <p:cNvPr id="4" name="Content Placeholder 2">
            <a:extLst>
              <a:ext uri="{FF2B5EF4-FFF2-40B4-BE49-F238E27FC236}">
                <a16:creationId xmlns:a16="http://schemas.microsoft.com/office/drawing/2014/main" id="{173F1AFD-3513-7DE6-31AF-11380D97A5CA}"/>
              </a:ext>
            </a:extLst>
          </p:cNvPr>
          <p:cNvSpPr>
            <a:spLocks noGrp="1"/>
          </p:cNvSpPr>
          <p:nvPr>
            <p:ph sz="half" idx="10" hasCustomPrompt="1"/>
          </p:nvPr>
        </p:nvSpPr>
        <p:spPr>
          <a:xfrm>
            <a:off x="394316" y="1347708"/>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a:t>Click to add image</a:t>
            </a:r>
          </a:p>
        </p:txBody>
      </p:sp>
      <p:sp>
        <p:nvSpPr>
          <p:cNvPr id="5" name="Content Placeholder 2">
            <a:extLst>
              <a:ext uri="{FF2B5EF4-FFF2-40B4-BE49-F238E27FC236}">
                <a16:creationId xmlns:a16="http://schemas.microsoft.com/office/drawing/2014/main" id="{CDE99042-B944-D3E3-48CE-0BA44DD378ED}"/>
              </a:ext>
            </a:extLst>
          </p:cNvPr>
          <p:cNvSpPr>
            <a:spLocks noGrp="1"/>
          </p:cNvSpPr>
          <p:nvPr>
            <p:ph sz="half" idx="11" hasCustomPrompt="1"/>
          </p:nvPr>
        </p:nvSpPr>
        <p:spPr>
          <a:xfrm>
            <a:off x="394316" y="3578624"/>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a:t>Click to add image</a:t>
            </a:r>
          </a:p>
        </p:txBody>
      </p:sp>
      <p:sp>
        <p:nvSpPr>
          <p:cNvPr id="6" name="Content Placeholder 2">
            <a:extLst>
              <a:ext uri="{FF2B5EF4-FFF2-40B4-BE49-F238E27FC236}">
                <a16:creationId xmlns:a16="http://schemas.microsoft.com/office/drawing/2014/main" id="{3536DF96-D18C-05A4-89C3-BD28375FB943}"/>
              </a:ext>
            </a:extLst>
          </p:cNvPr>
          <p:cNvSpPr>
            <a:spLocks noGrp="1"/>
          </p:cNvSpPr>
          <p:nvPr>
            <p:ph sz="half" idx="12" hasCustomPrompt="1"/>
          </p:nvPr>
        </p:nvSpPr>
        <p:spPr>
          <a:xfrm>
            <a:off x="9206057" y="1347708"/>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7" name="Content Placeholder 2">
            <a:extLst>
              <a:ext uri="{FF2B5EF4-FFF2-40B4-BE49-F238E27FC236}">
                <a16:creationId xmlns:a16="http://schemas.microsoft.com/office/drawing/2014/main" id="{225803C7-0B27-D664-4217-93EA10297177}"/>
              </a:ext>
            </a:extLst>
          </p:cNvPr>
          <p:cNvSpPr>
            <a:spLocks noGrp="1"/>
          </p:cNvSpPr>
          <p:nvPr>
            <p:ph sz="half" idx="13" hasCustomPrompt="1"/>
          </p:nvPr>
        </p:nvSpPr>
        <p:spPr>
          <a:xfrm>
            <a:off x="9206057" y="3578624"/>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Tree>
    <p:extLst>
      <p:ext uri="{BB962C8B-B14F-4D97-AF65-F5344CB8AC3E}">
        <p14:creationId xmlns:p14="http://schemas.microsoft.com/office/powerpoint/2010/main" val="36735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5B7E9-8EA7-88AC-CDDC-5E81BBB88E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23C6FC-51FE-80FC-BA42-121E4A2683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D28646-EEDB-4412-5DEC-0955445A65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6AF657A-ACF9-4E40-A2DA-3323CFDC064A}" type="datetimeFigureOut">
              <a:rPr lang="en-US" smtClean="0"/>
              <a:t>5/14/2025</a:t>
            </a:fld>
            <a:endParaRPr lang="en-US"/>
          </a:p>
        </p:txBody>
      </p:sp>
      <p:sp>
        <p:nvSpPr>
          <p:cNvPr id="5" name="Footer Placeholder 4">
            <a:extLst>
              <a:ext uri="{FF2B5EF4-FFF2-40B4-BE49-F238E27FC236}">
                <a16:creationId xmlns:a16="http://schemas.microsoft.com/office/drawing/2014/main" id="{CD04D493-2110-A893-929D-F273EB9DB5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9C08D4F-B5C1-966A-1FDE-A22812AF25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40DF7C2-04DF-C149-BAB4-89733FA27B6E}" type="slidenum">
              <a:rPr lang="en-US" smtClean="0"/>
              <a:t>‹#›</a:t>
            </a:fld>
            <a:endParaRPr lang="en-US"/>
          </a:p>
        </p:txBody>
      </p:sp>
    </p:spTree>
    <p:extLst>
      <p:ext uri="{BB962C8B-B14F-4D97-AF65-F5344CB8AC3E}">
        <p14:creationId xmlns:p14="http://schemas.microsoft.com/office/powerpoint/2010/main" val="1231782894"/>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51" r:id="rId20"/>
    <p:sldLayoutId id="2147483652" r:id="rId21"/>
    <p:sldLayoutId id="2147483653" r:id="rId22"/>
    <p:sldLayoutId id="2147483654" r:id="rId23"/>
    <p:sldLayoutId id="2147483655" r:id="rId24"/>
    <p:sldLayoutId id="2147483656" r:id="rId25"/>
    <p:sldLayoutId id="2147483657" r:id="rId26"/>
    <p:sldLayoutId id="2147483658" r:id="rId27"/>
    <p:sldLayoutId id="2147483659" r:id="rId28"/>
    <p:sldLayoutId id="2147483678"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microsoft.com/office/2018/10/relationships/comments" Target="../comments/modernComment_100_2338FD6E.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avalara.com/" TargetMode="External"/><Relationship Id="rId2" Type="http://schemas.openxmlformats.org/officeDocument/2006/relationships/hyperlink" Target="http://www.taxops.com/"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4.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avalara.com/?gclid=EAIaIQobChMIlLn6spys1QIVxY2zCh3JaQB3EAAYASAAEgJ4RPD_BwE&amp;CampaignID=70133000001QHN5&amp;lso=Paid%20Digital&amp;lsmr=Paid%20Digital&amp;s_kwcid=AL!5131!3!204833934464!e!!!!avalara&amp;ef_id=V4fAAgAABS705HU6:20170728144833:s" TargetMode="External"/><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937454"/>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D1A36B-C966-EB93-493F-188DE6797E22}"/>
              </a:ext>
            </a:extLst>
          </p:cNvPr>
          <p:cNvSpPr>
            <a:spLocks noGrp="1"/>
          </p:cNvSpPr>
          <p:nvPr>
            <p:ph idx="1"/>
          </p:nvPr>
        </p:nvSpPr>
        <p:spPr/>
        <p:txBody>
          <a:bodyPr/>
          <a:lstStyle/>
          <a:p>
            <a:r>
              <a:rPr lang="en-US" dirty="0"/>
              <a:t>You can evaluate on your own by looking up each state you feel you may meet Nexus requirements</a:t>
            </a:r>
          </a:p>
          <a:p>
            <a:pPr lvl="1"/>
            <a:r>
              <a:rPr lang="en-US" dirty="0"/>
              <a:t>TaxJar.com, the states website, salestaxsupport.com </a:t>
            </a:r>
          </a:p>
          <a:p>
            <a:r>
              <a:rPr lang="en-US" dirty="0"/>
              <a:t>Outside CPA Firm – make sure to use one qualified to handle Sales Tax</a:t>
            </a:r>
          </a:p>
          <a:p>
            <a:pPr lvl="1"/>
            <a:r>
              <a:rPr lang="en-US" dirty="0" err="1"/>
              <a:t>TaxOps</a:t>
            </a:r>
            <a:r>
              <a:rPr lang="en-US" dirty="0"/>
              <a:t> </a:t>
            </a:r>
            <a:r>
              <a:rPr lang="en-US" dirty="0">
                <a:hlinkClick r:id="rId2"/>
              </a:rPr>
              <a:t>LLC</a:t>
            </a:r>
            <a:r>
              <a:rPr lang="en-US" dirty="0"/>
              <a:t> </a:t>
            </a:r>
          </a:p>
          <a:p>
            <a:r>
              <a:rPr lang="en-US" dirty="0"/>
              <a:t>Nexus Study by a company</a:t>
            </a:r>
          </a:p>
          <a:p>
            <a:pPr lvl="1"/>
            <a:r>
              <a:rPr lang="en-US" dirty="0">
                <a:hlinkClick r:id="rId3"/>
              </a:rPr>
              <a:t>Avalara</a:t>
            </a:r>
            <a:endParaRPr lang="en-US" dirty="0"/>
          </a:p>
          <a:p>
            <a:endParaRPr lang="en-US" dirty="0"/>
          </a:p>
        </p:txBody>
      </p:sp>
      <p:sp>
        <p:nvSpPr>
          <p:cNvPr id="3" name="Title 2">
            <a:extLst>
              <a:ext uri="{FF2B5EF4-FFF2-40B4-BE49-F238E27FC236}">
                <a16:creationId xmlns:a16="http://schemas.microsoft.com/office/drawing/2014/main" id="{28A8E336-0798-1DD0-779C-E8674F6D2EFF}"/>
              </a:ext>
            </a:extLst>
          </p:cNvPr>
          <p:cNvSpPr>
            <a:spLocks noGrp="1"/>
          </p:cNvSpPr>
          <p:nvPr>
            <p:ph type="title"/>
          </p:nvPr>
        </p:nvSpPr>
        <p:spPr/>
        <p:txBody>
          <a:bodyPr/>
          <a:lstStyle/>
          <a:p>
            <a:r>
              <a:rPr lang="en-US" dirty="0"/>
              <a:t>How will I know if I have Nexus? </a:t>
            </a:r>
          </a:p>
        </p:txBody>
      </p:sp>
    </p:spTree>
    <p:extLst>
      <p:ext uri="{BB962C8B-B14F-4D97-AF65-F5344CB8AC3E}">
        <p14:creationId xmlns:p14="http://schemas.microsoft.com/office/powerpoint/2010/main" val="2626398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city skyline with clouds&#10;&#10;AI-generated content may be incorrect.">
            <a:extLst>
              <a:ext uri="{FF2B5EF4-FFF2-40B4-BE49-F238E27FC236}">
                <a16:creationId xmlns:a16="http://schemas.microsoft.com/office/drawing/2014/main" id="{23E9776D-7019-E00D-EA84-84FF19D91323}"/>
              </a:ext>
            </a:extLst>
          </p:cNvPr>
          <p:cNvPicPr>
            <a:picLocks noChangeAspect="1"/>
          </p:cNvPicPr>
          <p:nvPr/>
        </p:nvPicPr>
        <p:blipFill>
          <a:blip r:embed="rId2"/>
          <a:stretch>
            <a:fillRect/>
          </a:stretch>
        </p:blipFill>
        <p:spPr>
          <a:xfrm>
            <a:off x="-36947" y="-19985"/>
            <a:ext cx="12265895" cy="6897971"/>
          </a:xfrm>
          <a:prstGeom prst="rect">
            <a:avLst/>
          </a:prstGeom>
        </p:spPr>
      </p:pic>
      <p:pic>
        <p:nvPicPr>
          <p:cNvPr id="7" name="Picture 6">
            <a:extLst>
              <a:ext uri="{FF2B5EF4-FFF2-40B4-BE49-F238E27FC236}">
                <a16:creationId xmlns:a16="http://schemas.microsoft.com/office/drawing/2014/main" id="{CAE0D578-312E-E547-994D-DC46EFA0FA15}"/>
              </a:ext>
            </a:extLst>
          </p:cNvPr>
          <p:cNvPicPr>
            <a:picLocks noChangeAspect="1"/>
          </p:cNvPicPr>
          <p:nvPr/>
        </p:nvPicPr>
        <p:blipFill>
          <a:blip r:embed="rId3"/>
          <a:stretch>
            <a:fillRect/>
          </a:stretch>
        </p:blipFill>
        <p:spPr>
          <a:xfrm>
            <a:off x="-36948" y="526920"/>
            <a:ext cx="10887199" cy="840061"/>
          </a:xfrm>
          <a:prstGeom prst="rect">
            <a:avLst/>
          </a:prstGeom>
        </p:spPr>
      </p:pic>
      <p:pic>
        <p:nvPicPr>
          <p:cNvPr id="2" name="Picture 1" descr="A white billboard with blue trim&#10;&#10;AI-generated content may be incorrect.">
            <a:extLst>
              <a:ext uri="{FF2B5EF4-FFF2-40B4-BE49-F238E27FC236}">
                <a16:creationId xmlns:a16="http://schemas.microsoft.com/office/drawing/2014/main" id="{75B56A3B-A039-182C-3D73-71565FAC0176}"/>
              </a:ext>
            </a:extLst>
          </p:cNvPr>
          <p:cNvPicPr>
            <a:picLocks noChangeAspect="1"/>
          </p:cNvPicPr>
          <p:nvPr/>
        </p:nvPicPr>
        <p:blipFill>
          <a:blip r:embed="rId4"/>
          <a:stretch>
            <a:fillRect/>
          </a:stretch>
        </p:blipFill>
        <p:spPr>
          <a:xfrm>
            <a:off x="-136070" y="2965706"/>
            <a:ext cx="4359277" cy="4359277"/>
          </a:xfrm>
          <a:prstGeom prst="rect">
            <a:avLst/>
          </a:prstGeom>
        </p:spPr>
      </p:pic>
      <p:sp>
        <p:nvSpPr>
          <p:cNvPr id="3" name="TextBox 2">
            <a:extLst>
              <a:ext uri="{FF2B5EF4-FFF2-40B4-BE49-F238E27FC236}">
                <a16:creationId xmlns:a16="http://schemas.microsoft.com/office/drawing/2014/main" id="{DAD22217-D594-AD0B-A31C-5AEFD51B7CF3}"/>
              </a:ext>
            </a:extLst>
          </p:cNvPr>
          <p:cNvSpPr txBox="1"/>
          <p:nvPr/>
        </p:nvSpPr>
        <p:spPr>
          <a:xfrm>
            <a:off x="490071" y="3864076"/>
            <a:ext cx="3106994" cy="1200329"/>
          </a:xfrm>
          <a:prstGeom prst="rect">
            <a:avLst/>
          </a:prstGeom>
          <a:noFill/>
        </p:spPr>
        <p:txBody>
          <a:bodyPr wrap="square" rtlCol="0">
            <a:spAutoFit/>
          </a:bodyPr>
          <a:lstStyle/>
          <a:p>
            <a:r>
              <a:rPr lang="en-US" sz="2400" dirty="0"/>
              <a:t>Using Business Central to calculate Sales and Use Tax</a:t>
            </a:r>
          </a:p>
        </p:txBody>
      </p:sp>
    </p:spTree>
    <p:extLst>
      <p:ext uri="{BB962C8B-B14F-4D97-AF65-F5344CB8AC3E}">
        <p14:creationId xmlns:p14="http://schemas.microsoft.com/office/powerpoint/2010/main" val="1538760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AD62A2-AC81-51CF-0D20-9760C8690F4B}"/>
              </a:ext>
            </a:extLst>
          </p:cNvPr>
          <p:cNvSpPr>
            <a:spLocks noGrp="1"/>
          </p:cNvSpPr>
          <p:nvPr>
            <p:ph idx="1"/>
          </p:nvPr>
        </p:nvSpPr>
        <p:spPr/>
        <p:txBody>
          <a:bodyPr/>
          <a:lstStyle/>
          <a:p>
            <a:r>
              <a:rPr lang="en-US" dirty="0"/>
              <a:t>Who collecting tax for? </a:t>
            </a:r>
            <a:r>
              <a:rPr lang="en-US" i="1" dirty="0"/>
              <a:t>(Tax Jurisdiction/Area)</a:t>
            </a:r>
          </a:p>
          <a:p>
            <a:r>
              <a:rPr lang="en-US" dirty="0"/>
              <a:t>What are the tax rates? </a:t>
            </a:r>
            <a:r>
              <a:rPr lang="en-US" i="1" dirty="0"/>
              <a:t>(Tax Details)</a:t>
            </a:r>
          </a:p>
          <a:p>
            <a:r>
              <a:rPr lang="en-US" dirty="0"/>
              <a:t>What customers/vendors are liable for tax? </a:t>
            </a:r>
            <a:r>
              <a:rPr lang="en-US" i="1" dirty="0"/>
              <a:t>(Customer/Vendor Card)</a:t>
            </a:r>
          </a:p>
          <a:p>
            <a:r>
              <a:rPr lang="en-US" dirty="0"/>
              <a:t>What items are taxable? </a:t>
            </a:r>
            <a:r>
              <a:rPr lang="en-US" i="1" dirty="0"/>
              <a:t>(Item Card)</a:t>
            </a:r>
          </a:p>
          <a:p>
            <a:endParaRPr lang="en-US" dirty="0"/>
          </a:p>
        </p:txBody>
      </p:sp>
      <p:sp>
        <p:nvSpPr>
          <p:cNvPr id="3" name="Title 2">
            <a:extLst>
              <a:ext uri="{FF2B5EF4-FFF2-40B4-BE49-F238E27FC236}">
                <a16:creationId xmlns:a16="http://schemas.microsoft.com/office/drawing/2014/main" id="{A3EE6321-13D6-51CB-617D-EAD6E13B094F}"/>
              </a:ext>
            </a:extLst>
          </p:cNvPr>
          <p:cNvSpPr>
            <a:spLocks noGrp="1"/>
          </p:cNvSpPr>
          <p:nvPr>
            <p:ph type="title"/>
          </p:nvPr>
        </p:nvSpPr>
        <p:spPr/>
        <p:txBody>
          <a:bodyPr/>
          <a:lstStyle/>
          <a:p>
            <a:r>
              <a:rPr lang="en-US" dirty="0"/>
              <a:t>Questions to Answer:</a:t>
            </a:r>
          </a:p>
        </p:txBody>
      </p:sp>
    </p:spTree>
    <p:extLst>
      <p:ext uri="{BB962C8B-B14F-4D97-AF65-F5344CB8AC3E}">
        <p14:creationId xmlns:p14="http://schemas.microsoft.com/office/powerpoint/2010/main" val="2789297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AB7D28-AB65-0059-26C1-355117AA4690}"/>
              </a:ext>
            </a:extLst>
          </p:cNvPr>
          <p:cNvSpPr>
            <a:spLocks noGrp="1"/>
          </p:cNvSpPr>
          <p:nvPr>
            <p:ph idx="1"/>
          </p:nvPr>
        </p:nvSpPr>
        <p:spPr/>
        <p:txBody>
          <a:bodyPr/>
          <a:lstStyle/>
          <a:p>
            <a:r>
              <a:rPr lang="en-US" dirty="0"/>
              <a:t>Under General Ledger Setups, Vat Posting Setup (or Tax Posting Setup) &gt;&gt; Ensure it’s set to Sales Tax not Normal Tax</a:t>
            </a:r>
          </a:p>
          <a:p>
            <a:r>
              <a:rPr lang="en-US" dirty="0"/>
              <a:t>Do not mix VAT and US Tax unless you are using VAT in the US version of BC</a:t>
            </a:r>
          </a:p>
        </p:txBody>
      </p:sp>
      <p:sp>
        <p:nvSpPr>
          <p:cNvPr id="3" name="Title 2">
            <a:extLst>
              <a:ext uri="{FF2B5EF4-FFF2-40B4-BE49-F238E27FC236}">
                <a16:creationId xmlns:a16="http://schemas.microsoft.com/office/drawing/2014/main" id="{C923252B-5CF7-2A49-0813-129817675D26}"/>
              </a:ext>
            </a:extLst>
          </p:cNvPr>
          <p:cNvSpPr>
            <a:spLocks noGrp="1"/>
          </p:cNvSpPr>
          <p:nvPr>
            <p:ph type="title"/>
          </p:nvPr>
        </p:nvSpPr>
        <p:spPr/>
        <p:txBody>
          <a:bodyPr/>
          <a:lstStyle/>
          <a:p>
            <a:r>
              <a:rPr lang="en-US" dirty="0"/>
              <a:t>General Setups</a:t>
            </a:r>
          </a:p>
        </p:txBody>
      </p:sp>
      <p:pic>
        <p:nvPicPr>
          <p:cNvPr id="5" name="Picture 4">
            <a:extLst>
              <a:ext uri="{FF2B5EF4-FFF2-40B4-BE49-F238E27FC236}">
                <a16:creationId xmlns:a16="http://schemas.microsoft.com/office/drawing/2014/main" id="{603402A2-07FA-CDE8-31D0-95CD0E2CE62D}"/>
              </a:ext>
            </a:extLst>
          </p:cNvPr>
          <p:cNvPicPr>
            <a:picLocks noChangeAspect="1"/>
          </p:cNvPicPr>
          <p:nvPr/>
        </p:nvPicPr>
        <p:blipFill>
          <a:blip r:embed="rId2"/>
          <a:stretch>
            <a:fillRect/>
          </a:stretch>
        </p:blipFill>
        <p:spPr>
          <a:xfrm>
            <a:off x="884231" y="3558618"/>
            <a:ext cx="10108234" cy="1850997"/>
          </a:xfrm>
          <a:prstGeom prst="rect">
            <a:avLst/>
          </a:prstGeom>
        </p:spPr>
      </p:pic>
    </p:spTree>
    <p:extLst>
      <p:ext uri="{BB962C8B-B14F-4D97-AF65-F5344CB8AC3E}">
        <p14:creationId xmlns:p14="http://schemas.microsoft.com/office/powerpoint/2010/main" val="1290109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8AA8F-542A-0D25-5FFA-9F7C3807143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7E7AEA-22D3-E6D6-A1BB-28143B7DA5C5}"/>
              </a:ext>
            </a:extLst>
          </p:cNvPr>
          <p:cNvSpPr>
            <a:spLocks noGrp="1"/>
          </p:cNvSpPr>
          <p:nvPr>
            <p:ph idx="1"/>
          </p:nvPr>
        </p:nvSpPr>
        <p:spPr>
          <a:xfrm>
            <a:off x="394315" y="1357460"/>
            <a:ext cx="10873453" cy="1493895"/>
          </a:xfrm>
        </p:spPr>
        <p:txBody>
          <a:bodyPr>
            <a:normAutofit fontScale="47500" lnSpcReduction="20000"/>
          </a:bodyPr>
          <a:lstStyle/>
          <a:p>
            <a:r>
              <a:rPr lang="en-US" dirty="0"/>
              <a:t>Specifies if the payment discount is calculated based on amounts including or excluding Tax.</a:t>
            </a:r>
          </a:p>
          <a:p>
            <a:r>
              <a:rPr lang="en-US" dirty="0"/>
              <a:t>Specifies whether to recalculate tax amounts when you post payments that trigger payment discounts.</a:t>
            </a:r>
          </a:p>
          <a:p>
            <a:r>
              <a:rPr lang="en-US" dirty="0"/>
              <a:t>Specifies whether to handle unrealized Tax, which is Tax that is calculated but not due until the invoice is paid.</a:t>
            </a:r>
          </a:p>
          <a:p>
            <a:r>
              <a:rPr lang="en-US" dirty="0"/>
              <a:t>Specifies whether to handle unrealized Tax, which is Tax that is calculated but not due until the invoice is paid. </a:t>
            </a:r>
          </a:p>
          <a:p>
            <a:r>
              <a:rPr lang="en-US" dirty="0"/>
              <a:t>Specifies the maximum Tax correction amount allowed for the local currency. For example, if you enter 5 in this field for British Pounds, then you can correct Tax amounts by up to five pounds.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FE2F1048-FD0D-40B8-51FF-21D2F5AEB907}"/>
              </a:ext>
            </a:extLst>
          </p:cNvPr>
          <p:cNvSpPr>
            <a:spLocks noGrp="1"/>
          </p:cNvSpPr>
          <p:nvPr>
            <p:ph type="title"/>
          </p:nvPr>
        </p:nvSpPr>
        <p:spPr/>
        <p:txBody>
          <a:bodyPr/>
          <a:lstStyle/>
          <a:p>
            <a:r>
              <a:rPr lang="en-US" dirty="0"/>
              <a:t>General Setups</a:t>
            </a:r>
          </a:p>
        </p:txBody>
      </p:sp>
      <p:pic>
        <p:nvPicPr>
          <p:cNvPr id="6" name="Picture 5">
            <a:extLst>
              <a:ext uri="{FF2B5EF4-FFF2-40B4-BE49-F238E27FC236}">
                <a16:creationId xmlns:a16="http://schemas.microsoft.com/office/drawing/2014/main" id="{4D85FE71-8D87-B11F-5577-055AD6746EBD}"/>
              </a:ext>
            </a:extLst>
          </p:cNvPr>
          <p:cNvPicPr>
            <a:picLocks noChangeAspect="1"/>
          </p:cNvPicPr>
          <p:nvPr/>
        </p:nvPicPr>
        <p:blipFill>
          <a:blip r:embed="rId2"/>
          <a:stretch>
            <a:fillRect/>
          </a:stretch>
        </p:blipFill>
        <p:spPr>
          <a:xfrm>
            <a:off x="1777588" y="3429000"/>
            <a:ext cx="8106906" cy="2029108"/>
          </a:xfrm>
          <a:prstGeom prst="rect">
            <a:avLst/>
          </a:prstGeom>
        </p:spPr>
      </p:pic>
    </p:spTree>
    <p:extLst>
      <p:ext uri="{BB962C8B-B14F-4D97-AF65-F5344CB8AC3E}">
        <p14:creationId xmlns:p14="http://schemas.microsoft.com/office/powerpoint/2010/main" val="4115660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442CC-7972-CCF0-E093-F2A6EF33B82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D8A204-1667-97BA-01FC-42BE7275FDE9}"/>
              </a:ext>
            </a:extLst>
          </p:cNvPr>
          <p:cNvSpPr>
            <a:spLocks noGrp="1"/>
          </p:cNvSpPr>
          <p:nvPr>
            <p:ph idx="1"/>
          </p:nvPr>
        </p:nvSpPr>
        <p:spPr/>
        <p:txBody>
          <a:bodyPr/>
          <a:lstStyle/>
          <a:p>
            <a:r>
              <a:rPr lang="en-US" dirty="0"/>
              <a:t>Set up each taxing jurisdiction which will collect sales/use tax. Tax will be calculated and reported for each jurisdiction.</a:t>
            </a:r>
            <a:endParaRPr lang="en-US" sz="1372" dirty="0"/>
          </a:p>
          <a:p>
            <a:endParaRPr lang="en-US" dirty="0"/>
          </a:p>
        </p:txBody>
      </p:sp>
      <p:sp>
        <p:nvSpPr>
          <p:cNvPr id="3" name="Title 2">
            <a:extLst>
              <a:ext uri="{FF2B5EF4-FFF2-40B4-BE49-F238E27FC236}">
                <a16:creationId xmlns:a16="http://schemas.microsoft.com/office/drawing/2014/main" id="{6FBFA731-0A5C-593A-8344-A0557E4D5566}"/>
              </a:ext>
            </a:extLst>
          </p:cNvPr>
          <p:cNvSpPr>
            <a:spLocks noGrp="1"/>
          </p:cNvSpPr>
          <p:nvPr>
            <p:ph type="title"/>
          </p:nvPr>
        </p:nvSpPr>
        <p:spPr/>
        <p:txBody>
          <a:bodyPr/>
          <a:lstStyle/>
          <a:p>
            <a:r>
              <a:rPr lang="en-US" dirty="0"/>
              <a:t>Tax Jurisdiction Setup</a:t>
            </a:r>
          </a:p>
        </p:txBody>
      </p:sp>
      <p:pic>
        <p:nvPicPr>
          <p:cNvPr id="4" name="Picture 3">
            <a:extLst>
              <a:ext uri="{FF2B5EF4-FFF2-40B4-BE49-F238E27FC236}">
                <a16:creationId xmlns:a16="http://schemas.microsoft.com/office/drawing/2014/main" id="{DC963824-0A16-D536-6678-88AD06E4136E}"/>
              </a:ext>
            </a:extLst>
          </p:cNvPr>
          <p:cNvPicPr>
            <a:picLocks noChangeAspect="1"/>
          </p:cNvPicPr>
          <p:nvPr/>
        </p:nvPicPr>
        <p:blipFill>
          <a:blip r:embed="rId2"/>
          <a:stretch>
            <a:fillRect/>
          </a:stretch>
        </p:blipFill>
        <p:spPr>
          <a:xfrm>
            <a:off x="3195005" y="2538114"/>
            <a:ext cx="5780507" cy="3331820"/>
          </a:xfrm>
          <a:prstGeom prst="rect">
            <a:avLst/>
          </a:prstGeom>
          <a:ln w="19050">
            <a:solidFill>
              <a:schemeClr val="accent1"/>
            </a:solidFill>
          </a:ln>
        </p:spPr>
      </p:pic>
    </p:spTree>
    <p:extLst>
      <p:ext uri="{BB962C8B-B14F-4D97-AF65-F5344CB8AC3E}">
        <p14:creationId xmlns:p14="http://schemas.microsoft.com/office/powerpoint/2010/main" val="3946279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328E1-7801-D993-76E9-E1934AA1027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4A6D6A-33A2-3EB6-C957-B7FAC1D5027B}"/>
              </a:ext>
            </a:extLst>
          </p:cNvPr>
          <p:cNvSpPr>
            <a:spLocks noGrp="1"/>
          </p:cNvSpPr>
          <p:nvPr>
            <p:ph idx="1"/>
          </p:nvPr>
        </p:nvSpPr>
        <p:spPr/>
        <p:txBody>
          <a:bodyPr/>
          <a:lstStyle/>
          <a:p>
            <a:pPr marL="560241" indent="-560241" defTabSz="914367">
              <a:defRPr/>
            </a:pPr>
            <a:r>
              <a:rPr lang="en-US" dirty="0"/>
              <a:t>Tax Account (Sales/Purchases) – Set the G/L account where the tax liability will be posted.</a:t>
            </a:r>
          </a:p>
          <a:p>
            <a:pPr marL="560241" indent="-560241" defTabSz="914367">
              <a:defRPr/>
            </a:pPr>
            <a:r>
              <a:rPr lang="en-US" dirty="0"/>
              <a:t>Report-to Jurisdiction – Specifies the reporting tax jurisdiction you want to associate with the jurisdiction you are setting up. For example, if you are setting up a jurisdiction for Seattle, WA, the report-to jurisdiction is WA because WA is the tax authority to which you report Seattle sales tax.</a:t>
            </a:r>
            <a:endParaRPr lang="en-US" sz="1372" dirty="0"/>
          </a:p>
          <a:p>
            <a:endParaRPr lang="en-US" dirty="0"/>
          </a:p>
        </p:txBody>
      </p:sp>
      <p:sp>
        <p:nvSpPr>
          <p:cNvPr id="3" name="Title 2">
            <a:extLst>
              <a:ext uri="{FF2B5EF4-FFF2-40B4-BE49-F238E27FC236}">
                <a16:creationId xmlns:a16="http://schemas.microsoft.com/office/drawing/2014/main" id="{983F525A-C821-0CA3-69F2-ADB7391438DB}"/>
              </a:ext>
            </a:extLst>
          </p:cNvPr>
          <p:cNvSpPr>
            <a:spLocks noGrp="1"/>
          </p:cNvSpPr>
          <p:nvPr>
            <p:ph type="title"/>
          </p:nvPr>
        </p:nvSpPr>
        <p:spPr/>
        <p:txBody>
          <a:bodyPr/>
          <a:lstStyle/>
          <a:p>
            <a:r>
              <a:rPr lang="en-US" dirty="0"/>
              <a:t>Tax Jurisdiction Setup</a:t>
            </a:r>
          </a:p>
        </p:txBody>
      </p:sp>
    </p:spTree>
    <p:extLst>
      <p:ext uri="{BB962C8B-B14F-4D97-AF65-F5344CB8AC3E}">
        <p14:creationId xmlns:p14="http://schemas.microsoft.com/office/powerpoint/2010/main" val="2505714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68863-0847-8A3D-8EB5-824C504D6F8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52A4E8-5AD1-077F-A70F-4ABAE1A3D1CA}"/>
              </a:ext>
            </a:extLst>
          </p:cNvPr>
          <p:cNvSpPr>
            <a:spLocks noGrp="1"/>
          </p:cNvSpPr>
          <p:nvPr>
            <p:ph idx="1"/>
          </p:nvPr>
        </p:nvSpPr>
        <p:spPr/>
        <p:txBody>
          <a:bodyPr/>
          <a:lstStyle/>
          <a:p>
            <a:pPr marL="0" indent="0" defTabSz="914367">
              <a:buNone/>
              <a:defRPr/>
            </a:pPr>
            <a:r>
              <a:rPr lang="en-US" dirty="0"/>
              <a:t>Collection of jurisdictions to which the customer/vendor is subject.  To be assigned to customers, vendors, and locations.</a:t>
            </a:r>
            <a:endParaRPr lang="en-US" sz="1372" dirty="0"/>
          </a:p>
          <a:p>
            <a:endParaRPr lang="en-US" dirty="0"/>
          </a:p>
        </p:txBody>
      </p:sp>
      <p:sp>
        <p:nvSpPr>
          <p:cNvPr id="3" name="Title 2">
            <a:extLst>
              <a:ext uri="{FF2B5EF4-FFF2-40B4-BE49-F238E27FC236}">
                <a16:creationId xmlns:a16="http://schemas.microsoft.com/office/drawing/2014/main" id="{4C02F27A-8223-9A86-6150-9F06D2E3478F}"/>
              </a:ext>
            </a:extLst>
          </p:cNvPr>
          <p:cNvSpPr>
            <a:spLocks noGrp="1"/>
          </p:cNvSpPr>
          <p:nvPr>
            <p:ph type="title"/>
          </p:nvPr>
        </p:nvSpPr>
        <p:spPr/>
        <p:txBody>
          <a:bodyPr/>
          <a:lstStyle/>
          <a:p>
            <a:r>
              <a:rPr lang="en-US" dirty="0"/>
              <a:t>Tax Area Setup</a:t>
            </a:r>
          </a:p>
        </p:txBody>
      </p:sp>
      <p:pic>
        <p:nvPicPr>
          <p:cNvPr id="4" name="Picture 3">
            <a:extLst>
              <a:ext uri="{FF2B5EF4-FFF2-40B4-BE49-F238E27FC236}">
                <a16:creationId xmlns:a16="http://schemas.microsoft.com/office/drawing/2014/main" id="{9EFFFAF6-E9CC-947C-D2CD-B2CF74DD2638}"/>
              </a:ext>
            </a:extLst>
          </p:cNvPr>
          <p:cNvPicPr>
            <a:picLocks noChangeAspect="1"/>
          </p:cNvPicPr>
          <p:nvPr/>
        </p:nvPicPr>
        <p:blipFill>
          <a:blip r:embed="rId2"/>
          <a:stretch>
            <a:fillRect/>
          </a:stretch>
        </p:blipFill>
        <p:spPr>
          <a:xfrm>
            <a:off x="2951501" y="2457910"/>
            <a:ext cx="6013693" cy="3412024"/>
          </a:xfrm>
          <a:prstGeom prst="rect">
            <a:avLst/>
          </a:prstGeom>
          <a:ln w="19050">
            <a:solidFill>
              <a:schemeClr val="accent1"/>
            </a:solidFill>
          </a:ln>
        </p:spPr>
      </p:pic>
    </p:spTree>
    <p:extLst>
      <p:ext uri="{BB962C8B-B14F-4D97-AF65-F5344CB8AC3E}">
        <p14:creationId xmlns:p14="http://schemas.microsoft.com/office/powerpoint/2010/main" val="2522069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B6B5D-1551-F26B-9E17-13F3DCC0F48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168F3F-35D8-2BF3-54F5-F138BDF91E93}"/>
              </a:ext>
            </a:extLst>
          </p:cNvPr>
          <p:cNvSpPr>
            <a:spLocks noGrp="1"/>
          </p:cNvSpPr>
          <p:nvPr>
            <p:ph idx="1"/>
          </p:nvPr>
        </p:nvSpPr>
        <p:spPr/>
        <p:txBody>
          <a:bodyPr/>
          <a:lstStyle/>
          <a:p>
            <a:pPr marL="560241" indent="-560241" defTabSz="914367">
              <a:defRPr/>
            </a:pPr>
            <a:r>
              <a:rPr lang="en-US" dirty="0"/>
              <a:t>Tax Account (Sales/Purchases) – Set the G/L account where the tax liability will be posted.</a:t>
            </a:r>
          </a:p>
          <a:p>
            <a:pPr marL="560241" indent="-560241" defTabSz="914367">
              <a:defRPr/>
            </a:pPr>
            <a:r>
              <a:rPr lang="en-US" dirty="0"/>
              <a:t>Report-to Jurisdiction – Specifies the reporting tax jurisdiction you want to associate with the jurisdiction you are setting up. For example, if you are setting up a jurisdiction for Seattle, WA, the report-to jurisdiction is WA because WA is the tax authority to which you report Seattle sales tax.</a:t>
            </a:r>
            <a:endParaRPr lang="en-US" sz="1372" dirty="0"/>
          </a:p>
          <a:p>
            <a:endParaRPr lang="en-US" dirty="0"/>
          </a:p>
        </p:txBody>
      </p:sp>
      <p:sp>
        <p:nvSpPr>
          <p:cNvPr id="3" name="Title 2">
            <a:extLst>
              <a:ext uri="{FF2B5EF4-FFF2-40B4-BE49-F238E27FC236}">
                <a16:creationId xmlns:a16="http://schemas.microsoft.com/office/drawing/2014/main" id="{C5B449D9-96EA-FEB7-4F01-309EE072BCD1}"/>
              </a:ext>
            </a:extLst>
          </p:cNvPr>
          <p:cNvSpPr>
            <a:spLocks noGrp="1"/>
          </p:cNvSpPr>
          <p:nvPr>
            <p:ph type="title"/>
          </p:nvPr>
        </p:nvSpPr>
        <p:spPr/>
        <p:txBody>
          <a:bodyPr/>
          <a:lstStyle/>
          <a:p>
            <a:r>
              <a:rPr lang="en-US" dirty="0"/>
              <a:t>Tax Jurisdiction Setup</a:t>
            </a:r>
          </a:p>
        </p:txBody>
      </p:sp>
    </p:spTree>
    <p:extLst>
      <p:ext uri="{BB962C8B-B14F-4D97-AF65-F5344CB8AC3E}">
        <p14:creationId xmlns:p14="http://schemas.microsoft.com/office/powerpoint/2010/main" val="1349122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739BE-8500-87EA-5D9F-4DA8CEE63D1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82E80E-86DC-6AA8-9D2B-9654E1971B92}"/>
              </a:ext>
            </a:extLst>
          </p:cNvPr>
          <p:cNvSpPr>
            <a:spLocks noGrp="1"/>
          </p:cNvSpPr>
          <p:nvPr>
            <p:ph idx="1"/>
          </p:nvPr>
        </p:nvSpPr>
        <p:spPr/>
        <p:txBody>
          <a:bodyPr/>
          <a:lstStyle/>
          <a:p>
            <a:pPr marL="560241" indent="-560241" defTabSz="914367">
              <a:defRPr/>
            </a:pPr>
            <a:r>
              <a:rPr lang="en-US" dirty="0"/>
              <a:t>Grouping of jurisdictions assigned to customers and/or vendors.</a:t>
            </a:r>
          </a:p>
          <a:p>
            <a:pPr marL="560241" indent="-560241">
              <a:defRPr/>
            </a:pPr>
            <a:r>
              <a:rPr lang="en-US" dirty="0"/>
              <a:t>List all jurisdictions that fall within the tax area.</a:t>
            </a:r>
          </a:p>
          <a:p>
            <a:pPr marL="560241" indent="-560241" defTabSz="914367">
              <a:defRPr/>
            </a:pPr>
            <a:r>
              <a:rPr lang="en-US" dirty="0"/>
              <a:t>Calculation Order is used to determine the sequence the program must use when tax is calculated. This setting is relevant when using the “Calculate Tax on Tax” feature.</a:t>
            </a:r>
          </a:p>
          <a:p>
            <a:endParaRPr lang="en-US" dirty="0"/>
          </a:p>
        </p:txBody>
      </p:sp>
      <p:sp>
        <p:nvSpPr>
          <p:cNvPr id="3" name="Title 2">
            <a:extLst>
              <a:ext uri="{FF2B5EF4-FFF2-40B4-BE49-F238E27FC236}">
                <a16:creationId xmlns:a16="http://schemas.microsoft.com/office/drawing/2014/main" id="{07D0E246-E2D0-3F91-1BFA-AFBE2EA234D1}"/>
              </a:ext>
            </a:extLst>
          </p:cNvPr>
          <p:cNvSpPr>
            <a:spLocks noGrp="1"/>
          </p:cNvSpPr>
          <p:nvPr>
            <p:ph type="title"/>
          </p:nvPr>
        </p:nvSpPr>
        <p:spPr/>
        <p:txBody>
          <a:bodyPr/>
          <a:lstStyle/>
          <a:p>
            <a:r>
              <a:rPr lang="en-US" dirty="0"/>
              <a:t>Tax Area Setup</a:t>
            </a:r>
          </a:p>
        </p:txBody>
      </p:sp>
    </p:spTree>
    <p:extLst>
      <p:ext uri="{BB962C8B-B14F-4D97-AF65-F5344CB8AC3E}">
        <p14:creationId xmlns:p14="http://schemas.microsoft.com/office/powerpoint/2010/main" val="4095623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7599B-DECC-5688-E7C8-A7AECA07E94B}"/>
              </a:ext>
            </a:extLst>
          </p:cNvPr>
          <p:cNvSpPr>
            <a:spLocks noGrp="1"/>
          </p:cNvSpPr>
          <p:nvPr>
            <p:ph type="title"/>
          </p:nvPr>
        </p:nvSpPr>
        <p:spPr/>
        <p:txBody>
          <a:bodyPr/>
          <a:lstStyle/>
          <a:p>
            <a:r>
              <a:rPr lang="en-US" dirty="0"/>
              <a:t>Sales Tax in Business Central</a:t>
            </a:r>
          </a:p>
        </p:txBody>
      </p:sp>
      <p:pic>
        <p:nvPicPr>
          <p:cNvPr id="4" name="Picture 3" descr="A yellow and blue logo&#10;&#10;AI-generated content may be incorrect.">
            <a:extLst>
              <a:ext uri="{FF2B5EF4-FFF2-40B4-BE49-F238E27FC236}">
                <a16:creationId xmlns:a16="http://schemas.microsoft.com/office/drawing/2014/main" id="{D797DD47-E3B7-CD14-1697-36D30C8AB85E}"/>
              </a:ext>
            </a:extLst>
          </p:cNvPr>
          <p:cNvPicPr>
            <a:picLocks noChangeAspect="1"/>
          </p:cNvPicPr>
          <p:nvPr/>
        </p:nvPicPr>
        <p:blipFill>
          <a:blip r:embed="rId2"/>
          <a:stretch>
            <a:fillRect/>
          </a:stretch>
        </p:blipFill>
        <p:spPr>
          <a:xfrm>
            <a:off x="10713458" y="5692830"/>
            <a:ext cx="1004286" cy="1004286"/>
          </a:xfrm>
          <a:prstGeom prst="rect">
            <a:avLst/>
          </a:prstGeom>
        </p:spPr>
      </p:pic>
    </p:spTree>
    <p:extLst>
      <p:ext uri="{BB962C8B-B14F-4D97-AF65-F5344CB8AC3E}">
        <p14:creationId xmlns:p14="http://schemas.microsoft.com/office/powerpoint/2010/main" val="829331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CC3D3-5E62-4D0F-96BF-5AB5DF256AA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7F5A49-FFA6-9BFE-26F1-F01E8E848E96}"/>
              </a:ext>
            </a:extLst>
          </p:cNvPr>
          <p:cNvSpPr>
            <a:spLocks noGrp="1"/>
          </p:cNvSpPr>
          <p:nvPr>
            <p:ph idx="1"/>
          </p:nvPr>
        </p:nvSpPr>
        <p:spPr/>
        <p:txBody>
          <a:bodyPr/>
          <a:lstStyle/>
          <a:p>
            <a:pPr defTabSz="914367">
              <a:defRPr/>
            </a:pPr>
            <a:r>
              <a:rPr lang="en-US" i="1" dirty="0"/>
              <a:t>Taxable?  What Jurisdictions?</a:t>
            </a:r>
          </a:p>
          <a:p>
            <a:pPr defTabSz="914367">
              <a:defRPr/>
            </a:pPr>
            <a:endParaRPr lang="en-US" sz="1372" i="1" dirty="0"/>
          </a:p>
          <a:p>
            <a:pPr marL="796788" lvl="1" indent="-560241">
              <a:defRPr/>
            </a:pPr>
            <a:r>
              <a:rPr lang="en-US" dirty="0"/>
              <a:t>Tax Liable</a:t>
            </a:r>
          </a:p>
          <a:p>
            <a:pPr marL="796788" lvl="1" indent="-560241">
              <a:defRPr/>
            </a:pPr>
            <a:r>
              <a:rPr lang="en-US" dirty="0"/>
              <a:t>Tax Area Code</a:t>
            </a:r>
          </a:p>
          <a:p>
            <a:pPr marL="796788" lvl="1" indent="-560241">
              <a:defRPr/>
            </a:pPr>
            <a:r>
              <a:rPr lang="en-US" dirty="0"/>
              <a:t>Tax Bus. Posting Group</a:t>
            </a:r>
          </a:p>
          <a:p>
            <a:pPr defTabSz="914367">
              <a:defRPr/>
            </a:pPr>
            <a:endParaRPr lang="en-US" sz="1372" dirty="0"/>
          </a:p>
          <a:p>
            <a:pPr defTabSz="914367">
              <a:defRPr/>
            </a:pPr>
            <a:r>
              <a:rPr lang="en-US" dirty="0"/>
              <a:t>Other Fields (no impact of sales tax):</a:t>
            </a:r>
          </a:p>
          <a:p>
            <a:pPr lvl="1" defTabSz="914367">
              <a:defRPr/>
            </a:pPr>
            <a:r>
              <a:rPr lang="en-US" dirty="0"/>
              <a:t>Tax Identification Type</a:t>
            </a:r>
          </a:p>
          <a:p>
            <a:pPr lvl="1" defTabSz="914367">
              <a:defRPr/>
            </a:pPr>
            <a:r>
              <a:rPr lang="en-US" dirty="0"/>
              <a:t>Tax Registration No.</a:t>
            </a:r>
          </a:p>
          <a:p>
            <a:pPr lvl="1" defTabSz="914367">
              <a:defRPr/>
            </a:pPr>
            <a:r>
              <a:rPr lang="en-US" dirty="0"/>
              <a:t>Tax Exemption No.</a:t>
            </a:r>
          </a:p>
          <a:p>
            <a:endParaRPr lang="en-US" dirty="0"/>
          </a:p>
        </p:txBody>
      </p:sp>
      <p:sp>
        <p:nvSpPr>
          <p:cNvPr id="3" name="Title 2">
            <a:extLst>
              <a:ext uri="{FF2B5EF4-FFF2-40B4-BE49-F238E27FC236}">
                <a16:creationId xmlns:a16="http://schemas.microsoft.com/office/drawing/2014/main" id="{CC772CB7-2283-9E1F-18D1-EF2B54DC72AA}"/>
              </a:ext>
            </a:extLst>
          </p:cNvPr>
          <p:cNvSpPr>
            <a:spLocks noGrp="1"/>
          </p:cNvSpPr>
          <p:nvPr>
            <p:ph type="title"/>
          </p:nvPr>
        </p:nvSpPr>
        <p:spPr/>
        <p:txBody>
          <a:bodyPr/>
          <a:lstStyle/>
          <a:p>
            <a:r>
              <a:rPr lang="en-US" dirty="0"/>
              <a:t>Customer Card Setup</a:t>
            </a:r>
          </a:p>
        </p:txBody>
      </p:sp>
    </p:spTree>
    <p:extLst>
      <p:ext uri="{BB962C8B-B14F-4D97-AF65-F5344CB8AC3E}">
        <p14:creationId xmlns:p14="http://schemas.microsoft.com/office/powerpoint/2010/main" val="1587577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D6586-B0B6-44F7-1AE4-9C62274A7B9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8C496B-65DC-25C0-9062-6EA828ACF74D}"/>
              </a:ext>
            </a:extLst>
          </p:cNvPr>
          <p:cNvSpPr>
            <a:spLocks noGrp="1"/>
          </p:cNvSpPr>
          <p:nvPr>
            <p:ph idx="1"/>
          </p:nvPr>
        </p:nvSpPr>
        <p:spPr/>
        <p:txBody>
          <a:bodyPr/>
          <a:lstStyle/>
          <a:p>
            <a:pPr marL="0" indent="0" defTabSz="914367">
              <a:buNone/>
              <a:defRPr/>
            </a:pPr>
            <a:r>
              <a:rPr lang="en-US" i="1" dirty="0"/>
              <a:t>Taxable?  What Jurisdictions?</a:t>
            </a:r>
          </a:p>
          <a:p>
            <a:pPr defTabSz="914367">
              <a:defRPr/>
            </a:pPr>
            <a:endParaRPr lang="en-US" sz="1372" i="1" dirty="0"/>
          </a:p>
          <a:p>
            <a:pPr marL="560241" indent="-560241" defTabSz="914367">
              <a:defRPr/>
            </a:pPr>
            <a:r>
              <a:rPr lang="en-US" dirty="0"/>
              <a:t>Tax Liable</a:t>
            </a:r>
          </a:p>
          <a:p>
            <a:pPr marL="560241" indent="-560241" defTabSz="914367">
              <a:defRPr/>
            </a:pPr>
            <a:r>
              <a:rPr lang="en-US" dirty="0"/>
              <a:t>Tax Area Code</a:t>
            </a:r>
          </a:p>
          <a:p>
            <a:pPr marL="560241" indent="-560241" defTabSz="914367">
              <a:defRPr/>
            </a:pPr>
            <a:r>
              <a:rPr lang="en-US" dirty="0"/>
              <a:t>Tax Bus. Posting Group</a:t>
            </a:r>
          </a:p>
          <a:p>
            <a:pPr defTabSz="914367">
              <a:defRPr/>
            </a:pPr>
            <a:endParaRPr lang="en-US" sz="1372" dirty="0"/>
          </a:p>
          <a:p>
            <a:pPr marL="0" indent="0" defTabSz="914367">
              <a:buNone/>
              <a:defRPr/>
            </a:pPr>
            <a:r>
              <a:rPr lang="en-US" dirty="0"/>
              <a:t>Other Fields (no impact of sales tax):</a:t>
            </a:r>
          </a:p>
          <a:p>
            <a:pPr marL="336145" lvl="1" indent="0" defTabSz="914367">
              <a:buNone/>
              <a:defRPr/>
            </a:pPr>
            <a:r>
              <a:rPr lang="en-US" dirty="0"/>
              <a:t>Tax Identification Type</a:t>
            </a:r>
          </a:p>
          <a:p>
            <a:pPr marL="336145" lvl="1" indent="0" defTabSz="914367">
              <a:buNone/>
              <a:defRPr/>
            </a:pPr>
            <a:r>
              <a:rPr lang="en-US" dirty="0"/>
              <a:t>Tax Registration No.</a:t>
            </a:r>
          </a:p>
        </p:txBody>
      </p:sp>
      <p:sp>
        <p:nvSpPr>
          <p:cNvPr id="3" name="Title 2">
            <a:extLst>
              <a:ext uri="{FF2B5EF4-FFF2-40B4-BE49-F238E27FC236}">
                <a16:creationId xmlns:a16="http://schemas.microsoft.com/office/drawing/2014/main" id="{FD0A2231-ED85-9DE3-223E-FB67E24C2291}"/>
              </a:ext>
            </a:extLst>
          </p:cNvPr>
          <p:cNvSpPr>
            <a:spLocks noGrp="1"/>
          </p:cNvSpPr>
          <p:nvPr>
            <p:ph type="title"/>
          </p:nvPr>
        </p:nvSpPr>
        <p:spPr/>
        <p:txBody>
          <a:bodyPr/>
          <a:lstStyle/>
          <a:p>
            <a:r>
              <a:rPr lang="en-US" dirty="0"/>
              <a:t>Vendor Card Setup</a:t>
            </a:r>
          </a:p>
        </p:txBody>
      </p:sp>
    </p:spTree>
    <p:extLst>
      <p:ext uri="{BB962C8B-B14F-4D97-AF65-F5344CB8AC3E}">
        <p14:creationId xmlns:p14="http://schemas.microsoft.com/office/powerpoint/2010/main" val="2079863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85582-8231-AD1F-372B-2E87DFF4B52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4CFC94-695E-1766-E4C8-7752935F0FE9}"/>
              </a:ext>
            </a:extLst>
          </p:cNvPr>
          <p:cNvSpPr>
            <a:spLocks noGrp="1"/>
          </p:cNvSpPr>
          <p:nvPr>
            <p:ph idx="1"/>
          </p:nvPr>
        </p:nvSpPr>
        <p:spPr/>
        <p:txBody>
          <a:bodyPr/>
          <a:lstStyle/>
          <a:p>
            <a:pPr marL="0" indent="0" defTabSz="914367">
              <a:buNone/>
              <a:defRPr/>
            </a:pPr>
            <a:r>
              <a:rPr lang="en-US" i="1" dirty="0"/>
              <a:t>Setting can be used to provide tax area instead of vendor card.</a:t>
            </a:r>
          </a:p>
          <a:p>
            <a:pPr defTabSz="914367">
              <a:defRPr/>
            </a:pPr>
            <a:endParaRPr lang="en-US" sz="1765" dirty="0"/>
          </a:p>
          <a:p>
            <a:pPr marL="560241" indent="-560241" defTabSz="914367">
              <a:defRPr/>
            </a:pPr>
            <a:r>
              <a:rPr lang="en-US" dirty="0"/>
              <a:t>Do Not Use for Tax Calculation Flag</a:t>
            </a:r>
          </a:p>
          <a:p>
            <a:pPr marL="560241" indent="-560241" defTabSz="914367">
              <a:defRPr/>
            </a:pPr>
            <a:r>
              <a:rPr lang="en-US" dirty="0"/>
              <a:t>Tax Area Code</a:t>
            </a:r>
          </a:p>
          <a:p>
            <a:pPr defTabSz="914367">
              <a:defRPr/>
            </a:pPr>
            <a:endParaRPr lang="en-US" sz="1372" dirty="0"/>
          </a:p>
          <a:p>
            <a:pPr marL="0" indent="0" defTabSz="914367">
              <a:buNone/>
              <a:defRPr/>
            </a:pPr>
            <a:r>
              <a:rPr lang="en-US" dirty="0"/>
              <a:t>Other Fields (no impact of sales tax):</a:t>
            </a:r>
          </a:p>
          <a:p>
            <a:pPr marL="336145" lvl="1" indent="0" defTabSz="914367">
              <a:buNone/>
              <a:defRPr/>
            </a:pPr>
            <a:r>
              <a:rPr lang="en-US" dirty="0"/>
              <a:t>Tax Exemption No.</a:t>
            </a:r>
          </a:p>
        </p:txBody>
      </p:sp>
      <p:sp>
        <p:nvSpPr>
          <p:cNvPr id="3" name="Title 2">
            <a:extLst>
              <a:ext uri="{FF2B5EF4-FFF2-40B4-BE49-F238E27FC236}">
                <a16:creationId xmlns:a16="http://schemas.microsoft.com/office/drawing/2014/main" id="{32483054-D18F-62BA-D0F4-F083E3003D49}"/>
              </a:ext>
            </a:extLst>
          </p:cNvPr>
          <p:cNvSpPr>
            <a:spLocks noGrp="1"/>
          </p:cNvSpPr>
          <p:nvPr>
            <p:ph type="title"/>
          </p:nvPr>
        </p:nvSpPr>
        <p:spPr/>
        <p:txBody>
          <a:bodyPr/>
          <a:lstStyle/>
          <a:p>
            <a:r>
              <a:rPr lang="en-US" dirty="0"/>
              <a:t>Location Card Setup</a:t>
            </a:r>
          </a:p>
        </p:txBody>
      </p:sp>
    </p:spTree>
    <p:extLst>
      <p:ext uri="{BB962C8B-B14F-4D97-AF65-F5344CB8AC3E}">
        <p14:creationId xmlns:p14="http://schemas.microsoft.com/office/powerpoint/2010/main" val="2571566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36C2D-83B9-71CF-B07C-8C335E6A49A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40C25F-5253-EF7B-D119-F76E7525BEAA}"/>
              </a:ext>
            </a:extLst>
          </p:cNvPr>
          <p:cNvSpPr>
            <a:spLocks noGrp="1"/>
          </p:cNvSpPr>
          <p:nvPr>
            <p:ph idx="1"/>
          </p:nvPr>
        </p:nvSpPr>
        <p:spPr/>
        <p:txBody>
          <a:bodyPr/>
          <a:lstStyle/>
          <a:p>
            <a:pPr defTabSz="914367">
              <a:defRPr/>
            </a:pPr>
            <a:r>
              <a:rPr lang="en-US" dirty="0"/>
              <a:t>Tax Differences</a:t>
            </a:r>
          </a:p>
          <a:p>
            <a:pPr marL="0" indent="0" defTabSz="914367">
              <a:buNone/>
              <a:defRPr/>
            </a:pPr>
            <a:endParaRPr lang="en-US" dirty="0"/>
          </a:p>
        </p:txBody>
      </p:sp>
      <p:sp>
        <p:nvSpPr>
          <p:cNvPr id="3" name="Title 2">
            <a:extLst>
              <a:ext uri="{FF2B5EF4-FFF2-40B4-BE49-F238E27FC236}">
                <a16:creationId xmlns:a16="http://schemas.microsoft.com/office/drawing/2014/main" id="{ED5620E0-6696-E914-FFF2-A3506F19834D}"/>
              </a:ext>
            </a:extLst>
          </p:cNvPr>
          <p:cNvSpPr>
            <a:spLocks noGrp="1"/>
          </p:cNvSpPr>
          <p:nvPr>
            <p:ph type="title"/>
          </p:nvPr>
        </p:nvSpPr>
        <p:spPr/>
        <p:txBody>
          <a:bodyPr>
            <a:normAutofit/>
          </a:bodyPr>
          <a:lstStyle/>
          <a:p>
            <a:r>
              <a:rPr lang="en-US" dirty="0"/>
              <a:t>Sales &amp; Receivables Setup</a:t>
            </a:r>
          </a:p>
        </p:txBody>
      </p:sp>
      <p:pic>
        <p:nvPicPr>
          <p:cNvPr id="6" name="Picture 5">
            <a:extLst>
              <a:ext uri="{FF2B5EF4-FFF2-40B4-BE49-F238E27FC236}">
                <a16:creationId xmlns:a16="http://schemas.microsoft.com/office/drawing/2014/main" id="{4EB0C7CB-700B-685B-EADC-F3CCD245613C}"/>
              </a:ext>
            </a:extLst>
          </p:cNvPr>
          <p:cNvPicPr>
            <a:picLocks noChangeAspect="1"/>
          </p:cNvPicPr>
          <p:nvPr/>
        </p:nvPicPr>
        <p:blipFill>
          <a:blip r:embed="rId2"/>
          <a:stretch>
            <a:fillRect/>
          </a:stretch>
        </p:blipFill>
        <p:spPr>
          <a:xfrm>
            <a:off x="1141566" y="2820722"/>
            <a:ext cx="9232490" cy="2311463"/>
          </a:xfrm>
          <a:prstGeom prst="rect">
            <a:avLst/>
          </a:prstGeom>
        </p:spPr>
      </p:pic>
    </p:spTree>
    <p:extLst>
      <p:ext uri="{BB962C8B-B14F-4D97-AF65-F5344CB8AC3E}">
        <p14:creationId xmlns:p14="http://schemas.microsoft.com/office/powerpoint/2010/main" val="1181057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4E7E1-3BE9-ABDE-BA22-9C139625F30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CFFFFE-1618-3648-A11A-67BA4076EBFA}"/>
              </a:ext>
            </a:extLst>
          </p:cNvPr>
          <p:cNvSpPr>
            <a:spLocks noGrp="1"/>
          </p:cNvSpPr>
          <p:nvPr>
            <p:ph idx="1"/>
          </p:nvPr>
        </p:nvSpPr>
        <p:spPr/>
        <p:txBody>
          <a:bodyPr/>
          <a:lstStyle/>
          <a:p>
            <a:pPr defTabSz="914367">
              <a:defRPr/>
            </a:pPr>
            <a:r>
              <a:rPr lang="en-US" dirty="0"/>
              <a:t>“Use Vendor’s Tax Area Code” Setting – Flag used to determine whether purchase transaction uses the Tax Area from the vendor card or from the location code on the purchase order/invoice.</a:t>
            </a:r>
          </a:p>
          <a:p>
            <a:pPr marL="0" indent="0" defTabSz="914367">
              <a:buNone/>
              <a:defRPr/>
            </a:pPr>
            <a:endParaRPr lang="en-US" dirty="0"/>
          </a:p>
        </p:txBody>
      </p:sp>
      <p:sp>
        <p:nvSpPr>
          <p:cNvPr id="3" name="Title 2">
            <a:extLst>
              <a:ext uri="{FF2B5EF4-FFF2-40B4-BE49-F238E27FC236}">
                <a16:creationId xmlns:a16="http://schemas.microsoft.com/office/drawing/2014/main" id="{D1695120-FF83-8A62-6857-3412CDE43E1B}"/>
              </a:ext>
            </a:extLst>
          </p:cNvPr>
          <p:cNvSpPr>
            <a:spLocks noGrp="1"/>
          </p:cNvSpPr>
          <p:nvPr>
            <p:ph type="title"/>
          </p:nvPr>
        </p:nvSpPr>
        <p:spPr/>
        <p:txBody>
          <a:bodyPr/>
          <a:lstStyle/>
          <a:p>
            <a:r>
              <a:rPr lang="en-US" dirty="0"/>
              <a:t>Purchases &amp; Payable Setup</a:t>
            </a:r>
          </a:p>
        </p:txBody>
      </p:sp>
      <p:pic>
        <p:nvPicPr>
          <p:cNvPr id="5" name="Picture 4">
            <a:extLst>
              <a:ext uri="{FF2B5EF4-FFF2-40B4-BE49-F238E27FC236}">
                <a16:creationId xmlns:a16="http://schemas.microsoft.com/office/drawing/2014/main" id="{49F29D2B-7944-7731-D563-49430B959801}"/>
              </a:ext>
            </a:extLst>
          </p:cNvPr>
          <p:cNvPicPr>
            <a:picLocks noChangeAspect="1"/>
          </p:cNvPicPr>
          <p:nvPr/>
        </p:nvPicPr>
        <p:blipFill>
          <a:blip r:embed="rId2"/>
          <a:stretch>
            <a:fillRect/>
          </a:stretch>
        </p:blipFill>
        <p:spPr>
          <a:xfrm>
            <a:off x="3514364" y="3128920"/>
            <a:ext cx="5163271" cy="600159"/>
          </a:xfrm>
          <a:prstGeom prst="rect">
            <a:avLst/>
          </a:prstGeom>
        </p:spPr>
      </p:pic>
    </p:spTree>
    <p:extLst>
      <p:ext uri="{BB962C8B-B14F-4D97-AF65-F5344CB8AC3E}">
        <p14:creationId xmlns:p14="http://schemas.microsoft.com/office/powerpoint/2010/main" val="2479509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4E060-B53A-E60F-973E-4F15EC23EAB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A5114D-B408-E54E-875C-3D053D6D98CF}"/>
              </a:ext>
            </a:extLst>
          </p:cNvPr>
          <p:cNvSpPr>
            <a:spLocks noGrp="1"/>
          </p:cNvSpPr>
          <p:nvPr>
            <p:ph idx="1"/>
          </p:nvPr>
        </p:nvSpPr>
        <p:spPr/>
        <p:txBody>
          <a:bodyPr/>
          <a:lstStyle/>
          <a:p>
            <a:pPr marL="0" indent="0" defTabSz="914367">
              <a:buNone/>
              <a:defRPr/>
            </a:pPr>
            <a:r>
              <a:rPr lang="en-US" i="1" dirty="0"/>
              <a:t>What items are taxable?</a:t>
            </a:r>
          </a:p>
          <a:p>
            <a:pPr defTabSz="914367">
              <a:defRPr/>
            </a:pPr>
            <a:endParaRPr lang="en-US" sz="1765" dirty="0"/>
          </a:p>
          <a:p>
            <a:pPr marL="560241" indent="-560241" defTabSz="914367">
              <a:defRPr/>
            </a:pPr>
            <a:r>
              <a:rPr lang="en-US" dirty="0"/>
              <a:t>Tax Group Code – Used to identify tax rates for tax jurisdiction.</a:t>
            </a:r>
          </a:p>
          <a:p>
            <a:pPr marL="560241" indent="-560241" defTabSz="914367">
              <a:defRPr/>
            </a:pPr>
            <a:r>
              <a:rPr lang="en-US" dirty="0"/>
              <a:t>Tax Prod. Posting Group – Together with Tax Bus. Posting Group can be used to determine the appropriate Tax Transaction Type on the Tax Posting Setup page.</a:t>
            </a:r>
          </a:p>
        </p:txBody>
      </p:sp>
      <p:sp>
        <p:nvSpPr>
          <p:cNvPr id="3" name="Title 2">
            <a:extLst>
              <a:ext uri="{FF2B5EF4-FFF2-40B4-BE49-F238E27FC236}">
                <a16:creationId xmlns:a16="http://schemas.microsoft.com/office/drawing/2014/main" id="{84B78519-11AA-517D-F83A-447121226E7B}"/>
              </a:ext>
            </a:extLst>
          </p:cNvPr>
          <p:cNvSpPr>
            <a:spLocks noGrp="1"/>
          </p:cNvSpPr>
          <p:nvPr>
            <p:ph type="title"/>
          </p:nvPr>
        </p:nvSpPr>
        <p:spPr/>
        <p:txBody>
          <a:bodyPr/>
          <a:lstStyle/>
          <a:p>
            <a:r>
              <a:rPr lang="en-US" dirty="0"/>
              <a:t>Item Card Setup</a:t>
            </a:r>
          </a:p>
        </p:txBody>
      </p:sp>
    </p:spTree>
    <p:extLst>
      <p:ext uri="{BB962C8B-B14F-4D97-AF65-F5344CB8AC3E}">
        <p14:creationId xmlns:p14="http://schemas.microsoft.com/office/powerpoint/2010/main" val="1281833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A4ED1-CCAA-9F95-3A04-4EF458A5408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DB101A-F31A-D661-8AB2-680452986131}"/>
              </a:ext>
            </a:extLst>
          </p:cNvPr>
          <p:cNvSpPr>
            <a:spLocks noGrp="1"/>
          </p:cNvSpPr>
          <p:nvPr>
            <p:ph idx="1"/>
          </p:nvPr>
        </p:nvSpPr>
        <p:spPr/>
        <p:txBody>
          <a:bodyPr/>
          <a:lstStyle/>
          <a:p>
            <a:pPr marL="0" indent="0" defTabSz="914367">
              <a:buNone/>
              <a:defRPr/>
            </a:pPr>
            <a:r>
              <a:rPr lang="en-US" dirty="0"/>
              <a:t>Tax Group Codes are created and assigned to items to differentiate the tax rates for various groups of items.</a:t>
            </a:r>
          </a:p>
        </p:txBody>
      </p:sp>
      <p:sp>
        <p:nvSpPr>
          <p:cNvPr id="3" name="Title 2">
            <a:extLst>
              <a:ext uri="{FF2B5EF4-FFF2-40B4-BE49-F238E27FC236}">
                <a16:creationId xmlns:a16="http://schemas.microsoft.com/office/drawing/2014/main" id="{10A179D2-7E5E-2063-94BA-67007880BE3E}"/>
              </a:ext>
            </a:extLst>
          </p:cNvPr>
          <p:cNvSpPr>
            <a:spLocks noGrp="1"/>
          </p:cNvSpPr>
          <p:nvPr>
            <p:ph type="title"/>
          </p:nvPr>
        </p:nvSpPr>
        <p:spPr/>
        <p:txBody>
          <a:bodyPr/>
          <a:lstStyle/>
          <a:p>
            <a:r>
              <a:rPr lang="en-US" dirty="0"/>
              <a:t>Tax Group Code Setup</a:t>
            </a:r>
          </a:p>
        </p:txBody>
      </p:sp>
      <p:pic>
        <p:nvPicPr>
          <p:cNvPr id="4" name="Picture 3">
            <a:extLst>
              <a:ext uri="{FF2B5EF4-FFF2-40B4-BE49-F238E27FC236}">
                <a16:creationId xmlns:a16="http://schemas.microsoft.com/office/drawing/2014/main" id="{CDAEF17A-E785-31C5-80A6-A1BC97BE3580}"/>
              </a:ext>
            </a:extLst>
          </p:cNvPr>
          <p:cNvPicPr>
            <a:picLocks noChangeAspect="1"/>
          </p:cNvPicPr>
          <p:nvPr/>
        </p:nvPicPr>
        <p:blipFill>
          <a:blip r:embed="rId2"/>
          <a:stretch>
            <a:fillRect/>
          </a:stretch>
        </p:blipFill>
        <p:spPr>
          <a:xfrm>
            <a:off x="579040" y="3480454"/>
            <a:ext cx="2362158" cy="1540538"/>
          </a:xfrm>
          <a:prstGeom prst="rect">
            <a:avLst/>
          </a:prstGeom>
          <a:ln w="19050">
            <a:solidFill>
              <a:schemeClr val="accent1"/>
            </a:solidFill>
          </a:ln>
        </p:spPr>
      </p:pic>
      <p:pic>
        <p:nvPicPr>
          <p:cNvPr id="5" name="Picture 4">
            <a:extLst>
              <a:ext uri="{FF2B5EF4-FFF2-40B4-BE49-F238E27FC236}">
                <a16:creationId xmlns:a16="http://schemas.microsoft.com/office/drawing/2014/main" id="{DC6C1353-978D-A268-B09A-75ABDEEBA269}"/>
              </a:ext>
            </a:extLst>
          </p:cNvPr>
          <p:cNvPicPr>
            <a:picLocks noChangeAspect="1"/>
          </p:cNvPicPr>
          <p:nvPr/>
        </p:nvPicPr>
        <p:blipFill>
          <a:blip r:embed="rId3"/>
          <a:stretch>
            <a:fillRect/>
          </a:stretch>
        </p:blipFill>
        <p:spPr>
          <a:xfrm>
            <a:off x="3421101" y="3049202"/>
            <a:ext cx="8376045" cy="2731319"/>
          </a:xfrm>
          <a:prstGeom prst="rect">
            <a:avLst/>
          </a:prstGeom>
          <a:ln w="19050">
            <a:solidFill>
              <a:schemeClr val="accent1"/>
            </a:solidFill>
          </a:ln>
        </p:spPr>
      </p:pic>
      <p:cxnSp>
        <p:nvCxnSpPr>
          <p:cNvPr id="6" name="Straight Arrow Connector 5">
            <a:extLst>
              <a:ext uri="{FF2B5EF4-FFF2-40B4-BE49-F238E27FC236}">
                <a16:creationId xmlns:a16="http://schemas.microsoft.com/office/drawing/2014/main" id="{20095BD9-29A8-C88E-8C62-14C0A4E241A2}"/>
              </a:ext>
            </a:extLst>
          </p:cNvPr>
          <p:cNvCxnSpPr>
            <a:cxnSpLocks/>
          </p:cNvCxnSpPr>
          <p:nvPr/>
        </p:nvCxnSpPr>
        <p:spPr>
          <a:xfrm>
            <a:off x="2818701" y="4588779"/>
            <a:ext cx="5066950" cy="218113"/>
          </a:xfrm>
          <a:prstGeom prst="straightConnector1">
            <a:avLst/>
          </a:prstGeom>
          <a:ln w="25400">
            <a:solidFill>
              <a:srgbClr val="FF0000"/>
            </a:solidFill>
            <a:headEnd type="none"/>
            <a:tailEnd type="triangle" w="lg" len="lg"/>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26507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1F6C5-90CF-5FF6-91B9-2EB78E9E99D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A0DF3A-00D4-A04A-4282-4FA354FD5044}"/>
              </a:ext>
            </a:extLst>
          </p:cNvPr>
          <p:cNvSpPr>
            <a:spLocks noGrp="1"/>
          </p:cNvSpPr>
          <p:nvPr>
            <p:ph idx="1"/>
          </p:nvPr>
        </p:nvSpPr>
        <p:spPr/>
        <p:txBody>
          <a:bodyPr/>
          <a:lstStyle/>
          <a:p>
            <a:pPr marL="0" indent="0" defTabSz="914367">
              <a:buNone/>
              <a:defRPr/>
            </a:pPr>
            <a:r>
              <a:rPr lang="en-US" dirty="0"/>
              <a:t>The Tax Detail Setup is where all the previous setup steps come together to identify the actual tax rates to be used for sales and purchase transactions.</a:t>
            </a:r>
          </a:p>
          <a:p>
            <a:pPr defTabSz="914367">
              <a:defRPr/>
            </a:pPr>
            <a:endParaRPr lang="en-US" dirty="0"/>
          </a:p>
          <a:p>
            <a:pPr marL="0" indent="0" defTabSz="914367">
              <a:buNone/>
              <a:defRPr/>
            </a:pPr>
            <a:r>
              <a:rPr lang="en-US" dirty="0"/>
              <a:t>The Tax Jurisdiction Code and Tax Group Code combination is used to set rates for the transaction.</a:t>
            </a:r>
          </a:p>
        </p:txBody>
      </p:sp>
      <p:sp>
        <p:nvSpPr>
          <p:cNvPr id="3" name="Title 2">
            <a:extLst>
              <a:ext uri="{FF2B5EF4-FFF2-40B4-BE49-F238E27FC236}">
                <a16:creationId xmlns:a16="http://schemas.microsoft.com/office/drawing/2014/main" id="{C1A414FE-8A1D-DA66-41E2-2540CCF3603D}"/>
              </a:ext>
            </a:extLst>
          </p:cNvPr>
          <p:cNvSpPr>
            <a:spLocks noGrp="1"/>
          </p:cNvSpPr>
          <p:nvPr>
            <p:ph type="title"/>
          </p:nvPr>
        </p:nvSpPr>
        <p:spPr/>
        <p:txBody>
          <a:bodyPr/>
          <a:lstStyle/>
          <a:p>
            <a:r>
              <a:rPr lang="en-US" dirty="0"/>
              <a:t>Tax Detail Setup</a:t>
            </a:r>
          </a:p>
        </p:txBody>
      </p:sp>
    </p:spTree>
    <p:extLst>
      <p:ext uri="{BB962C8B-B14F-4D97-AF65-F5344CB8AC3E}">
        <p14:creationId xmlns:p14="http://schemas.microsoft.com/office/powerpoint/2010/main" val="2776023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444E5-A3D2-CF48-6756-459EF49F5FC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C8A9E6-262A-058D-1556-59BE15134353}"/>
              </a:ext>
            </a:extLst>
          </p:cNvPr>
          <p:cNvSpPr>
            <a:spLocks noGrp="1"/>
          </p:cNvSpPr>
          <p:nvPr>
            <p:ph idx="1"/>
          </p:nvPr>
        </p:nvSpPr>
        <p:spPr/>
        <p:txBody>
          <a:bodyPr/>
          <a:lstStyle/>
          <a:p>
            <a:pPr marL="560241" indent="-560241" defTabSz="914367">
              <a:defRPr/>
            </a:pPr>
            <a:r>
              <a:rPr lang="en-US" dirty="0"/>
              <a:t>Tax Type – Used to determine whether rates apply to sales and/or use tax.</a:t>
            </a:r>
          </a:p>
          <a:p>
            <a:pPr marL="560241" indent="-560241" defTabSz="914367">
              <a:defRPr/>
            </a:pPr>
            <a:r>
              <a:rPr lang="en-US" dirty="0"/>
              <a:t>Effective Date – Start date when rates are effective.</a:t>
            </a:r>
          </a:p>
          <a:p>
            <a:pPr marL="560241" indent="-560241" defTabSz="914367">
              <a:defRPr/>
            </a:pPr>
            <a:r>
              <a:rPr lang="en-US" dirty="0"/>
              <a:t>Tax Below Maximum – Tax rate percentage.</a:t>
            </a:r>
          </a:p>
          <a:p>
            <a:pPr marL="796788" lvl="1" indent="-560241">
              <a:defRPr/>
            </a:pPr>
            <a:r>
              <a:rPr lang="en-US" sz="3137" dirty="0"/>
              <a:t>Certain jurisdictions will adjust their tax rate based on the amount charged.  For those jurisdictions, the Maximum Amount/Qty. and Tax Above Maximum fields can be used.</a:t>
            </a:r>
          </a:p>
        </p:txBody>
      </p:sp>
      <p:sp>
        <p:nvSpPr>
          <p:cNvPr id="3" name="Title 2">
            <a:extLst>
              <a:ext uri="{FF2B5EF4-FFF2-40B4-BE49-F238E27FC236}">
                <a16:creationId xmlns:a16="http://schemas.microsoft.com/office/drawing/2014/main" id="{08E8396F-4B70-23BA-24F2-26B2E09E66FF}"/>
              </a:ext>
            </a:extLst>
          </p:cNvPr>
          <p:cNvSpPr>
            <a:spLocks noGrp="1"/>
          </p:cNvSpPr>
          <p:nvPr>
            <p:ph type="title"/>
          </p:nvPr>
        </p:nvSpPr>
        <p:spPr/>
        <p:txBody>
          <a:bodyPr/>
          <a:lstStyle/>
          <a:p>
            <a:r>
              <a:rPr lang="en-US" dirty="0"/>
              <a:t>Tax Detail Setup</a:t>
            </a:r>
          </a:p>
        </p:txBody>
      </p:sp>
    </p:spTree>
    <p:extLst>
      <p:ext uri="{BB962C8B-B14F-4D97-AF65-F5344CB8AC3E}">
        <p14:creationId xmlns:p14="http://schemas.microsoft.com/office/powerpoint/2010/main" val="585730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83546-7AD3-E530-9BAC-B63DAE2E64C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6BEF2DB-1315-8102-2F0C-FD63CCDF57D6}"/>
              </a:ext>
            </a:extLst>
          </p:cNvPr>
          <p:cNvSpPr>
            <a:spLocks noGrp="1"/>
          </p:cNvSpPr>
          <p:nvPr>
            <p:ph type="title"/>
          </p:nvPr>
        </p:nvSpPr>
        <p:spPr/>
        <p:txBody>
          <a:bodyPr/>
          <a:lstStyle/>
          <a:p>
            <a:r>
              <a:rPr lang="en-US" dirty="0"/>
              <a:t>Tax Detail Setup</a:t>
            </a:r>
          </a:p>
        </p:txBody>
      </p:sp>
      <p:pic>
        <p:nvPicPr>
          <p:cNvPr id="6" name="Picture 5">
            <a:extLst>
              <a:ext uri="{FF2B5EF4-FFF2-40B4-BE49-F238E27FC236}">
                <a16:creationId xmlns:a16="http://schemas.microsoft.com/office/drawing/2014/main" id="{1C28EF35-04A9-4A86-A7AF-92A3299E59DD}"/>
              </a:ext>
            </a:extLst>
          </p:cNvPr>
          <p:cNvPicPr>
            <a:picLocks noChangeAspect="1"/>
          </p:cNvPicPr>
          <p:nvPr/>
        </p:nvPicPr>
        <p:blipFill>
          <a:blip r:embed="rId2"/>
          <a:stretch>
            <a:fillRect/>
          </a:stretch>
        </p:blipFill>
        <p:spPr>
          <a:xfrm>
            <a:off x="740955" y="1247303"/>
            <a:ext cx="10159481" cy="4331763"/>
          </a:xfrm>
          <a:prstGeom prst="rect">
            <a:avLst/>
          </a:prstGeom>
          <a:ln w="19050">
            <a:solidFill>
              <a:schemeClr val="accent1"/>
            </a:solidFill>
          </a:ln>
        </p:spPr>
      </p:pic>
    </p:spTree>
    <p:extLst>
      <p:ext uri="{BB962C8B-B14F-4D97-AF65-F5344CB8AC3E}">
        <p14:creationId xmlns:p14="http://schemas.microsoft.com/office/powerpoint/2010/main" val="2157958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ity skyline with buildings in the background&#10;&#10;AI-generated content may be incorrect.">
            <a:extLst>
              <a:ext uri="{FF2B5EF4-FFF2-40B4-BE49-F238E27FC236}">
                <a16:creationId xmlns:a16="http://schemas.microsoft.com/office/drawing/2014/main" id="{969D10E3-39F7-96C2-7E82-B90C35F0EF42}"/>
              </a:ext>
            </a:extLst>
          </p:cNvPr>
          <p:cNvPicPr>
            <a:picLocks noChangeAspect="1"/>
          </p:cNvPicPr>
          <p:nvPr/>
        </p:nvPicPr>
        <p:blipFill>
          <a:blip r:embed="rId2"/>
          <a:stretch>
            <a:fillRect/>
          </a:stretch>
        </p:blipFill>
        <p:spPr>
          <a:xfrm>
            <a:off x="0" y="-147666"/>
            <a:ext cx="12192000" cy="6854430"/>
          </a:xfrm>
          <a:prstGeom prst="rect">
            <a:avLst/>
          </a:prstGeom>
        </p:spPr>
      </p:pic>
      <p:pic>
        <p:nvPicPr>
          <p:cNvPr id="11" name="Picture 10" descr="A water fountain with jets of water&#10;&#10;AI-generated content may be incorrect.">
            <a:extLst>
              <a:ext uri="{FF2B5EF4-FFF2-40B4-BE49-F238E27FC236}">
                <a16:creationId xmlns:a16="http://schemas.microsoft.com/office/drawing/2014/main" id="{544CEE20-3B7B-4AEE-5645-89A2A7459F82}"/>
              </a:ext>
            </a:extLst>
          </p:cNvPr>
          <p:cNvPicPr>
            <a:picLocks noChangeAspect="1"/>
          </p:cNvPicPr>
          <p:nvPr/>
        </p:nvPicPr>
        <p:blipFill>
          <a:blip r:embed="rId3"/>
          <a:stretch>
            <a:fillRect/>
          </a:stretch>
        </p:blipFill>
        <p:spPr>
          <a:xfrm>
            <a:off x="91209" y="3807691"/>
            <a:ext cx="2717800" cy="2717800"/>
          </a:xfrm>
          <a:prstGeom prst="rect">
            <a:avLst/>
          </a:prstGeom>
        </p:spPr>
      </p:pic>
      <p:pic>
        <p:nvPicPr>
          <p:cNvPr id="24" name="Picture 23">
            <a:extLst>
              <a:ext uri="{FF2B5EF4-FFF2-40B4-BE49-F238E27FC236}">
                <a16:creationId xmlns:a16="http://schemas.microsoft.com/office/drawing/2014/main" id="{2D426F3E-081D-A4D0-FD95-3274845911C9}"/>
              </a:ext>
            </a:extLst>
          </p:cNvPr>
          <p:cNvPicPr>
            <a:picLocks noChangeAspect="1"/>
          </p:cNvPicPr>
          <p:nvPr/>
        </p:nvPicPr>
        <p:blipFill>
          <a:blip r:embed="rId4"/>
          <a:stretch>
            <a:fillRect/>
          </a:stretch>
        </p:blipFill>
        <p:spPr>
          <a:xfrm>
            <a:off x="-262376" y="1679844"/>
            <a:ext cx="5674886" cy="437877"/>
          </a:xfrm>
          <a:prstGeom prst="rect">
            <a:avLst/>
          </a:prstGeom>
        </p:spPr>
      </p:pic>
      <p:pic>
        <p:nvPicPr>
          <p:cNvPr id="2" name="Picture 1">
            <a:extLst>
              <a:ext uri="{FF2B5EF4-FFF2-40B4-BE49-F238E27FC236}">
                <a16:creationId xmlns:a16="http://schemas.microsoft.com/office/drawing/2014/main" id="{E8A59F1D-3B87-21E1-086C-690D125F46D3}"/>
              </a:ext>
            </a:extLst>
          </p:cNvPr>
          <p:cNvPicPr>
            <a:picLocks noChangeAspect="1"/>
          </p:cNvPicPr>
          <p:nvPr/>
        </p:nvPicPr>
        <p:blipFill>
          <a:blip r:embed="rId5"/>
          <a:stretch>
            <a:fillRect/>
          </a:stretch>
        </p:blipFill>
        <p:spPr>
          <a:xfrm>
            <a:off x="2129471" y="2847488"/>
            <a:ext cx="1883827" cy="1920406"/>
          </a:xfrm>
          <a:prstGeom prst="rect">
            <a:avLst/>
          </a:prstGeom>
        </p:spPr>
      </p:pic>
      <p:sp>
        <p:nvSpPr>
          <p:cNvPr id="3" name="Oval 2">
            <a:extLst>
              <a:ext uri="{FF2B5EF4-FFF2-40B4-BE49-F238E27FC236}">
                <a16:creationId xmlns:a16="http://schemas.microsoft.com/office/drawing/2014/main" id="{A87E3A49-3122-2C7D-FA42-0B84ED5E4828}"/>
              </a:ext>
            </a:extLst>
          </p:cNvPr>
          <p:cNvSpPr/>
          <p:nvPr/>
        </p:nvSpPr>
        <p:spPr bwMode="auto">
          <a:xfrm>
            <a:off x="8284461" y="2847488"/>
            <a:ext cx="1886227" cy="1920112"/>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a:extLst>
              <a:ext uri="{FF2B5EF4-FFF2-40B4-BE49-F238E27FC236}">
                <a16:creationId xmlns:a16="http://schemas.microsoft.com/office/drawing/2014/main" id="{74D46B89-7639-5F5C-EB52-7CE17FA846F2}"/>
              </a:ext>
            </a:extLst>
          </p:cNvPr>
          <p:cNvSpPr txBox="1"/>
          <p:nvPr/>
        </p:nvSpPr>
        <p:spPr>
          <a:xfrm>
            <a:off x="6263150" y="48628"/>
            <a:ext cx="5928850" cy="1908215"/>
          </a:xfrm>
          <a:prstGeom prst="rect">
            <a:avLst/>
          </a:prstGeom>
          <a:noFill/>
        </p:spPr>
        <p:txBody>
          <a:bodyPr wrap="square">
            <a:spAutoFit/>
          </a:bodyPr>
          <a:lstStyle/>
          <a:p>
            <a:pPr algn="ctr"/>
            <a:r>
              <a:rPr lang="en-US" sz="2800" dirty="0">
                <a:solidFill>
                  <a:schemeClr val="bg1"/>
                </a:solidFill>
              </a:rPr>
              <a:t>Dave Wiser</a:t>
            </a:r>
          </a:p>
          <a:p>
            <a:pPr algn="ctr"/>
            <a:r>
              <a:rPr lang="en-US" sz="1800" dirty="0">
                <a:solidFill>
                  <a:schemeClr val="bg1"/>
                </a:solidFill>
                <a:latin typeface="+mn-lt"/>
              </a:rPr>
              <a:t>Solutions Architect &amp; Functional Consultant</a:t>
            </a:r>
          </a:p>
          <a:p>
            <a:pPr algn="ctr"/>
            <a:r>
              <a:rPr lang="en-US" sz="1800" dirty="0" err="1">
                <a:solidFill>
                  <a:schemeClr val="bg1"/>
                </a:solidFill>
                <a:latin typeface="+mn-lt"/>
              </a:rPr>
              <a:t>Tigunia</a:t>
            </a:r>
            <a:endParaRPr lang="en-US" sz="1800" dirty="0">
              <a:solidFill>
                <a:schemeClr val="bg1"/>
              </a:solidFill>
              <a:latin typeface="+mn-lt"/>
            </a:endParaRPr>
          </a:p>
          <a:p>
            <a:pPr algn="ctr"/>
            <a:r>
              <a:rPr lang="en-US" sz="1800" dirty="0">
                <a:solidFill>
                  <a:schemeClr val="bg1"/>
                </a:solidFill>
                <a:latin typeface="+mn-lt"/>
              </a:rPr>
              <a:t>NAVUG All Star, Programming Committee, Former Member of Board of Advisors, and Former Seattle WA Chapter Leader </a:t>
            </a:r>
          </a:p>
        </p:txBody>
      </p:sp>
      <p:sp>
        <p:nvSpPr>
          <p:cNvPr id="6" name="Text Placeholder 3">
            <a:extLst>
              <a:ext uri="{FF2B5EF4-FFF2-40B4-BE49-F238E27FC236}">
                <a16:creationId xmlns:a16="http://schemas.microsoft.com/office/drawing/2014/main" id="{A5B778E2-6E13-B186-2E52-BC83E3BCB3AF}"/>
              </a:ext>
            </a:extLst>
          </p:cNvPr>
          <p:cNvSpPr txBox="1">
            <a:spLocks/>
          </p:cNvSpPr>
          <p:nvPr/>
        </p:nvSpPr>
        <p:spPr>
          <a:xfrm>
            <a:off x="91209" y="0"/>
            <a:ext cx="6004791" cy="1925554"/>
          </a:xfrm>
          <a:prstGeom prst="rect">
            <a:avLst/>
          </a:prstGeom>
          <a:noFill/>
        </p:spPr>
        <p:txBody>
          <a:bodyPr vert="horz" wrap="square" lIns="179285" tIns="143428" rIns="179285" bIns="143428" rtlCol="0">
            <a:sp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solidFill>
                  <a:schemeClr val="bg1"/>
                </a:solidFill>
                <a:latin typeface="+mj-lt"/>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800" dirty="0"/>
              <a:t>Andrea Riviezzo, CPA, MBA</a:t>
            </a:r>
          </a:p>
          <a:p>
            <a:pPr algn="ctr"/>
            <a:r>
              <a:rPr lang="en-US" sz="1800" dirty="0">
                <a:latin typeface="+mn-lt"/>
              </a:rPr>
              <a:t>Riviezzo Consulting, LLC</a:t>
            </a:r>
          </a:p>
          <a:p>
            <a:pPr algn="ctr"/>
            <a:r>
              <a:rPr lang="en-US" sz="1800" dirty="0">
                <a:latin typeface="+mn-lt"/>
              </a:rPr>
              <a:t>NAVUG All Star, Former Member of Board of Advisors, and Denver CO Chapter Leader </a:t>
            </a:r>
          </a:p>
          <a:p>
            <a:pPr algn="ctr"/>
            <a:r>
              <a:rPr lang="en-US" sz="1800" dirty="0">
                <a:latin typeface="+mn-lt"/>
              </a:rPr>
              <a:t>2X Colorado State Champion</a:t>
            </a:r>
          </a:p>
          <a:p>
            <a:pPr algn="ctr"/>
            <a:r>
              <a:rPr lang="en-US" sz="1800" dirty="0">
                <a:latin typeface="+mn-lt"/>
              </a:rPr>
              <a:t>1x North American Champion</a:t>
            </a:r>
            <a:endParaRPr lang="en-US" sz="1568" dirty="0">
              <a:latin typeface="+mn-lt"/>
            </a:endParaRPr>
          </a:p>
        </p:txBody>
      </p:sp>
    </p:spTree>
    <p:extLst>
      <p:ext uri="{BB962C8B-B14F-4D97-AF65-F5344CB8AC3E}">
        <p14:creationId xmlns:p14="http://schemas.microsoft.com/office/powerpoint/2010/main" val="1742718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71EB67-1CCE-61C3-E181-C608F8EA1C69}"/>
              </a:ext>
            </a:extLst>
          </p:cNvPr>
          <p:cNvSpPr>
            <a:spLocks noGrp="1"/>
          </p:cNvSpPr>
          <p:nvPr>
            <p:ph type="title"/>
          </p:nvPr>
        </p:nvSpPr>
        <p:spPr/>
        <p:txBody>
          <a:bodyPr/>
          <a:lstStyle/>
          <a:p>
            <a:r>
              <a:rPr lang="en-US" dirty="0"/>
              <a:t>Demo</a:t>
            </a:r>
          </a:p>
        </p:txBody>
      </p:sp>
    </p:spTree>
    <p:extLst>
      <p:ext uri="{BB962C8B-B14F-4D97-AF65-F5344CB8AC3E}">
        <p14:creationId xmlns:p14="http://schemas.microsoft.com/office/powerpoint/2010/main" val="1601311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AB95424-5616-B2B5-EB1A-DE32BEF72E4D}"/>
              </a:ext>
            </a:extLst>
          </p:cNvPr>
          <p:cNvSpPr>
            <a:spLocks noGrp="1"/>
          </p:cNvSpPr>
          <p:nvPr>
            <p:ph idx="1"/>
          </p:nvPr>
        </p:nvSpPr>
        <p:spPr/>
        <p:txBody>
          <a:bodyPr/>
          <a:lstStyle/>
          <a:p>
            <a:r>
              <a:rPr lang="en-US" dirty="0"/>
              <a:t>Customer 1000-Smith Retail to be used.</a:t>
            </a:r>
          </a:p>
          <a:p>
            <a:r>
              <a:rPr lang="en-US" dirty="0"/>
              <a:t>Tax Area for customer is WA-100 with the following jurisdictions:</a:t>
            </a:r>
          </a:p>
          <a:p>
            <a:pPr lvl="1"/>
            <a:r>
              <a:rPr lang="en-US" dirty="0"/>
              <a:t>WA – 6.0% tax rate</a:t>
            </a:r>
          </a:p>
          <a:p>
            <a:pPr lvl="1"/>
            <a:r>
              <a:rPr lang="en-US" dirty="0"/>
              <a:t>KING – 2.0% tax rate</a:t>
            </a:r>
          </a:p>
          <a:p>
            <a:pPr lvl="1"/>
            <a:r>
              <a:rPr lang="en-US" dirty="0"/>
              <a:t>SEATTLE – 1.0% tax rate</a:t>
            </a:r>
          </a:p>
          <a:p>
            <a:pPr lvl="1"/>
            <a:r>
              <a:rPr lang="en-US" b="1" dirty="0"/>
              <a:t>Total – 9.0% tax rate</a:t>
            </a:r>
          </a:p>
          <a:p>
            <a:r>
              <a:rPr lang="en-US" dirty="0"/>
              <a:t>Item 150 used with Tax Group Code of TAX</a:t>
            </a:r>
          </a:p>
          <a:p>
            <a:r>
              <a:rPr lang="en-US" dirty="0"/>
              <a:t>If using Prepayments watch for the Prepayment Includes Tax Flag</a:t>
            </a:r>
          </a:p>
          <a:p>
            <a:endParaRPr lang="en-US" dirty="0"/>
          </a:p>
        </p:txBody>
      </p:sp>
      <p:sp>
        <p:nvSpPr>
          <p:cNvPr id="4" name="Title 3">
            <a:extLst>
              <a:ext uri="{FF2B5EF4-FFF2-40B4-BE49-F238E27FC236}">
                <a16:creationId xmlns:a16="http://schemas.microsoft.com/office/drawing/2014/main" id="{D7D6A282-AF12-314C-C481-60A58A4076B5}"/>
              </a:ext>
            </a:extLst>
          </p:cNvPr>
          <p:cNvSpPr>
            <a:spLocks noGrp="1"/>
          </p:cNvSpPr>
          <p:nvPr>
            <p:ph type="title"/>
          </p:nvPr>
        </p:nvSpPr>
        <p:spPr/>
        <p:txBody>
          <a:bodyPr/>
          <a:lstStyle/>
          <a:p>
            <a:r>
              <a:rPr lang="en-US" dirty="0"/>
              <a:t>Sales Transaction Example</a:t>
            </a:r>
          </a:p>
        </p:txBody>
      </p:sp>
      <p:pic>
        <p:nvPicPr>
          <p:cNvPr id="7" name="Picture 6">
            <a:extLst>
              <a:ext uri="{FF2B5EF4-FFF2-40B4-BE49-F238E27FC236}">
                <a16:creationId xmlns:a16="http://schemas.microsoft.com/office/drawing/2014/main" id="{6AA51FBA-1ADE-5777-97F7-FA317F866283}"/>
              </a:ext>
            </a:extLst>
          </p:cNvPr>
          <p:cNvPicPr>
            <a:picLocks noChangeAspect="1"/>
          </p:cNvPicPr>
          <p:nvPr/>
        </p:nvPicPr>
        <p:blipFill>
          <a:blip r:embed="rId2"/>
          <a:stretch>
            <a:fillRect/>
          </a:stretch>
        </p:blipFill>
        <p:spPr>
          <a:xfrm>
            <a:off x="1445342" y="5054491"/>
            <a:ext cx="9531326" cy="1410572"/>
          </a:xfrm>
          <a:prstGeom prst="rect">
            <a:avLst/>
          </a:prstGeom>
        </p:spPr>
      </p:pic>
    </p:spTree>
    <p:extLst>
      <p:ext uri="{BB962C8B-B14F-4D97-AF65-F5344CB8AC3E}">
        <p14:creationId xmlns:p14="http://schemas.microsoft.com/office/powerpoint/2010/main" val="1585105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FEAE61-07F0-9923-2480-63DDB3257D59}"/>
              </a:ext>
            </a:extLst>
          </p:cNvPr>
          <p:cNvSpPr>
            <a:spLocks noGrp="1"/>
          </p:cNvSpPr>
          <p:nvPr>
            <p:ph type="title"/>
          </p:nvPr>
        </p:nvSpPr>
        <p:spPr/>
        <p:txBody>
          <a:bodyPr/>
          <a:lstStyle/>
          <a:p>
            <a:r>
              <a:rPr lang="en-US" dirty="0"/>
              <a:t>Sales Transaction Example</a:t>
            </a:r>
          </a:p>
        </p:txBody>
      </p:sp>
      <p:pic>
        <p:nvPicPr>
          <p:cNvPr id="4" name="Content Placeholder 3">
            <a:extLst>
              <a:ext uri="{FF2B5EF4-FFF2-40B4-BE49-F238E27FC236}">
                <a16:creationId xmlns:a16="http://schemas.microsoft.com/office/drawing/2014/main" id="{681AC4C6-E695-7850-8312-C7671F765FE0}"/>
              </a:ext>
            </a:extLst>
          </p:cNvPr>
          <p:cNvPicPr>
            <a:picLocks noGrp="1" noChangeAspect="1"/>
          </p:cNvPicPr>
          <p:nvPr>
            <p:ph idx="1"/>
          </p:nvPr>
        </p:nvPicPr>
        <p:blipFill>
          <a:blip r:embed="rId2"/>
          <a:stretch>
            <a:fillRect/>
          </a:stretch>
        </p:blipFill>
        <p:spPr>
          <a:xfrm>
            <a:off x="2003596" y="1357313"/>
            <a:ext cx="8162583" cy="4402137"/>
          </a:xfrm>
          <a:prstGeom prst="rect">
            <a:avLst/>
          </a:prstGeom>
          <a:ln w="19050">
            <a:solidFill>
              <a:schemeClr val="accent1"/>
            </a:solidFill>
          </a:ln>
        </p:spPr>
      </p:pic>
    </p:spTree>
    <p:extLst>
      <p:ext uri="{BB962C8B-B14F-4D97-AF65-F5344CB8AC3E}">
        <p14:creationId xmlns:p14="http://schemas.microsoft.com/office/powerpoint/2010/main" val="13264921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7E51A3-7F79-E913-1A23-EDF637BB027D}"/>
              </a:ext>
            </a:extLst>
          </p:cNvPr>
          <p:cNvSpPr>
            <a:spLocks noGrp="1"/>
          </p:cNvSpPr>
          <p:nvPr>
            <p:ph idx="1"/>
          </p:nvPr>
        </p:nvSpPr>
        <p:spPr/>
        <p:txBody>
          <a:bodyPr/>
          <a:lstStyle/>
          <a:p>
            <a:r>
              <a:rPr lang="en-US" dirty="0"/>
              <a:t>Posting Example – Note that a tax entry is made for each jurisdiction in the tax area code.</a:t>
            </a:r>
          </a:p>
          <a:p>
            <a:endParaRPr lang="en-US" dirty="0"/>
          </a:p>
        </p:txBody>
      </p:sp>
      <p:sp>
        <p:nvSpPr>
          <p:cNvPr id="3" name="Title 2">
            <a:extLst>
              <a:ext uri="{FF2B5EF4-FFF2-40B4-BE49-F238E27FC236}">
                <a16:creationId xmlns:a16="http://schemas.microsoft.com/office/drawing/2014/main" id="{B59A0368-6B93-912A-0631-D94C5EAE6835}"/>
              </a:ext>
            </a:extLst>
          </p:cNvPr>
          <p:cNvSpPr>
            <a:spLocks noGrp="1"/>
          </p:cNvSpPr>
          <p:nvPr>
            <p:ph type="title"/>
          </p:nvPr>
        </p:nvSpPr>
        <p:spPr/>
        <p:txBody>
          <a:bodyPr/>
          <a:lstStyle/>
          <a:p>
            <a:r>
              <a:rPr lang="en-US" dirty="0"/>
              <a:t>Sales Transaction Example</a:t>
            </a:r>
          </a:p>
        </p:txBody>
      </p:sp>
      <p:pic>
        <p:nvPicPr>
          <p:cNvPr id="4" name="Picture 3">
            <a:extLst>
              <a:ext uri="{FF2B5EF4-FFF2-40B4-BE49-F238E27FC236}">
                <a16:creationId xmlns:a16="http://schemas.microsoft.com/office/drawing/2014/main" id="{5F621693-EC7F-4E8C-4193-325C4CAE85B9}"/>
              </a:ext>
            </a:extLst>
          </p:cNvPr>
          <p:cNvPicPr>
            <a:picLocks noChangeAspect="1"/>
          </p:cNvPicPr>
          <p:nvPr/>
        </p:nvPicPr>
        <p:blipFill>
          <a:blip r:embed="rId2"/>
          <a:stretch>
            <a:fillRect/>
          </a:stretch>
        </p:blipFill>
        <p:spPr>
          <a:xfrm>
            <a:off x="2355597" y="2288704"/>
            <a:ext cx="7874096" cy="3346255"/>
          </a:xfrm>
          <a:prstGeom prst="rect">
            <a:avLst/>
          </a:prstGeom>
          <a:ln w="19050">
            <a:solidFill>
              <a:schemeClr val="accent1"/>
            </a:solidFill>
          </a:ln>
        </p:spPr>
      </p:pic>
    </p:spTree>
    <p:extLst>
      <p:ext uri="{BB962C8B-B14F-4D97-AF65-F5344CB8AC3E}">
        <p14:creationId xmlns:p14="http://schemas.microsoft.com/office/powerpoint/2010/main" val="25082115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AFC8D5-C670-A8A3-58F9-DCF625DD4591}"/>
              </a:ext>
            </a:extLst>
          </p:cNvPr>
          <p:cNvSpPr>
            <a:spLocks noGrp="1"/>
          </p:cNvSpPr>
          <p:nvPr>
            <p:ph idx="1"/>
          </p:nvPr>
        </p:nvSpPr>
        <p:spPr>
          <a:xfrm>
            <a:off x="394316" y="1357461"/>
            <a:ext cx="3361608" cy="4286256"/>
          </a:xfrm>
        </p:spPr>
        <p:txBody>
          <a:bodyPr/>
          <a:lstStyle/>
          <a:p>
            <a:r>
              <a:rPr lang="en-US" sz="2800" dirty="0"/>
              <a:t>Report used to calculate the taxes posted for the desired period for the tax jurisdictions.</a:t>
            </a:r>
          </a:p>
          <a:p>
            <a:endParaRPr lang="en-US" dirty="0"/>
          </a:p>
        </p:txBody>
      </p:sp>
      <p:sp>
        <p:nvSpPr>
          <p:cNvPr id="3" name="Title 2">
            <a:extLst>
              <a:ext uri="{FF2B5EF4-FFF2-40B4-BE49-F238E27FC236}">
                <a16:creationId xmlns:a16="http://schemas.microsoft.com/office/drawing/2014/main" id="{FBB5F9CC-52F9-EC1E-E47B-99C88DE3750B}"/>
              </a:ext>
            </a:extLst>
          </p:cNvPr>
          <p:cNvSpPr>
            <a:spLocks noGrp="1"/>
          </p:cNvSpPr>
          <p:nvPr>
            <p:ph type="title"/>
          </p:nvPr>
        </p:nvSpPr>
        <p:spPr/>
        <p:txBody>
          <a:bodyPr/>
          <a:lstStyle/>
          <a:p>
            <a:r>
              <a:rPr lang="en-US" dirty="0"/>
              <a:t>Sales Tax Collected Report</a:t>
            </a:r>
          </a:p>
        </p:txBody>
      </p:sp>
      <p:pic>
        <p:nvPicPr>
          <p:cNvPr id="4" name="Picture 3">
            <a:extLst>
              <a:ext uri="{FF2B5EF4-FFF2-40B4-BE49-F238E27FC236}">
                <a16:creationId xmlns:a16="http://schemas.microsoft.com/office/drawing/2014/main" id="{7A1D8EB4-0D6C-6590-E82E-FBCEDBD0B531}"/>
              </a:ext>
            </a:extLst>
          </p:cNvPr>
          <p:cNvPicPr>
            <a:picLocks noChangeAspect="1"/>
          </p:cNvPicPr>
          <p:nvPr/>
        </p:nvPicPr>
        <p:blipFill>
          <a:blip r:embed="rId2"/>
          <a:stretch>
            <a:fillRect/>
          </a:stretch>
        </p:blipFill>
        <p:spPr>
          <a:xfrm>
            <a:off x="4381497" y="1274138"/>
            <a:ext cx="7176068" cy="4452902"/>
          </a:xfrm>
          <a:prstGeom prst="rect">
            <a:avLst/>
          </a:prstGeom>
          <a:ln w="19050">
            <a:solidFill>
              <a:schemeClr val="accent1"/>
            </a:solidFill>
          </a:ln>
        </p:spPr>
      </p:pic>
    </p:spTree>
    <p:extLst>
      <p:ext uri="{BB962C8B-B14F-4D97-AF65-F5344CB8AC3E}">
        <p14:creationId xmlns:p14="http://schemas.microsoft.com/office/powerpoint/2010/main" val="39627598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B824D438-56AF-411B-B1ED-D2E164305DFA}"/>
              </a:ext>
            </a:extLst>
          </p:cNvPr>
          <p:cNvSpPr>
            <a:spLocks noGrp="1"/>
          </p:cNvSpPr>
          <p:nvPr>
            <p:ph idx="1"/>
          </p:nvPr>
        </p:nvSpPr>
        <p:spPr/>
        <p:txBody>
          <a:bodyPr>
            <a:normAutofit/>
          </a:bodyPr>
          <a:lstStyle/>
          <a:p>
            <a:pPr marL="0" indent="0" defTabSz="914367">
              <a:buNone/>
              <a:defRPr/>
            </a:pPr>
            <a:r>
              <a:rPr lang="en-US" dirty="0"/>
              <a:t>Processing Use Tax on Purchase Orders/Invoices is similar to calculating sales tax on sales documents.</a:t>
            </a:r>
          </a:p>
          <a:p>
            <a:pPr defTabSz="914367">
              <a:defRPr/>
            </a:pPr>
            <a:endParaRPr lang="en-US" dirty="0"/>
          </a:p>
          <a:p>
            <a:pPr marL="0" indent="0" defTabSz="914367">
              <a:buNone/>
              <a:defRPr/>
            </a:pPr>
            <a:r>
              <a:rPr lang="en-US" dirty="0"/>
              <a:t>The purchase document lines include a field labeled “Use Tax” which determines how the use tax is applied to the purchase line item.</a:t>
            </a:r>
          </a:p>
          <a:p>
            <a:pPr marL="0" indent="0" defTabSz="914367">
              <a:buNone/>
              <a:defRPr/>
            </a:pPr>
            <a:endParaRPr lang="en-US" dirty="0"/>
          </a:p>
          <a:p>
            <a:pPr marL="0" indent="0" defTabSz="914367">
              <a:buNone/>
              <a:defRPr/>
            </a:pPr>
            <a:endParaRPr lang="en-US" dirty="0"/>
          </a:p>
        </p:txBody>
      </p:sp>
      <p:sp>
        <p:nvSpPr>
          <p:cNvPr id="2" name="Title 16">
            <a:extLst>
              <a:ext uri="{FF2B5EF4-FFF2-40B4-BE49-F238E27FC236}">
                <a16:creationId xmlns:a16="http://schemas.microsoft.com/office/drawing/2014/main" id="{5F866039-D3DF-44F6-B68E-BB635584AF38}"/>
              </a:ext>
            </a:extLst>
          </p:cNvPr>
          <p:cNvSpPr>
            <a:spLocks noGrp="1"/>
          </p:cNvSpPr>
          <p:nvPr>
            <p:ph type="title"/>
          </p:nvPr>
        </p:nvSpPr>
        <p:spPr/>
        <p:txBody>
          <a:bodyPr/>
          <a:lstStyle/>
          <a:p>
            <a:pPr defTabSz="914367">
              <a:defRPr/>
            </a:pPr>
            <a:r>
              <a:rPr dirty="0"/>
              <a:t>Use Tax Example</a:t>
            </a:r>
          </a:p>
        </p:txBody>
      </p:sp>
    </p:spTree>
    <p:extLst>
      <p:ext uri="{BB962C8B-B14F-4D97-AF65-F5344CB8AC3E}">
        <p14:creationId xmlns:p14="http://schemas.microsoft.com/office/powerpoint/2010/main" val="1887986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5FDAAED2-9906-49EB-AB0E-DD7B010DD0CA}"/>
              </a:ext>
            </a:extLst>
          </p:cNvPr>
          <p:cNvSpPr>
            <a:spLocks noGrp="1"/>
          </p:cNvSpPr>
          <p:nvPr>
            <p:ph idx="1"/>
          </p:nvPr>
        </p:nvSpPr>
        <p:spPr/>
        <p:txBody>
          <a:bodyPr/>
          <a:lstStyle/>
          <a:p>
            <a:pPr marL="0" indent="0" defTabSz="914367">
              <a:buNone/>
              <a:defRPr/>
            </a:pPr>
            <a:r>
              <a:rPr lang="en-US" sz="3137" dirty="0"/>
              <a:t>With the “Use Tax” flag checked, the vendor invoice is posted with the net amount posting to the vendor ledger entries…</a:t>
            </a:r>
          </a:p>
        </p:txBody>
      </p:sp>
      <p:sp>
        <p:nvSpPr>
          <p:cNvPr id="2" name="Title 16">
            <a:extLst>
              <a:ext uri="{FF2B5EF4-FFF2-40B4-BE49-F238E27FC236}">
                <a16:creationId xmlns:a16="http://schemas.microsoft.com/office/drawing/2014/main" id="{F8754C1E-A189-443B-9414-AECFB3C58559}"/>
              </a:ext>
            </a:extLst>
          </p:cNvPr>
          <p:cNvSpPr>
            <a:spLocks noGrp="1"/>
          </p:cNvSpPr>
          <p:nvPr>
            <p:ph type="title"/>
          </p:nvPr>
        </p:nvSpPr>
        <p:spPr/>
        <p:txBody>
          <a:bodyPr/>
          <a:lstStyle/>
          <a:p>
            <a:pPr defTabSz="914367">
              <a:defRPr/>
            </a:pPr>
            <a:r>
              <a:rPr dirty="0"/>
              <a:t>Use Tax Example</a:t>
            </a:r>
          </a:p>
        </p:txBody>
      </p:sp>
      <p:pic>
        <p:nvPicPr>
          <p:cNvPr id="4" name="Picture 3">
            <a:extLst>
              <a:ext uri="{FF2B5EF4-FFF2-40B4-BE49-F238E27FC236}">
                <a16:creationId xmlns:a16="http://schemas.microsoft.com/office/drawing/2014/main" id="{41C02221-6C38-41D4-8CC4-EF4483548D43}"/>
              </a:ext>
            </a:extLst>
          </p:cNvPr>
          <p:cNvPicPr>
            <a:picLocks noChangeAspect="1"/>
          </p:cNvPicPr>
          <p:nvPr/>
        </p:nvPicPr>
        <p:blipFill>
          <a:blip r:embed="rId2"/>
          <a:stretch>
            <a:fillRect/>
          </a:stretch>
        </p:blipFill>
        <p:spPr>
          <a:xfrm>
            <a:off x="1140368" y="2816926"/>
            <a:ext cx="9911264" cy="3360037"/>
          </a:xfrm>
          <a:prstGeom prst="rect">
            <a:avLst/>
          </a:prstGeom>
          <a:ln w="19050">
            <a:solidFill>
              <a:schemeClr val="accent1"/>
            </a:solidFill>
          </a:ln>
        </p:spPr>
      </p:pic>
    </p:spTree>
    <p:extLst>
      <p:ext uri="{BB962C8B-B14F-4D97-AF65-F5344CB8AC3E}">
        <p14:creationId xmlns:p14="http://schemas.microsoft.com/office/powerpoint/2010/main" val="558670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6">
            <a:extLst>
              <a:ext uri="{FF2B5EF4-FFF2-40B4-BE49-F238E27FC236}">
                <a16:creationId xmlns:a16="http://schemas.microsoft.com/office/drawing/2014/main" id="{2A6925A0-813A-49EE-9796-175BF4C35470}"/>
              </a:ext>
            </a:extLst>
          </p:cNvPr>
          <p:cNvSpPr>
            <a:spLocks noGrp="1"/>
          </p:cNvSpPr>
          <p:nvPr>
            <p:ph type="title"/>
          </p:nvPr>
        </p:nvSpPr>
        <p:spPr/>
        <p:txBody>
          <a:bodyPr>
            <a:normAutofit/>
          </a:bodyPr>
          <a:lstStyle/>
          <a:p>
            <a:pPr defTabSz="914367">
              <a:defRPr/>
            </a:pPr>
            <a:r>
              <a:rPr dirty="0"/>
              <a:t>Use Tax Posting Summary</a:t>
            </a:r>
          </a:p>
        </p:txBody>
      </p:sp>
      <p:pic>
        <p:nvPicPr>
          <p:cNvPr id="3" name="Picture 2">
            <a:extLst>
              <a:ext uri="{FF2B5EF4-FFF2-40B4-BE49-F238E27FC236}">
                <a16:creationId xmlns:a16="http://schemas.microsoft.com/office/drawing/2014/main" id="{4D8C1803-B3B8-492B-B2F4-8C6907C6B4A3}"/>
              </a:ext>
            </a:extLst>
          </p:cNvPr>
          <p:cNvPicPr>
            <a:picLocks noChangeAspect="1"/>
          </p:cNvPicPr>
          <p:nvPr/>
        </p:nvPicPr>
        <p:blipFill>
          <a:blip r:embed="rId2"/>
          <a:stretch>
            <a:fillRect/>
          </a:stretch>
        </p:blipFill>
        <p:spPr>
          <a:xfrm>
            <a:off x="713640" y="1178384"/>
            <a:ext cx="10764720" cy="4859451"/>
          </a:xfrm>
          <a:prstGeom prst="rect">
            <a:avLst/>
          </a:prstGeom>
        </p:spPr>
      </p:pic>
    </p:spTree>
    <p:extLst>
      <p:ext uri="{BB962C8B-B14F-4D97-AF65-F5344CB8AC3E}">
        <p14:creationId xmlns:p14="http://schemas.microsoft.com/office/powerpoint/2010/main" val="26545095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C5E126-1C1B-5163-10C3-47C101E92238}"/>
              </a:ext>
            </a:extLst>
          </p:cNvPr>
          <p:cNvSpPr>
            <a:spLocks noGrp="1"/>
          </p:cNvSpPr>
          <p:nvPr>
            <p:ph idx="1"/>
          </p:nvPr>
        </p:nvSpPr>
        <p:spPr/>
        <p:txBody>
          <a:bodyPr/>
          <a:lstStyle/>
          <a:p>
            <a:r>
              <a:rPr lang="en-US" dirty="0"/>
              <a:t>Be careful! The use tax module is more of an assumed self-assessment vs recording the amount the vendor charged. While you can, you will need 2 groups. One for self-assessed and one for vendor imposed that capitalizes the amount.</a:t>
            </a:r>
          </a:p>
          <a:p>
            <a:endParaRPr lang="en-US" dirty="0"/>
          </a:p>
        </p:txBody>
      </p:sp>
      <p:sp>
        <p:nvSpPr>
          <p:cNvPr id="3" name="Title 2">
            <a:extLst>
              <a:ext uri="{FF2B5EF4-FFF2-40B4-BE49-F238E27FC236}">
                <a16:creationId xmlns:a16="http://schemas.microsoft.com/office/drawing/2014/main" id="{2BF9467B-D784-54F8-046C-6CA87229E6F2}"/>
              </a:ext>
            </a:extLst>
          </p:cNvPr>
          <p:cNvSpPr>
            <a:spLocks noGrp="1"/>
          </p:cNvSpPr>
          <p:nvPr>
            <p:ph type="title"/>
          </p:nvPr>
        </p:nvSpPr>
        <p:spPr/>
        <p:txBody>
          <a:bodyPr/>
          <a:lstStyle/>
          <a:p>
            <a:r>
              <a:rPr lang="en-US" dirty="0"/>
              <a:t>Use Tax</a:t>
            </a:r>
          </a:p>
        </p:txBody>
      </p:sp>
      <p:pic>
        <p:nvPicPr>
          <p:cNvPr id="5" name="Picture 4" descr="A screenshot of a computer&#10;&#10;AI-generated content may be incorrect.">
            <a:extLst>
              <a:ext uri="{FF2B5EF4-FFF2-40B4-BE49-F238E27FC236}">
                <a16:creationId xmlns:a16="http://schemas.microsoft.com/office/drawing/2014/main" id="{485C36BB-C48F-E136-77DE-670269CF838F}"/>
              </a:ext>
            </a:extLst>
          </p:cNvPr>
          <p:cNvPicPr>
            <a:picLocks noChangeAspect="1"/>
          </p:cNvPicPr>
          <p:nvPr/>
        </p:nvPicPr>
        <p:blipFill>
          <a:blip r:embed="rId2"/>
          <a:stretch>
            <a:fillRect/>
          </a:stretch>
        </p:blipFill>
        <p:spPr>
          <a:xfrm>
            <a:off x="1151185" y="3189224"/>
            <a:ext cx="9889630" cy="2311316"/>
          </a:xfrm>
          <a:prstGeom prst="rect">
            <a:avLst/>
          </a:prstGeom>
        </p:spPr>
      </p:pic>
    </p:spTree>
    <p:extLst>
      <p:ext uri="{BB962C8B-B14F-4D97-AF65-F5344CB8AC3E}">
        <p14:creationId xmlns:p14="http://schemas.microsoft.com/office/powerpoint/2010/main" val="35485266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143B62-2568-40C5-9E26-2242DCA14307}"/>
              </a:ext>
            </a:extLst>
          </p:cNvPr>
          <p:cNvSpPr>
            <a:spLocks noGrp="1"/>
          </p:cNvSpPr>
          <p:nvPr>
            <p:ph type="title"/>
          </p:nvPr>
        </p:nvSpPr>
        <p:spPr/>
        <p:txBody>
          <a:bodyPr>
            <a:normAutofit/>
          </a:bodyPr>
          <a:lstStyle/>
          <a:p>
            <a:r>
              <a:rPr lang="en-US" dirty="0"/>
              <a:t>BC Built-In</a:t>
            </a:r>
          </a:p>
        </p:txBody>
      </p:sp>
      <p:sp>
        <p:nvSpPr>
          <p:cNvPr id="6" name="Text Placeholder 5">
            <a:extLst>
              <a:ext uri="{FF2B5EF4-FFF2-40B4-BE49-F238E27FC236}">
                <a16:creationId xmlns:a16="http://schemas.microsoft.com/office/drawing/2014/main" id="{B1BFA922-A600-4527-A28E-1AD273A725F6}"/>
              </a:ext>
            </a:extLst>
          </p:cNvPr>
          <p:cNvSpPr>
            <a:spLocks noGrp="1"/>
          </p:cNvSpPr>
          <p:nvPr>
            <p:ph sz="half" idx="1"/>
          </p:nvPr>
        </p:nvSpPr>
        <p:spPr/>
        <p:txBody>
          <a:bodyPr/>
          <a:lstStyle/>
          <a:p>
            <a:r>
              <a:rPr lang="en-US" dirty="0"/>
              <a:t>Pro</a:t>
            </a:r>
          </a:p>
          <a:p>
            <a:pPr lvl="1"/>
            <a:r>
              <a:rPr lang="en-US" dirty="0"/>
              <a:t>Already there! Super easy setup and away you go</a:t>
            </a:r>
          </a:p>
          <a:p>
            <a:pPr lvl="1"/>
            <a:r>
              <a:rPr lang="en-US" dirty="0"/>
              <a:t>Limited to no integration time or cost</a:t>
            </a:r>
          </a:p>
          <a:p>
            <a:pPr lvl="1"/>
            <a:r>
              <a:rPr lang="en-US" dirty="0"/>
              <a:t>Easiest option for limited states/limited customers with tax</a:t>
            </a:r>
          </a:p>
          <a:p>
            <a:pPr lvl="1"/>
            <a:endParaRPr lang="en-US" dirty="0"/>
          </a:p>
          <a:p>
            <a:pPr lvl="1"/>
            <a:endParaRPr lang="en-US" dirty="0"/>
          </a:p>
        </p:txBody>
      </p:sp>
      <p:sp>
        <p:nvSpPr>
          <p:cNvPr id="7" name="Text Placeholder 6">
            <a:extLst>
              <a:ext uri="{FF2B5EF4-FFF2-40B4-BE49-F238E27FC236}">
                <a16:creationId xmlns:a16="http://schemas.microsoft.com/office/drawing/2014/main" id="{FB1C763F-4313-4543-B11A-0AFF7757B641}"/>
              </a:ext>
            </a:extLst>
          </p:cNvPr>
          <p:cNvSpPr>
            <a:spLocks noGrp="1"/>
          </p:cNvSpPr>
          <p:nvPr>
            <p:ph sz="half" idx="10"/>
          </p:nvPr>
        </p:nvSpPr>
        <p:spPr/>
        <p:txBody>
          <a:bodyPr>
            <a:normAutofit/>
          </a:bodyPr>
          <a:lstStyle/>
          <a:p>
            <a:r>
              <a:rPr lang="en-US" dirty="0"/>
              <a:t>Con</a:t>
            </a:r>
          </a:p>
          <a:p>
            <a:pPr lvl="1"/>
            <a:r>
              <a:rPr lang="en-US" dirty="0"/>
              <a:t>Certificates need to be managed and ready for audit, numbers entered on ship-to level to be weary of drop-ship </a:t>
            </a:r>
          </a:p>
          <a:p>
            <a:pPr lvl="1"/>
            <a:r>
              <a:rPr lang="en-US" dirty="0"/>
              <a:t>Have to fill out each state filling and remit on time, can be time consuming and open to errors</a:t>
            </a:r>
          </a:p>
          <a:p>
            <a:pPr lvl="1"/>
            <a:r>
              <a:rPr lang="en-US" dirty="0"/>
              <a:t>Someone has to update in BC/NAV for each state, county, city, region and local </a:t>
            </a:r>
          </a:p>
        </p:txBody>
      </p:sp>
    </p:spTree>
    <p:extLst>
      <p:ext uri="{BB962C8B-B14F-4D97-AF65-F5344CB8AC3E}">
        <p14:creationId xmlns:p14="http://schemas.microsoft.com/office/powerpoint/2010/main" val="92475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949EBF-BF50-BE13-960B-0C8B8B23A533}"/>
              </a:ext>
            </a:extLst>
          </p:cNvPr>
          <p:cNvSpPr>
            <a:spLocks noGrp="1"/>
          </p:cNvSpPr>
          <p:nvPr>
            <p:ph idx="1"/>
          </p:nvPr>
        </p:nvSpPr>
        <p:spPr/>
        <p:txBody>
          <a:bodyPr/>
          <a:lstStyle/>
          <a:p>
            <a:pPr marL="0" indent="0">
              <a:buNone/>
            </a:pPr>
            <a:r>
              <a:rPr lang="en-US" sz="2800" dirty="0">
                <a:solidFill>
                  <a:schemeClr val="tx1"/>
                </a:solidFill>
              </a:rPr>
              <a:t>What will you learn today?</a:t>
            </a:r>
          </a:p>
          <a:p>
            <a:pPr marL="728314" indent="-728314">
              <a:buFont typeface="+mj-lt"/>
              <a:buAutoNum type="arabicPeriod"/>
            </a:pPr>
            <a:r>
              <a:rPr lang="en-US" sz="2800" dirty="0">
                <a:solidFill>
                  <a:schemeClr val="tx1">
                    <a:lumMod val="75000"/>
                  </a:schemeClr>
                </a:solidFill>
              </a:rPr>
              <a:t>Understand the current sales tax environment and recent sales tax developments.</a:t>
            </a:r>
          </a:p>
          <a:p>
            <a:pPr marL="728314" indent="-728314">
              <a:buFont typeface="+mj-lt"/>
              <a:buAutoNum type="arabicPeriod"/>
            </a:pPr>
            <a:r>
              <a:rPr lang="en-US" sz="2800" dirty="0">
                <a:solidFill>
                  <a:schemeClr val="tx1">
                    <a:lumMod val="75000"/>
                  </a:schemeClr>
                </a:solidFill>
              </a:rPr>
              <a:t>Understand how to set up Business Central to account for and report sales tax.</a:t>
            </a:r>
          </a:p>
          <a:p>
            <a:pPr marL="728314" indent="-728314">
              <a:buFont typeface="+mj-lt"/>
              <a:buAutoNum type="arabicPeriod"/>
            </a:pPr>
            <a:r>
              <a:rPr lang="en-US" sz="2800" dirty="0">
                <a:solidFill>
                  <a:schemeClr val="tx1">
                    <a:lumMod val="75000"/>
                  </a:schemeClr>
                </a:solidFill>
              </a:rPr>
              <a:t>Understand how to deal with sales tax audit and document management.</a:t>
            </a:r>
          </a:p>
          <a:p>
            <a:endParaRPr lang="en-US" dirty="0"/>
          </a:p>
        </p:txBody>
      </p:sp>
      <p:sp>
        <p:nvSpPr>
          <p:cNvPr id="3" name="Title 2">
            <a:extLst>
              <a:ext uri="{FF2B5EF4-FFF2-40B4-BE49-F238E27FC236}">
                <a16:creationId xmlns:a16="http://schemas.microsoft.com/office/drawing/2014/main" id="{0AB507A9-B2BC-F458-DA92-C5AF0F478782}"/>
              </a:ext>
            </a:extLst>
          </p:cNvPr>
          <p:cNvSpPr>
            <a:spLocks noGrp="1"/>
          </p:cNvSpPr>
          <p:nvPr>
            <p:ph type="title"/>
          </p:nvPr>
        </p:nvSpPr>
        <p:spPr/>
        <p:txBody>
          <a:bodyPr/>
          <a:lstStyle/>
          <a:p>
            <a:r>
              <a:rPr lang="en-US" dirty="0"/>
              <a:t>Session Objectives &amp; Agenda</a:t>
            </a:r>
          </a:p>
        </p:txBody>
      </p:sp>
      <p:pic>
        <p:nvPicPr>
          <p:cNvPr id="4" name="Picture 3" descr="A yellow and blue logo&#10;&#10;AI-generated content may be incorrect.">
            <a:extLst>
              <a:ext uri="{FF2B5EF4-FFF2-40B4-BE49-F238E27FC236}">
                <a16:creationId xmlns:a16="http://schemas.microsoft.com/office/drawing/2014/main" id="{0C77C842-997D-F933-E0EE-A898CDCECD39}"/>
              </a:ext>
            </a:extLst>
          </p:cNvPr>
          <p:cNvPicPr>
            <a:picLocks noChangeAspect="1"/>
          </p:cNvPicPr>
          <p:nvPr/>
        </p:nvPicPr>
        <p:blipFill>
          <a:blip r:embed="rId2"/>
          <a:stretch>
            <a:fillRect/>
          </a:stretch>
        </p:blipFill>
        <p:spPr>
          <a:xfrm>
            <a:off x="10882900" y="5668337"/>
            <a:ext cx="1004286" cy="1004286"/>
          </a:xfrm>
          <a:prstGeom prst="rect">
            <a:avLst/>
          </a:prstGeom>
        </p:spPr>
      </p:pic>
    </p:spTree>
    <p:extLst>
      <p:ext uri="{BB962C8B-B14F-4D97-AF65-F5344CB8AC3E}">
        <p14:creationId xmlns:p14="http://schemas.microsoft.com/office/powerpoint/2010/main" val="25688339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143B62-2568-40C5-9E26-2242DCA14307}"/>
              </a:ext>
            </a:extLst>
          </p:cNvPr>
          <p:cNvSpPr>
            <a:spLocks noGrp="1"/>
          </p:cNvSpPr>
          <p:nvPr>
            <p:ph type="title"/>
          </p:nvPr>
        </p:nvSpPr>
        <p:spPr/>
        <p:txBody>
          <a:bodyPr>
            <a:normAutofit/>
          </a:bodyPr>
          <a:lstStyle/>
          <a:p>
            <a:r>
              <a:rPr lang="en-US" dirty="0"/>
              <a:t>Outside System</a:t>
            </a:r>
          </a:p>
        </p:txBody>
      </p:sp>
      <p:sp>
        <p:nvSpPr>
          <p:cNvPr id="6" name="Text Placeholder 5">
            <a:extLst>
              <a:ext uri="{FF2B5EF4-FFF2-40B4-BE49-F238E27FC236}">
                <a16:creationId xmlns:a16="http://schemas.microsoft.com/office/drawing/2014/main" id="{B1BFA922-A600-4527-A28E-1AD273A725F6}"/>
              </a:ext>
            </a:extLst>
          </p:cNvPr>
          <p:cNvSpPr>
            <a:spLocks noGrp="1"/>
          </p:cNvSpPr>
          <p:nvPr>
            <p:ph sz="half" idx="1"/>
          </p:nvPr>
        </p:nvSpPr>
        <p:spPr/>
        <p:txBody>
          <a:bodyPr>
            <a:normAutofit/>
          </a:bodyPr>
          <a:lstStyle/>
          <a:p>
            <a:r>
              <a:rPr lang="en-US" dirty="0"/>
              <a:t>Pro</a:t>
            </a:r>
          </a:p>
          <a:p>
            <a:pPr lvl="1"/>
            <a:r>
              <a:rPr lang="en-US" dirty="0"/>
              <a:t>They manage tax rates</a:t>
            </a:r>
          </a:p>
          <a:p>
            <a:pPr lvl="1"/>
            <a:r>
              <a:rPr lang="en-US" dirty="0"/>
              <a:t>Many have certificate management systems, that look for the cert and then apply the proper tax and alert for an expiring certificate</a:t>
            </a:r>
          </a:p>
          <a:p>
            <a:pPr lvl="1"/>
            <a:r>
              <a:rPr lang="en-US" dirty="0"/>
              <a:t>Many will file for you and even if you or the employee responsible is out of office there is no worries of filing late</a:t>
            </a:r>
          </a:p>
          <a:p>
            <a:pPr lvl="1"/>
            <a:endParaRPr lang="en-US" dirty="0"/>
          </a:p>
          <a:p>
            <a:pPr lvl="1"/>
            <a:endParaRPr lang="en-US" dirty="0"/>
          </a:p>
        </p:txBody>
      </p:sp>
      <p:sp>
        <p:nvSpPr>
          <p:cNvPr id="7" name="Text Placeholder 6">
            <a:extLst>
              <a:ext uri="{FF2B5EF4-FFF2-40B4-BE49-F238E27FC236}">
                <a16:creationId xmlns:a16="http://schemas.microsoft.com/office/drawing/2014/main" id="{FB1C763F-4313-4543-B11A-0AFF7757B641}"/>
              </a:ext>
            </a:extLst>
          </p:cNvPr>
          <p:cNvSpPr>
            <a:spLocks noGrp="1"/>
          </p:cNvSpPr>
          <p:nvPr>
            <p:ph sz="half" idx="10"/>
          </p:nvPr>
        </p:nvSpPr>
        <p:spPr/>
        <p:txBody>
          <a:bodyPr/>
          <a:lstStyle/>
          <a:p>
            <a:r>
              <a:rPr lang="en-US" dirty="0"/>
              <a:t>Con</a:t>
            </a:r>
          </a:p>
          <a:p>
            <a:pPr lvl="1"/>
            <a:r>
              <a:rPr lang="en-US" dirty="0"/>
              <a:t>Can be expensive</a:t>
            </a:r>
          </a:p>
          <a:p>
            <a:pPr lvl="1"/>
            <a:r>
              <a:rPr lang="en-US" dirty="0"/>
              <a:t>Integration can be expensive and run longer than expected</a:t>
            </a:r>
          </a:p>
          <a:p>
            <a:pPr lvl="1"/>
            <a:r>
              <a:rPr lang="en-US" dirty="0"/>
              <a:t>What you configure is what you get</a:t>
            </a:r>
          </a:p>
          <a:p>
            <a:pPr lvl="1"/>
            <a:r>
              <a:rPr lang="en-US" dirty="0"/>
              <a:t>You have to learn a whole new system</a:t>
            </a:r>
          </a:p>
        </p:txBody>
      </p:sp>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5833" y="4722985"/>
            <a:ext cx="2858347" cy="1767756"/>
          </a:xfrm>
          <a:prstGeom prst="rect">
            <a:avLst/>
          </a:prstGeom>
        </p:spPr>
      </p:pic>
      <p:pic>
        <p:nvPicPr>
          <p:cNvPr id="1028" name="Picture 4" descr="Ceretax logo stacked">
            <a:extLst>
              <a:ext uri="{FF2B5EF4-FFF2-40B4-BE49-F238E27FC236}">
                <a16:creationId xmlns:a16="http://schemas.microsoft.com/office/drawing/2014/main" id="{F6A39CE9-E179-2612-92D6-704DA7D8B0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5271" y="4136979"/>
            <a:ext cx="2082574" cy="8155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olters Kluwer Recruitment 2021 | QA Analyst | B.E/ B.Tech/ BCA/ MCA">
            <a:extLst>
              <a:ext uri="{FF2B5EF4-FFF2-40B4-BE49-F238E27FC236}">
                <a16:creationId xmlns:a16="http://schemas.microsoft.com/office/drawing/2014/main" id="{07FD5734-30B6-BF50-CAEE-9B109ADA63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688509"/>
            <a:ext cx="2097055" cy="118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33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CB8894-9C18-117D-0DB7-0D2A1A388F9F}"/>
              </a:ext>
            </a:extLst>
          </p:cNvPr>
          <p:cNvSpPr>
            <a:spLocks noGrp="1"/>
          </p:cNvSpPr>
          <p:nvPr>
            <p:ph idx="1"/>
          </p:nvPr>
        </p:nvSpPr>
        <p:spPr>
          <a:xfrm>
            <a:off x="394315" y="1247304"/>
            <a:ext cx="5701685" cy="4512474"/>
          </a:xfrm>
        </p:spPr>
        <p:txBody>
          <a:bodyPr>
            <a:normAutofit/>
          </a:bodyPr>
          <a:lstStyle/>
          <a:p>
            <a:r>
              <a:rPr lang="en-US" sz="1800" dirty="0"/>
              <a:t>Generic State Issued Certificates</a:t>
            </a:r>
          </a:p>
          <a:p>
            <a:r>
              <a:rPr lang="en-US" sz="1800" dirty="0"/>
              <a:t>State Specific Forms -Required by certain states: NJ (ST-3), NY (ST-121) and VA (ST-12) are among those</a:t>
            </a:r>
          </a:p>
          <a:p>
            <a:r>
              <a:rPr lang="en-US" sz="1800" dirty="0"/>
              <a:t>MULTIJURISDICTION Form – multiple registered forms</a:t>
            </a:r>
          </a:p>
          <a:p>
            <a:r>
              <a:rPr lang="en-US" sz="1800" dirty="0"/>
              <a:t>Streamline Sales Tax Form (SSUTA, SST) </a:t>
            </a:r>
          </a:p>
          <a:p>
            <a:r>
              <a:rPr lang="en-US" sz="1800" dirty="0"/>
              <a:t>Proof goods left the state – like shipping documents</a:t>
            </a:r>
          </a:p>
          <a:p>
            <a:endParaRPr lang="en-US" dirty="0"/>
          </a:p>
        </p:txBody>
      </p:sp>
      <p:sp>
        <p:nvSpPr>
          <p:cNvPr id="2" name="Title 1">
            <a:extLst>
              <a:ext uri="{FF2B5EF4-FFF2-40B4-BE49-F238E27FC236}">
                <a16:creationId xmlns:a16="http://schemas.microsoft.com/office/drawing/2014/main" id="{009081FC-1818-20A2-9F62-F55B84D3D7FF}"/>
              </a:ext>
            </a:extLst>
          </p:cNvPr>
          <p:cNvSpPr>
            <a:spLocks noGrp="1"/>
          </p:cNvSpPr>
          <p:nvPr>
            <p:ph type="title"/>
          </p:nvPr>
        </p:nvSpPr>
        <p:spPr/>
        <p:txBody>
          <a:bodyPr/>
          <a:lstStyle/>
          <a:p>
            <a:r>
              <a:rPr lang="en-US" dirty="0"/>
              <a:t>Exemptions</a:t>
            </a:r>
          </a:p>
        </p:txBody>
      </p:sp>
      <p:sp>
        <p:nvSpPr>
          <p:cNvPr id="6" name="Slide Number Placeholder 5">
            <a:extLst>
              <a:ext uri="{FF2B5EF4-FFF2-40B4-BE49-F238E27FC236}">
                <a16:creationId xmlns:a16="http://schemas.microsoft.com/office/drawing/2014/main" id="{2DC3F2F3-E34B-C010-78D7-1E24BD16B6C8}"/>
              </a:ext>
            </a:extLst>
          </p:cNvPr>
          <p:cNvSpPr>
            <a:spLocks noGrp="1"/>
          </p:cNvSpPr>
          <p:nvPr>
            <p:ph type="sldNum" sz="quarter" idx="4294967295"/>
          </p:nvPr>
        </p:nvSpPr>
        <p:spPr>
          <a:xfrm>
            <a:off x="10777538" y="6356350"/>
            <a:ext cx="1414462" cy="365125"/>
          </a:xfrm>
          <a:prstGeom prst="rect">
            <a:avLst/>
          </a:prstGeom>
        </p:spPr>
        <p:txBody>
          <a:bodyPr vert="horz" lIns="91440" tIns="45720" rIns="91440" bIns="45720" rtlCol="0" anchor="ctr"/>
          <a:lstStyle>
            <a:defPPr>
              <a:defRPr lang="en-US"/>
            </a:defPPr>
            <a:lvl1pPr marL="0" algn="r" defTabSz="914400" rtl="0" eaLnBrk="1" latinLnBrk="0" hangingPunct="1">
              <a:defRPr sz="900" b="1" kern="1200">
                <a:solidFill>
                  <a:schemeClr val="tx2">
                    <a:alpha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208ADF-3ADD-483D-A721-14E3EEE2C135}" type="slidenum">
              <a:rPr lang="en-US" smtClean="0"/>
              <a:pPr/>
              <a:t>41</a:t>
            </a:fld>
            <a:endParaRPr lang="en-US" dirty="0"/>
          </a:p>
        </p:txBody>
      </p:sp>
      <p:pic>
        <p:nvPicPr>
          <p:cNvPr id="7" name="Picture 6" descr="A close-up of a certificate&#10;&#10;Description automatically generated">
            <a:extLst>
              <a:ext uri="{FF2B5EF4-FFF2-40B4-BE49-F238E27FC236}">
                <a16:creationId xmlns:a16="http://schemas.microsoft.com/office/drawing/2014/main" id="{EBABD455-0CE0-ABAC-CDE3-79A70C6CCA90}"/>
              </a:ext>
            </a:extLst>
          </p:cNvPr>
          <p:cNvPicPr>
            <a:picLocks noChangeAspect="1"/>
          </p:cNvPicPr>
          <p:nvPr/>
        </p:nvPicPr>
        <p:blipFill>
          <a:blip r:embed="rId2"/>
          <a:stretch>
            <a:fillRect/>
          </a:stretch>
        </p:blipFill>
        <p:spPr>
          <a:xfrm>
            <a:off x="196244" y="3856777"/>
            <a:ext cx="4694555" cy="2132965"/>
          </a:xfrm>
          <a:prstGeom prst="rect">
            <a:avLst/>
          </a:prstGeom>
        </p:spPr>
      </p:pic>
      <p:pic>
        <p:nvPicPr>
          <p:cNvPr id="8" name="Picture 7" descr="A close up of a certificate&#10;&#10;Description automatically generated">
            <a:extLst>
              <a:ext uri="{FF2B5EF4-FFF2-40B4-BE49-F238E27FC236}">
                <a16:creationId xmlns:a16="http://schemas.microsoft.com/office/drawing/2014/main" id="{5820032B-709B-6321-1DCB-B61B407510A0}"/>
              </a:ext>
            </a:extLst>
          </p:cNvPr>
          <p:cNvPicPr>
            <a:picLocks noChangeAspect="1"/>
          </p:cNvPicPr>
          <p:nvPr/>
        </p:nvPicPr>
        <p:blipFill>
          <a:blip r:embed="rId3"/>
          <a:stretch>
            <a:fillRect/>
          </a:stretch>
        </p:blipFill>
        <p:spPr>
          <a:xfrm>
            <a:off x="4116097" y="4486379"/>
            <a:ext cx="3634105" cy="2352040"/>
          </a:xfrm>
          <a:prstGeom prst="rect">
            <a:avLst/>
          </a:prstGeom>
        </p:spPr>
      </p:pic>
      <p:pic>
        <p:nvPicPr>
          <p:cNvPr id="9" name="Picture 8" descr="A form with text and numbers&#10;&#10;Description automatically generated">
            <a:extLst>
              <a:ext uri="{FF2B5EF4-FFF2-40B4-BE49-F238E27FC236}">
                <a16:creationId xmlns:a16="http://schemas.microsoft.com/office/drawing/2014/main" id="{E6C1B306-2656-DC79-749B-C65569852F72}"/>
              </a:ext>
            </a:extLst>
          </p:cNvPr>
          <p:cNvPicPr>
            <a:picLocks noChangeAspect="1"/>
          </p:cNvPicPr>
          <p:nvPr/>
        </p:nvPicPr>
        <p:blipFill>
          <a:blip r:embed="rId4"/>
          <a:stretch>
            <a:fillRect/>
          </a:stretch>
        </p:blipFill>
        <p:spPr>
          <a:xfrm>
            <a:off x="6244552" y="144145"/>
            <a:ext cx="3633546" cy="3830320"/>
          </a:xfrm>
          <a:prstGeom prst="rect">
            <a:avLst/>
          </a:prstGeom>
        </p:spPr>
      </p:pic>
      <p:pic>
        <p:nvPicPr>
          <p:cNvPr id="10" name="Picture 9">
            <a:extLst>
              <a:ext uri="{FF2B5EF4-FFF2-40B4-BE49-F238E27FC236}">
                <a16:creationId xmlns:a16="http://schemas.microsoft.com/office/drawing/2014/main" id="{F73C103D-CD02-CD57-254E-327E29587891}"/>
              </a:ext>
            </a:extLst>
          </p:cNvPr>
          <p:cNvPicPr>
            <a:picLocks noChangeAspect="1"/>
          </p:cNvPicPr>
          <p:nvPr/>
        </p:nvPicPr>
        <p:blipFill>
          <a:blip r:embed="rId5"/>
          <a:stretch>
            <a:fillRect/>
          </a:stretch>
        </p:blipFill>
        <p:spPr>
          <a:xfrm>
            <a:off x="8616035" y="3008099"/>
            <a:ext cx="3543300" cy="3830320"/>
          </a:xfrm>
          <a:prstGeom prst="rect">
            <a:avLst/>
          </a:prstGeom>
        </p:spPr>
      </p:pic>
    </p:spTree>
    <p:extLst>
      <p:ext uri="{BB962C8B-B14F-4D97-AF65-F5344CB8AC3E}">
        <p14:creationId xmlns:p14="http://schemas.microsoft.com/office/powerpoint/2010/main" val="1469490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E613FB-03C4-7447-4037-C8386576ABB7}"/>
              </a:ext>
            </a:extLst>
          </p:cNvPr>
          <p:cNvSpPr>
            <a:spLocks noGrp="1"/>
          </p:cNvSpPr>
          <p:nvPr>
            <p:ph idx="1"/>
          </p:nvPr>
        </p:nvSpPr>
        <p:spPr/>
        <p:txBody>
          <a:bodyPr>
            <a:normAutofit fontScale="92500" lnSpcReduction="20000"/>
          </a:bodyPr>
          <a:lstStyle/>
          <a:p>
            <a:pPr marL="0" indent="0">
              <a:buNone/>
            </a:pPr>
            <a:r>
              <a:rPr lang="en-US" dirty="0"/>
              <a:t>If not generic watch for:</a:t>
            </a:r>
          </a:p>
          <a:p>
            <a:r>
              <a:rPr lang="en-US" dirty="0"/>
              <a:t>Your name and address are on them</a:t>
            </a:r>
          </a:p>
          <a:p>
            <a:r>
              <a:rPr lang="en-US" dirty="0"/>
              <a:t>Description is what they purchase from you, words like MISC or leaving blank could result in the cert being void</a:t>
            </a:r>
          </a:p>
          <a:p>
            <a:r>
              <a:rPr lang="en-US" dirty="0"/>
              <a:t>It is signed and dated – some forms do expire, others stay active forever (CO – 5 years, CA – never expires)</a:t>
            </a:r>
          </a:p>
          <a:p>
            <a:endParaRPr lang="en-US" dirty="0"/>
          </a:p>
          <a:p>
            <a:r>
              <a:rPr lang="en-US" dirty="0"/>
              <a:t>Auditors are more interested in sales you said were exempt vs sales that had tax</a:t>
            </a:r>
          </a:p>
          <a:p>
            <a:r>
              <a:rPr lang="en-US" dirty="0"/>
              <a:t>If you exempt a sale in error or without proper exemption the tax burden will fall on the company and any fines/interest. Audits are generally 3 years but some, like NY can legally go back 7 years.</a:t>
            </a:r>
          </a:p>
          <a:p>
            <a:endParaRPr lang="en-US" dirty="0"/>
          </a:p>
        </p:txBody>
      </p:sp>
      <p:sp>
        <p:nvSpPr>
          <p:cNvPr id="2" name="Title 1">
            <a:extLst>
              <a:ext uri="{FF2B5EF4-FFF2-40B4-BE49-F238E27FC236}">
                <a16:creationId xmlns:a16="http://schemas.microsoft.com/office/drawing/2014/main" id="{1D3762FC-EC79-6184-B940-11C64BDBD185}"/>
              </a:ext>
            </a:extLst>
          </p:cNvPr>
          <p:cNvSpPr>
            <a:spLocks noGrp="1"/>
          </p:cNvSpPr>
          <p:nvPr>
            <p:ph type="title"/>
          </p:nvPr>
        </p:nvSpPr>
        <p:spPr/>
        <p:txBody>
          <a:bodyPr/>
          <a:lstStyle/>
          <a:p>
            <a:r>
              <a:rPr lang="en-US" dirty="0"/>
              <a:t>What to watch for?	</a:t>
            </a:r>
          </a:p>
        </p:txBody>
      </p:sp>
      <p:sp>
        <p:nvSpPr>
          <p:cNvPr id="4" name="Date Placeholder 3">
            <a:extLst>
              <a:ext uri="{FF2B5EF4-FFF2-40B4-BE49-F238E27FC236}">
                <a16:creationId xmlns:a16="http://schemas.microsoft.com/office/drawing/2014/main" id="{C81E6B98-27E6-A529-88A4-1812B98F48A0}"/>
              </a:ext>
            </a:extLst>
          </p:cNvPr>
          <p:cNvSpPr>
            <a:spLocks noGrp="1"/>
          </p:cNvSpPr>
          <p:nvPr>
            <p:ph type="dt" sz="half" idx="4294967295"/>
          </p:nvPr>
        </p:nvSpPr>
        <p:spPr>
          <a:xfrm>
            <a:off x="0" y="6356350"/>
            <a:ext cx="3322638" cy="365125"/>
          </a:xfrm>
          <a:prstGeom prst="rect">
            <a:avLst/>
          </a:prstGeom>
        </p:spPr>
        <p:txBody>
          <a:bodyPr vert="horz" lIns="91440" tIns="45720" rIns="91440" bIns="45720" rtlCol="0" anchor="ctr"/>
          <a:lstStyle>
            <a:defPPr>
              <a:defRPr lang="en-US"/>
            </a:defPPr>
            <a:lvl1pPr marL="0" algn="l" defTabSz="914400" rtl="0" eaLnBrk="1" latinLnBrk="0" hangingPunct="1">
              <a:defRPr sz="900" b="1" kern="1200" spc="100" baseline="0">
                <a:solidFill>
                  <a:schemeClr val="tx2">
                    <a:alpha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20XX</a:t>
            </a:r>
            <a:endParaRPr lang="en-US" dirty="0"/>
          </a:p>
        </p:txBody>
      </p:sp>
      <p:sp>
        <p:nvSpPr>
          <p:cNvPr id="5" name="Footer Placeholder 4">
            <a:extLst>
              <a:ext uri="{FF2B5EF4-FFF2-40B4-BE49-F238E27FC236}">
                <a16:creationId xmlns:a16="http://schemas.microsoft.com/office/drawing/2014/main" id="{869FE6BE-3AB2-7921-3D6E-96FCAF1B0D95}"/>
              </a:ext>
            </a:extLst>
          </p:cNvPr>
          <p:cNvSpPr>
            <a:spLocks noGrp="1"/>
          </p:cNvSpPr>
          <p:nvPr>
            <p:ph type="ftr" sz="quarter" idx="4294967295"/>
          </p:nvPr>
        </p:nvSpPr>
        <p:spPr>
          <a:xfrm>
            <a:off x="0" y="6356350"/>
            <a:ext cx="5029200"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cap="all" spc="400" baseline="0">
                <a:solidFill>
                  <a:schemeClr val="tx2">
                    <a:alpha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Sample Text</a:t>
            </a:r>
            <a:endParaRPr lang="en-US" dirty="0"/>
          </a:p>
        </p:txBody>
      </p:sp>
      <p:sp>
        <p:nvSpPr>
          <p:cNvPr id="6" name="Slide Number Placeholder 5">
            <a:extLst>
              <a:ext uri="{FF2B5EF4-FFF2-40B4-BE49-F238E27FC236}">
                <a16:creationId xmlns:a16="http://schemas.microsoft.com/office/drawing/2014/main" id="{554F9AA0-375F-9537-9E14-646BEDB719F8}"/>
              </a:ext>
            </a:extLst>
          </p:cNvPr>
          <p:cNvSpPr>
            <a:spLocks noGrp="1"/>
          </p:cNvSpPr>
          <p:nvPr>
            <p:ph type="sldNum" sz="quarter" idx="4294967295"/>
          </p:nvPr>
        </p:nvSpPr>
        <p:spPr>
          <a:xfrm>
            <a:off x="10777538" y="6356350"/>
            <a:ext cx="1414462" cy="365125"/>
          </a:xfrm>
          <a:prstGeom prst="rect">
            <a:avLst/>
          </a:prstGeom>
        </p:spPr>
        <p:txBody>
          <a:bodyPr vert="horz" lIns="91440" tIns="45720" rIns="91440" bIns="45720" rtlCol="0" anchor="ctr"/>
          <a:lstStyle>
            <a:defPPr>
              <a:defRPr lang="en-US"/>
            </a:defPPr>
            <a:lvl1pPr marL="0" algn="r" defTabSz="914400" rtl="0" eaLnBrk="1" latinLnBrk="0" hangingPunct="1">
              <a:defRPr sz="900" b="1" kern="1200">
                <a:solidFill>
                  <a:schemeClr val="tx2">
                    <a:alpha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208ADF-3ADD-483D-A721-14E3EEE2C135}" type="slidenum">
              <a:rPr lang="en-US" smtClean="0"/>
              <a:pPr/>
              <a:t>42</a:t>
            </a:fld>
            <a:endParaRPr lang="en-US" dirty="0"/>
          </a:p>
        </p:txBody>
      </p:sp>
    </p:spTree>
    <p:extLst>
      <p:ext uri="{BB962C8B-B14F-4D97-AF65-F5344CB8AC3E}">
        <p14:creationId xmlns:p14="http://schemas.microsoft.com/office/powerpoint/2010/main" val="40276255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rick wall with multicolored bricks&#10;&#10;AI-generated content may be incorrect.">
            <a:extLst>
              <a:ext uri="{FF2B5EF4-FFF2-40B4-BE49-F238E27FC236}">
                <a16:creationId xmlns:a16="http://schemas.microsoft.com/office/drawing/2014/main" id="{7F714838-F42E-F1C3-2F08-508427CF999D}"/>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A colorful graffiti on a black background&#10;&#10;AI-generated content may be incorrect.">
            <a:extLst>
              <a:ext uri="{FF2B5EF4-FFF2-40B4-BE49-F238E27FC236}">
                <a16:creationId xmlns:a16="http://schemas.microsoft.com/office/drawing/2014/main" id="{B924CF64-A468-A711-6791-CE547006F158}"/>
              </a:ext>
            </a:extLst>
          </p:cNvPr>
          <p:cNvPicPr>
            <a:picLocks noChangeAspect="1"/>
          </p:cNvPicPr>
          <p:nvPr/>
        </p:nvPicPr>
        <p:blipFill>
          <a:blip r:embed="rId3"/>
          <a:stretch>
            <a:fillRect/>
          </a:stretch>
        </p:blipFill>
        <p:spPr>
          <a:xfrm>
            <a:off x="2209800" y="1243013"/>
            <a:ext cx="7772400" cy="4371975"/>
          </a:xfrm>
          <a:prstGeom prst="rect">
            <a:avLst/>
          </a:prstGeom>
          <a:effectLst>
            <a:outerShdw blurRad="50800" dist="38100" dir="5400000" algn="t" rotWithShape="0">
              <a:prstClr val="black">
                <a:alpha val="40000"/>
              </a:prstClr>
            </a:outerShdw>
          </a:effectLst>
        </p:spPr>
      </p:pic>
      <p:sp>
        <p:nvSpPr>
          <p:cNvPr id="8" name="Rectangle 7">
            <a:extLst>
              <a:ext uri="{FF2B5EF4-FFF2-40B4-BE49-F238E27FC236}">
                <a16:creationId xmlns:a16="http://schemas.microsoft.com/office/drawing/2014/main" id="{DABB2EB3-7A81-92B5-30B2-C58637BC9352}"/>
              </a:ext>
            </a:extLst>
          </p:cNvPr>
          <p:cNvSpPr/>
          <p:nvPr/>
        </p:nvSpPr>
        <p:spPr>
          <a:xfrm>
            <a:off x="0" y="0"/>
            <a:ext cx="12192000" cy="775855"/>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EB7F681-2026-92D3-38C4-F614C56D7550}"/>
              </a:ext>
            </a:extLst>
          </p:cNvPr>
          <p:cNvSpPr txBox="1"/>
          <p:nvPr/>
        </p:nvSpPr>
        <p:spPr>
          <a:xfrm>
            <a:off x="226142" y="49233"/>
            <a:ext cx="11926805" cy="769441"/>
          </a:xfrm>
          <a:prstGeom prst="rect">
            <a:avLst/>
          </a:prstGeom>
          <a:noFill/>
        </p:spPr>
        <p:txBody>
          <a:bodyPr wrap="square" rtlCol="0">
            <a:spAutoFit/>
          </a:bodyPr>
          <a:lstStyle/>
          <a:p>
            <a:pPr algn="ctr" rtl="0" fontAlgn="base"/>
            <a:r>
              <a:rPr lang="en-US" sz="4400" b="1" i="0" u="none" strike="noStrike" dirty="0">
                <a:solidFill>
                  <a:schemeClr val="bg1"/>
                </a:solidFill>
                <a:effectLst/>
                <a:latin typeface="Open Sans Extrabold" pitchFamily="2" charset="0"/>
              </a:rPr>
              <a:t>Q&amp;A</a:t>
            </a:r>
            <a:endParaRPr lang="en-US" sz="3200" b="0" i="0" u="none" strike="noStrike" dirty="0">
              <a:solidFill>
                <a:srgbClr val="3B4598"/>
              </a:solidFill>
              <a:effectLst/>
              <a:latin typeface="Segoe UI" panose="020B0502040204020203" pitchFamily="34" charset="0"/>
            </a:endParaRPr>
          </a:p>
        </p:txBody>
      </p:sp>
    </p:spTree>
    <p:extLst>
      <p:ext uri="{BB962C8B-B14F-4D97-AF65-F5344CB8AC3E}">
        <p14:creationId xmlns:p14="http://schemas.microsoft.com/office/powerpoint/2010/main" val="9836622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of a comic book character&#10;&#10;AI-generated content may be incorrect.">
            <a:extLst>
              <a:ext uri="{FF2B5EF4-FFF2-40B4-BE49-F238E27FC236}">
                <a16:creationId xmlns:a16="http://schemas.microsoft.com/office/drawing/2014/main" id="{FD4D2E3D-79F7-A44D-0E0C-4CE8426B67A0}"/>
              </a:ext>
            </a:extLst>
          </p:cNvPr>
          <p:cNvPicPr>
            <a:picLocks noChangeAspect="1"/>
          </p:cNvPicPr>
          <p:nvPr/>
        </p:nvPicPr>
        <p:blipFill>
          <a:blip r:embed="rId2"/>
          <a:stretch>
            <a:fillRect/>
          </a:stretch>
        </p:blipFill>
        <p:spPr>
          <a:xfrm>
            <a:off x="2467" y="0"/>
            <a:ext cx="12187066" cy="6858000"/>
          </a:xfrm>
          <a:prstGeom prst="rect">
            <a:avLst/>
          </a:prstGeom>
        </p:spPr>
      </p:pic>
    </p:spTree>
    <p:extLst>
      <p:ext uri="{BB962C8B-B14F-4D97-AF65-F5344CB8AC3E}">
        <p14:creationId xmlns:p14="http://schemas.microsoft.com/office/powerpoint/2010/main" val="4087289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7DBE6E-8C45-80F9-5DC3-C7C2F5E8FF4C}"/>
              </a:ext>
            </a:extLst>
          </p:cNvPr>
          <p:cNvSpPr>
            <a:spLocks noGrp="1"/>
          </p:cNvSpPr>
          <p:nvPr>
            <p:ph type="title"/>
          </p:nvPr>
        </p:nvSpPr>
        <p:spPr/>
        <p:txBody>
          <a:bodyPr/>
          <a:lstStyle/>
          <a:p>
            <a:r>
              <a:rPr lang="en-US" dirty="0"/>
              <a:t>Current Sales Tax Environment</a:t>
            </a:r>
          </a:p>
        </p:txBody>
      </p:sp>
      <p:pic>
        <p:nvPicPr>
          <p:cNvPr id="6" name="Picture 5" descr="A yellow and blue logo&#10;&#10;AI-generated content may be incorrect.">
            <a:extLst>
              <a:ext uri="{FF2B5EF4-FFF2-40B4-BE49-F238E27FC236}">
                <a16:creationId xmlns:a16="http://schemas.microsoft.com/office/drawing/2014/main" id="{8F321F56-C63B-69D1-F94F-C3B0C6EC6F88}"/>
              </a:ext>
            </a:extLst>
          </p:cNvPr>
          <p:cNvPicPr>
            <a:picLocks noChangeAspect="1"/>
          </p:cNvPicPr>
          <p:nvPr/>
        </p:nvPicPr>
        <p:blipFill>
          <a:blip r:embed="rId2"/>
          <a:stretch>
            <a:fillRect/>
          </a:stretch>
        </p:blipFill>
        <p:spPr>
          <a:xfrm>
            <a:off x="10693138" y="5621710"/>
            <a:ext cx="1004286" cy="1004286"/>
          </a:xfrm>
          <a:prstGeom prst="rect">
            <a:avLst/>
          </a:prstGeom>
        </p:spPr>
      </p:pic>
    </p:spTree>
    <p:extLst>
      <p:ext uri="{BB962C8B-B14F-4D97-AF65-F5344CB8AC3E}">
        <p14:creationId xmlns:p14="http://schemas.microsoft.com/office/powerpoint/2010/main" val="3525866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716CC3-47DC-2359-2773-C5BE072B345A}"/>
              </a:ext>
            </a:extLst>
          </p:cNvPr>
          <p:cNvSpPr>
            <a:spLocks noGrp="1"/>
          </p:cNvSpPr>
          <p:nvPr>
            <p:ph idx="1"/>
          </p:nvPr>
        </p:nvSpPr>
        <p:spPr/>
        <p:txBody>
          <a:bodyPr>
            <a:normAutofit fontScale="92500" lnSpcReduction="10000"/>
          </a:bodyPr>
          <a:lstStyle/>
          <a:p>
            <a:r>
              <a:rPr lang="en-US" sz="1600" dirty="0">
                <a:gradFill>
                  <a:gsLst>
                    <a:gs pos="0">
                      <a:schemeClr val="tx1"/>
                    </a:gs>
                    <a:gs pos="45000">
                      <a:schemeClr val="tx1"/>
                    </a:gs>
                  </a:gsLst>
                  <a:lin ang="5400000" scaled="0"/>
                </a:gradFill>
              </a:rPr>
              <a:t>Nexus is a legal term that refers to the requirement for companies doing business in a state to collect and pay tax on sales in that state.</a:t>
            </a:r>
            <a:endParaRPr lang="en-US" sz="1600" dirty="0"/>
          </a:p>
          <a:p>
            <a:endParaRPr lang="en-US" sz="1600" dirty="0"/>
          </a:p>
          <a:p>
            <a:r>
              <a:rPr lang="en-US" sz="1600" b="1" dirty="0"/>
              <a:t>How to know if you have Nexus:​</a:t>
            </a:r>
          </a:p>
          <a:p>
            <a:r>
              <a:rPr lang="en-US" sz="1600" dirty="0"/>
              <a:t>Physical Presence​</a:t>
            </a:r>
          </a:p>
          <a:p>
            <a:pPr lvl="1"/>
            <a:r>
              <a:rPr lang="en-US" sz="1400" dirty="0"/>
              <a:t>Having a Physical Location​</a:t>
            </a:r>
          </a:p>
          <a:p>
            <a:pPr lvl="1"/>
            <a:r>
              <a:rPr lang="en-US" sz="1600" dirty="0"/>
              <a:t>Salesperson or Consultant living in/working/entering a state ​</a:t>
            </a:r>
          </a:p>
          <a:p>
            <a:pPr lvl="1"/>
            <a:r>
              <a:rPr lang="en-US" sz="1600" dirty="0"/>
              <a:t>Having Inventory or the company's tangible personal property (TPP) in a state (even if Amazon owns the warehouse), ​</a:t>
            </a:r>
          </a:p>
          <a:p>
            <a:pPr lvl="1"/>
            <a:r>
              <a:rPr lang="en-US" sz="1600" dirty="0"/>
              <a:t>Performing services in a state, </a:t>
            </a:r>
          </a:p>
          <a:p>
            <a:pPr lvl="1"/>
            <a:r>
              <a:rPr lang="en-US" sz="1600" dirty="0"/>
              <a:t>Having a booth or even attending a trade show in some states​</a:t>
            </a:r>
          </a:p>
          <a:p>
            <a:pPr lvl="1"/>
            <a:r>
              <a:rPr lang="en-US" sz="1600" dirty="0"/>
              <a:t>Delivering inventory or TPP in a company vehicle​</a:t>
            </a:r>
          </a:p>
          <a:p>
            <a:pPr>
              <a:lnSpc>
                <a:spcPct val="120000"/>
              </a:lnSpc>
              <a:spcBef>
                <a:spcPts val="0"/>
              </a:spcBef>
            </a:pPr>
            <a:endParaRPr lang="en-US" sz="1600" dirty="0"/>
          </a:p>
          <a:p>
            <a:pPr>
              <a:lnSpc>
                <a:spcPct val="120000"/>
              </a:lnSpc>
              <a:spcBef>
                <a:spcPts val="0"/>
              </a:spcBef>
            </a:pPr>
            <a:r>
              <a:rPr lang="en-US" sz="1600" b="1" dirty="0"/>
              <a:t>Wayfair vs South Carolina ​</a:t>
            </a:r>
          </a:p>
          <a:p>
            <a:pPr lvl="1">
              <a:lnSpc>
                <a:spcPct val="120000"/>
              </a:lnSpc>
              <a:spcBef>
                <a:spcPts val="0"/>
              </a:spcBef>
            </a:pPr>
            <a:r>
              <a:rPr lang="en-US" sz="1400" dirty="0"/>
              <a:t>Economic Nexus – all states are going this way​</a:t>
            </a:r>
          </a:p>
          <a:p>
            <a:pPr lvl="1">
              <a:lnSpc>
                <a:spcPct val="120000"/>
              </a:lnSpc>
              <a:spcBef>
                <a:spcPts val="0"/>
              </a:spcBef>
            </a:pPr>
            <a:r>
              <a:rPr lang="en-US" sz="1600" dirty="0"/>
              <a:t>This is in additional to Physical Presence! ​</a:t>
            </a:r>
          </a:p>
          <a:p>
            <a:pPr lvl="1">
              <a:lnSpc>
                <a:spcPct val="120000"/>
              </a:lnSpc>
              <a:spcBef>
                <a:spcPts val="0"/>
              </a:spcBef>
            </a:pPr>
            <a:r>
              <a:rPr lang="en-US" sz="1600" dirty="0"/>
              <a:t>100 to 200 transactions, and can be as low as $100K in any 12-month period </a:t>
            </a:r>
            <a:r>
              <a:rPr lang="en-US" sz="900" dirty="0"/>
              <a:t>(seeing transactions limits reversing)</a:t>
            </a:r>
          </a:p>
        </p:txBody>
      </p:sp>
      <p:sp>
        <p:nvSpPr>
          <p:cNvPr id="2" name="Title 1">
            <a:extLst>
              <a:ext uri="{FF2B5EF4-FFF2-40B4-BE49-F238E27FC236}">
                <a16:creationId xmlns:a16="http://schemas.microsoft.com/office/drawing/2014/main" id="{B6193C11-310A-491F-92C9-4BB3F00477A3}"/>
              </a:ext>
            </a:extLst>
          </p:cNvPr>
          <p:cNvSpPr>
            <a:spLocks noGrp="1"/>
          </p:cNvSpPr>
          <p:nvPr>
            <p:ph type="title"/>
          </p:nvPr>
        </p:nvSpPr>
        <p:spPr/>
        <p:txBody>
          <a:bodyPr>
            <a:normAutofit fontScale="90000"/>
          </a:bodyPr>
          <a:lstStyle/>
          <a:p>
            <a:r>
              <a:rPr lang="en-US" dirty="0"/>
              <a:t>What is Nexus? And when do you have it?</a:t>
            </a:r>
          </a:p>
        </p:txBody>
      </p:sp>
    </p:spTree>
    <p:extLst>
      <p:ext uri="{BB962C8B-B14F-4D97-AF65-F5344CB8AC3E}">
        <p14:creationId xmlns:p14="http://schemas.microsoft.com/office/powerpoint/2010/main" val="2409549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296D1-4149-9DE2-7246-53FD6E69FF47}"/>
              </a:ext>
            </a:extLst>
          </p:cNvPr>
          <p:cNvSpPr>
            <a:spLocks noGrp="1"/>
          </p:cNvSpPr>
          <p:nvPr>
            <p:ph type="title"/>
          </p:nvPr>
        </p:nvSpPr>
        <p:spPr/>
        <p:txBody>
          <a:bodyPr/>
          <a:lstStyle/>
          <a:p>
            <a:r>
              <a:rPr lang="en-US" dirty="0"/>
              <a:t>Current Economic Nexus </a:t>
            </a:r>
          </a:p>
        </p:txBody>
      </p:sp>
      <p:pic>
        <p:nvPicPr>
          <p:cNvPr id="11" name="Picture 10">
            <a:extLst>
              <a:ext uri="{FF2B5EF4-FFF2-40B4-BE49-F238E27FC236}">
                <a16:creationId xmlns:a16="http://schemas.microsoft.com/office/drawing/2014/main" id="{E55DDBBB-FC70-913E-0882-D1482732C014}"/>
              </a:ext>
            </a:extLst>
          </p:cNvPr>
          <p:cNvPicPr>
            <a:picLocks noChangeAspect="1"/>
          </p:cNvPicPr>
          <p:nvPr/>
        </p:nvPicPr>
        <p:blipFill>
          <a:blip r:embed="rId2"/>
          <a:stretch>
            <a:fillRect/>
          </a:stretch>
        </p:blipFill>
        <p:spPr>
          <a:xfrm>
            <a:off x="715243" y="1166023"/>
            <a:ext cx="10348998" cy="4832948"/>
          </a:xfrm>
          <a:prstGeom prst="rect">
            <a:avLst/>
          </a:prstGeom>
        </p:spPr>
      </p:pic>
    </p:spTree>
    <p:extLst>
      <p:ext uri="{BB962C8B-B14F-4D97-AF65-F5344CB8AC3E}">
        <p14:creationId xmlns:p14="http://schemas.microsoft.com/office/powerpoint/2010/main" val="3868257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0F1E14-E95C-9C76-88CF-9BE0F10389B6}"/>
              </a:ext>
            </a:extLst>
          </p:cNvPr>
          <p:cNvSpPr>
            <a:spLocks noGrp="1"/>
          </p:cNvSpPr>
          <p:nvPr>
            <p:ph idx="1"/>
          </p:nvPr>
        </p:nvSpPr>
        <p:spPr/>
        <p:txBody>
          <a:bodyPr>
            <a:normAutofit fontScale="62500" lnSpcReduction="20000"/>
          </a:bodyPr>
          <a:lstStyle/>
          <a:p>
            <a:r>
              <a:rPr lang="en-US" dirty="0"/>
              <a:t>Sales tax is imposed on retail transactions. It applies to all retail sales of tangible personal property (and services in some states) in the state.​</a:t>
            </a:r>
          </a:p>
          <a:p>
            <a:endParaRPr lang="en-US" dirty="0"/>
          </a:p>
          <a:p>
            <a:r>
              <a:rPr lang="en-US" dirty="0"/>
              <a:t>Use tax is imposed on consumers of tangible personal property that is used, consumed, or stored in the state. Consumer’s use tax applies to purchases from out-of-state vendors that are not required to collect tax on their sales.  Cities, states, parish, countries can all make different decisions if use tax is required. ​</a:t>
            </a:r>
          </a:p>
          <a:p>
            <a:endParaRPr lang="en-US" dirty="0"/>
          </a:p>
          <a:p>
            <a:r>
              <a:rPr lang="en-US" dirty="0"/>
              <a:t>Tax is imposed on a customer if it is a state YOU are nexus in that they are shipping into and do not have a valid exemption. Just as tax may be opposed on you if you have a vendor drop ship into a state they are nexus and you are not (as you cannot provide a resell certificate).​</a:t>
            </a:r>
          </a:p>
          <a:p>
            <a:endParaRPr lang="en-US" dirty="0"/>
          </a:p>
          <a:p>
            <a:r>
              <a:rPr lang="en-US" dirty="0"/>
              <a:t>Overcharging sales tax can lead to civil penalties. The punishment for overcharging varies from state to state, and it is severe for companies that intentionally overcharge sales tax with the intention of keeping it.​</a:t>
            </a:r>
          </a:p>
          <a:p>
            <a:endParaRPr lang="en-US" dirty="0"/>
          </a:p>
          <a:p>
            <a:r>
              <a:rPr lang="en-US" dirty="0"/>
              <a:t>Never collect sales tax and not remit it to the State!</a:t>
            </a:r>
          </a:p>
        </p:txBody>
      </p:sp>
      <p:sp>
        <p:nvSpPr>
          <p:cNvPr id="3" name="Title 2">
            <a:extLst>
              <a:ext uri="{FF2B5EF4-FFF2-40B4-BE49-F238E27FC236}">
                <a16:creationId xmlns:a16="http://schemas.microsoft.com/office/drawing/2014/main" id="{511B1DDF-18D9-6648-60DA-C3BFC79A8ED1}"/>
              </a:ext>
            </a:extLst>
          </p:cNvPr>
          <p:cNvSpPr>
            <a:spLocks noGrp="1"/>
          </p:cNvSpPr>
          <p:nvPr>
            <p:ph type="title"/>
          </p:nvPr>
        </p:nvSpPr>
        <p:spPr/>
        <p:txBody>
          <a:bodyPr/>
          <a:lstStyle/>
          <a:p>
            <a:r>
              <a:rPr lang="en-US" dirty="0"/>
              <a:t>US Tax Laws Continued</a:t>
            </a:r>
          </a:p>
        </p:txBody>
      </p:sp>
      <p:pic>
        <p:nvPicPr>
          <p:cNvPr id="2052" name="Picture 4" descr="A person in a suit&#10;&#10;Description automatically generated">
            <a:extLst>
              <a:ext uri="{FF2B5EF4-FFF2-40B4-BE49-F238E27FC236}">
                <a16:creationId xmlns:a16="http://schemas.microsoft.com/office/drawing/2014/main" id="{F5BCF5B4-B767-CC91-66B1-B5CA2A34E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5199" y="5040852"/>
            <a:ext cx="1814195" cy="1658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861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DABD74-A6F3-C5CC-C49C-16A8C3E69C11}"/>
              </a:ext>
            </a:extLst>
          </p:cNvPr>
          <p:cNvSpPr>
            <a:spLocks noGrp="1"/>
          </p:cNvSpPr>
          <p:nvPr>
            <p:ph idx="1"/>
          </p:nvPr>
        </p:nvSpPr>
        <p:spPr/>
        <p:txBody>
          <a:bodyPr/>
          <a:lstStyle/>
          <a:p>
            <a:r>
              <a:rPr lang="en-US" dirty="0"/>
              <a:t>Be Careful!</a:t>
            </a:r>
          </a:p>
          <a:p>
            <a:pPr lvl="1"/>
            <a:r>
              <a:rPr lang="en-US" dirty="0"/>
              <a:t>Just because you think your product/service is non-taxable or it’s not taxable in your home state does not mean that all states feel that way or you don’t need to file/prove it’s not taxable</a:t>
            </a:r>
          </a:p>
          <a:p>
            <a:pPr marL="99598" indent="0">
              <a:buNone/>
            </a:pPr>
            <a:r>
              <a:rPr lang="en-US" dirty="0"/>
              <a:t>The Twix Bar Dilemma</a:t>
            </a:r>
          </a:p>
          <a:p>
            <a:endParaRPr lang="en-US" dirty="0"/>
          </a:p>
        </p:txBody>
      </p:sp>
      <p:sp>
        <p:nvSpPr>
          <p:cNvPr id="3" name="Title 2">
            <a:extLst>
              <a:ext uri="{FF2B5EF4-FFF2-40B4-BE49-F238E27FC236}">
                <a16:creationId xmlns:a16="http://schemas.microsoft.com/office/drawing/2014/main" id="{E0B3BC35-FBE3-4A60-3CC4-8B40D1DF0CB7}"/>
              </a:ext>
            </a:extLst>
          </p:cNvPr>
          <p:cNvSpPr>
            <a:spLocks noGrp="1"/>
          </p:cNvSpPr>
          <p:nvPr>
            <p:ph type="title"/>
          </p:nvPr>
        </p:nvSpPr>
        <p:spPr/>
        <p:txBody>
          <a:bodyPr/>
          <a:lstStyle/>
          <a:p>
            <a:r>
              <a:rPr lang="en-US" dirty="0"/>
              <a:t>But what I offer isn’t taxable…</a:t>
            </a:r>
          </a:p>
        </p:txBody>
      </p:sp>
      <p:pic>
        <p:nvPicPr>
          <p:cNvPr id="4" name="Picture 6" descr="Twix Full Size Chocolate &amp; Caramel Cookie Bar ‑ Shop Candy at H‑E‑B">
            <a:extLst>
              <a:ext uri="{FF2B5EF4-FFF2-40B4-BE49-F238E27FC236}">
                <a16:creationId xmlns:a16="http://schemas.microsoft.com/office/drawing/2014/main" id="{8B3D5129-F42D-9173-0143-64B1C737DB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329" r="7882" b="25485"/>
          <a:stretch/>
        </p:blipFill>
        <p:spPr bwMode="auto">
          <a:xfrm rot="20304427">
            <a:off x="7012944" y="3525337"/>
            <a:ext cx="2831406" cy="1388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1443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EFDC198DA1424AA2DE7340ED8C291E" ma:contentTypeVersion="20" ma:contentTypeDescription="Create a new document." ma:contentTypeScope="" ma:versionID="e17e278717a8b3a9d1b0341905e9f118">
  <xsd:schema xmlns:xsd="http://www.w3.org/2001/XMLSchema" xmlns:xs="http://www.w3.org/2001/XMLSchema" xmlns:p="http://schemas.microsoft.com/office/2006/metadata/properties" xmlns:ns2="6fe25bdf-ae0e-48a7-b6e5-bc8a1849b98e" xmlns:ns3="518ec24c-f428-4057-9a36-4cb948a7b407" targetNamespace="http://schemas.microsoft.com/office/2006/metadata/properties" ma:root="true" ma:fieldsID="64d06730524467017972f768cafcd2f5" ns2:_="" ns3:_="">
    <xsd:import namespace="6fe25bdf-ae0e-48a7-b6e5-bc8a1849b98e"/>
    <xsd:import namespace="518ec24c-f428-4057-9a36-4cb948a7b40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e25bdf-ae0e-48a7-b6e5-bc8a1849b98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4419aa8-21d6-4bea-8eac-28a8efdd9d04}" ma:internalName="TaxCatchAll" ma:showField="CatchAllData" ma:web="6fe25bdf-ae0e-48a7-b6e5-bc8a1849b98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18ec24c-f428-4057-9a36-4cb948a7b40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37c3b37-2320-48ce-b319-ec387555f39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18ec24c-f428-4057-9a36-4cb948a7b407">
      <Terms xmlns="http://schemas.microsoft.com/office/infopath/2007/PartnerControls"/>
    </lcf76f155ced4ddcb4097134ff3c332f>
    <TaxCatchAll xmlns="6fe25bdf-ae0e-48a7-b6e5-bc8a1849b98e" xsi:nil="true"/>
  </documentManagement>
</p:properties>
</file>

<file path=customXml/itemProps1.xml><?xml version="1.0" encoding="utf-8"?>
<ds:datastoreItem xmlns:ds="http://schemas.openxmlformats.org/officeDocument/2006/customXml" ds:itemID="{ED04DCF2-D9D4-4703-8D0D-9BA35C49A00B}">
  <ds:schemaRefs>
    <ds:schemaRef ds:uri="518ec24c-f428-4057-9a36-4cb948a7b407"/>
    <ds:schemaRef ds:uri="6fe25bdf-ae0e-48a7-b6e5-bc8a1849b98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CCC9168-1AF7-4F22-A7E1-AA5CA9871E6C}">
  <ds:schemaRefs>
    <ds:schemaRef ds:uri="http://schemas.microsoft.com/sharepoint/v3/contenttype/forms"/>
  </ds:schemaRefs>
</ds:datastoreItem>
</file>

<file path=customXml/itemProps3.xml><?xml version="1.0" encoding="utf-8"?>
<ds:datastoreItem xmlns:ds="http://schemas.openxmlformats.org/officeDocument/2006/customXml" ds:itemID="{097B75BE-6E85-4BC9-B65E-BA5D0420B3C8}">
  <ds:schemaRefs>
    <ds:schemaRef ds:uri="518ec24c-f428-4057-9a36-4cb948a7b407"/>
    <ds:schemaRef ds:uri="6fe25bdf-ae0e-48a7-b6e5-bc8a1849b98e"/>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45</TotalTime>
  <Words>2037</Words>
  <Application>Microsoft Office PowerPoint</Application>
  <PresentationFormat>Widescreen</PresentationFormat>
  <Paragraphs>203</Paragraphs>
  <Slides>44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Aptos</vt:lpstr>
      <vt:lpstr>Aptos Display</vt:lpstr>
      <vt:lpstr>Arial</vt:lpstr>
      <vt:lpstr>Open Sans Extrabold</vt:lpstr>
      <vt:lpstr>Open Sans Extrabold</vt:lpstr>
      <vt:lpstr>Open Sans Light</vt:lpstr>
      <vt:lpstr>Open Sans SemiBold</vt:lpstr>
      <vt:lpstr>Segoe UI</vt:lpstr>
      <vt:lpstr>Office Theme</vt:lpstr>
      <vt:lpstr>PowerPoint Presentation</vt:lpstr>
      <vt:lpstr>Sales Tax in Business Central</vt:lpstr>
      <vt:lpstr>PowerPoint Presentation</vt:lpstr>
      <vt:lpstr>Session Objectives &amp; Agenda</vt:lpstr>
      <vt:lpstr>Current Sales Tax Environment</vt:lpstr>
      <vt:lpstr>What is Nexus? And when do you have it?</vt:lpstr>
      <vt:lpstr>Current Economic Nexus </vt:lpstr>
      <vt:lpstr>US Tax Laws Continued</vt:lpstr>
      <vt:lpstr>But what I offer isn’t taxable…</vt:lpstr>
      <vt:lpstr>How will I know if I have Nexus? </vt:lpstr>
      <vt:lpstr>PowerPoint Presentation</vt:lpstr>
      <vt:lpstr>Questions to Answer:</vt:lpstr>
      <vt:lpstr>General Setups</vt:lpstr>
      <vt:lpstr>General Setups</vt:lpstr>
      <vt:lpstr>Tax Jurisdiction Setup</vt:lpstr>
      <vt:lpstr>Tax Jurisdiction Setup</vt:lpstr>
      <vt:lpstr>Tax Area Setup</vt:lpstr>
      <vt:lpstr>Tax Jurisdiction Setup</vt:lpstr>
      <vt:lpstr>Tax Area Setup</vt:lpstr>
      <vt:lpstr>Customer Card Setup</vt:lpstr>
      <vt:lpstr>Vendor Card Setup</vt:lpstr>
      <vt:lpstr>Location Card Setup</vt:lpstr>
      <vt:lpstr>Sales &amp; Receivables Setup</vt:lpstr>
      <vt:lpstr>Purchases &amp; Payable Setup</vt:lpstr>
      <vt:lpstr>Item Card Setup</vt:lpstr>
      <vt:lpstr>Tax Group Code Setup</vt:lpstr>
      <vt:lpstr>Tax Detail Setup</vt:lpstr>
      <vt:lpstr>Tax Detail Setup</vt:lpstr>
      <vt:lpstr>Tax Detail Setup</vt:lpstr>
      <vt:lpstr>Demo</vt:lpstr>
      <vt:lpstr>Sales Transaction Example</vt:lpstr>
      <vt:lpstr>Sales Transaction Example</vt:lpstr>
      <vt:lpstr>Sales Transaction Example</vt:lpstr>
      <vt:lpstr>Sales Tax Collected Report</vt:lpstr>
      <vt:lpstr>Use Tax Example</vt:lpstr>
      <vt:lpstr>Use Tax Example</vt:lpstr>
      <vt:lpstr>Use Tax Posting Summary</vt:lpstr>
      <vt:lpstr>Use Tax</vt:lpstr>
      <vt:lpstr>BC Built-In</vt:lpstr>
      <vt:lpstr>Outside System</vt:lpstr>
      <vt:lpstr>Exemptions</vt:lpstr>
      <vt:lpstr>What to watch for?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Lauren Bishop</dc:creator>
  <cp:lastModifiedBy>Andrea Riviezzo</cp:lastModifiedBy>
  <cp:revision>4</cp:revision>
  <dcterms:created xsi:type="dcterms:W3CDTF">2025-01-23T18:40:19Z</dcterms:created>
  <dcterms:modified xsi:type="dcterms:W3CDTF">2025-05-14T18:22:08Z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0x01010040EFDC198DA1424AA2DE7340ED8C291E</vt:lpwstr>
  </property>
  <property fmtid="{D5CDD505-2E9C-101B-9397-08002B2CF9AE}" pid="3" name="MediaServiceImageTags">
    <vt:lpwstr/>
  </property>
</Properties>
</file>