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57" r:id="rId6"/>
    <p:sldId id="281" r:id="rId7"/>
    <p:sldId id="258" r:id="rId8"/>
    <p:sldId id="283" r:id="rId9"/>
    <p:sldId id="284" r:id="rId10"/>
    <p:sldId id="285" r:id="rId11"/>
    <p:sldId id="289" r:id="rId12"/>
    <p:sldId id="1456" r:id="rId13"/>
    <p:sldId id="1459" r:id="rId14"/>
    <p:sldId id="1457" r:id="rId15"/>
    <p:sldId id="1460" r:id="rId16"/>
    <p:sldId id="1436" r:id="rId17"/>
    <p:sldId id="1458" r:id="rId18"/>
    <p:sldId id="1454" r:id="rId19"/>
    <p:sldId id="280" r:id="rId20"/>
    <p:sldId id="14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97C"/>
    <a:srgbClr val="F5C658"/>
    <a:srgbClr val="8A206E"/>
    <a:srgbClr val="805FB1"/>
    <a:srgbClr val="3B4598"/>
    <a:srgbClr val="FECD67"/>
    <a:srgbClr val="F18569"/>
    <a:srgbClr val="AED6E0"/>
    <a:srgbClr val="ED3F7B"/>
    <a:srgbClr val="F9ED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27" autoAdjust="0"/>
  </p:normalViewPr>
  <p:slideViewPr>
    <p:cSldViewPr snapToGrid="0">
      <p:cViewPr varScale="1">
        <p:scale>
          <a:sx n="102" d="100"/>
          <a:sy n="102" d="100"/>
        </p:scale>
        <p:origin x="63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91C14-591F-48AC-8777-F66463C542B8}" type="doc">
      <dgm:prSet loTypeId="urn:microsoft.com/office/officeart/2018/2/layout/IconLabelList" loCatId="icon" qsTypeId="urn:microsoft.com/office/officeart/2005/8/quickstyle/simple1" qsCatId="simple" csTypeId="urn:microsoft.com/office/officeart/2005/8/colors/accent0_1" csCatId="mainScheme" phldr="1"/>
      <dgm:spPr/>
      <dgm:t>
        <a:bodyPr/>
        <a:lstStyle/>
        <a:p>
          <a:endParaRPr lang="en-US"/>
        </a:p>
      </dgm:t>
    </dgm:pt>
    <dgm:pt modelId="{3447C96E-7B87-4DB6-A573-35621D653EF1}">
      <dgm:prSet custT="1"/>
      <dgm:spPr/>
      <dgm:t>
        <a:bodyPr/>
        <a:lstStyle/>
        <a:p>
          <a:pPr>
            <a:lnSpc>
              <a:spcPct val="100000"/>
            </a:lnSpc>
          </a:pPr>
          <a:r>
            <a:rPr lang="en-US" sz="1800" dirty="0">
              <a:solidFill>
                <a:srgbClr val="30397C"/>
              </a:solidFill>
            </a:rPr>
            <a:t>503-801-2971</a:t>
          </a:r>
        </a:p>
      </dgm:t>
    </dgm:pt>
    <dgm:pt modelId="{CBE7BDE8-0941-47C1-A9FD-378574D5F10F}" type="parTrans" cxnId="{3540E78E-2FE2-4002-B648-1F2990EE5909}">
      <dgm:prSet/>
      <dgm:spPr/>
      <dgm:t>
        <a:bodyPr/>
        <a:lstStyle/>
        <a:p>
          <a:endParaRPr lang="en-US" sz="2400">
            <a:solidFill>
              <a:srgbClr val="30397C"/>
            </a:solidFill>
          </a:endParaRPr>
        </a:p>
      </dgm:t>
    </dgm:pt>
    <dgm:pt modelId="{F73F3784-F32E-4D19-AA0B-3D23C043CF40}" type="sibTrans" cxnId="{3540E78E-2FE2-4002-B648-1F2990EE5909}">
      <dgm:prSet/>
      <dgm:spPr/>
      <dgm:t>
        <a:bodyPr/>
        <a:lstStyle/>
        <a:p>
          <a:endParaRPr lang="en-US" sz="2400">
            <a:solidFill>
              <a:srgbClr val="30397C"/>
            </a:solidFill>
          </a:endParaRPr>
        </a:p>
      </dgm:t>
    </dgm:pt>
    <dgm:pt modelId="{1EE7119A-84BB-4AC1-A2EE-F12FD47BAAEB}">
      <dgm:prSet custT="1"/>
      <dgm:spPr/>
      <dgm:t>
        <a:bodyPr/>
        <a:lstStyle/>
        <a:p>
          <a:pPr>
            <a:lnSpc>
              <a:spcPct val="100000"/>
            </a:lnSpc>
          </a:pPr>
          <a:r>
            <a:rPr lang="en-US" sz="1800" dirty="0">
              <a:solidFill>
                <a:srgbClr val="30397C"/>
              </a:solidFill>
            </a:rPr>
            <a:t>rfinnell@dexprodynamics.com</a:t>
          </a:r>
        </a:p>
      </dgm:t>
    </dgm:pt>
    <dgm:pt modelId="{D447D405-A6DE-4D6F-B5BD-31C834DBAE5E}" type="parTrans" cxnId="{77D0139D-BB34-4526-9E77-03EF5DB4EAA1}">
      <dgm:prSet/>
      <dgm:spPr/>
      <dgm:t>
        <a:bodyPr/>
        <a:lstStyle/>
        <a:p>
          <a:endParaRPr lang="en-US" sz="2400">
            <a:solidFill>
              <a:srgbClr val="30397C"/>
            </a:solidFill>
          </a:endParaRPr>
        </a:p>
      </dgm:t>
    </dgm:pt>
    <dgm:pt modelId="{1AC680BC-C15C-4AF7-B78C-1AA606D2B624}" type="sibTrans" cxnId="{77D0139D-BB34-4526-9E77-03EF5DB4EAA1}">
      <dgm:prSet/>
      <dgm:spPr/>
      <dgm:t>
        <a:bodyPr/>
        <a:lstStyle/>
        <a:p>
          <a:endParaRPr lang="en-US" sz="2400">
            <a:solidFill>
              <a:srgbClr val="30397C"/>
            </a:solidFill>
          </a:endParaRPr>
        </a:p>
      </dgm:t>
    </dgm:pt>
    <dgm:pt modelId="{A60AF742-4DCE-4B25-805A-9FC90802195C}">
      <dgm:prSet custT="1"/>
      <dgm:spPr/>
      <dgm:t>
        <a:bodyPr/>
        <a:lstStyle/>
        <a:p>
          <a:pPr>
            <a:lnSpc>
              <a:spcPct val="100000"/>
            </a:lnSpc>
          </a:pPr>
          <a:r>
            <a:rPr lang="en-US" sz="1800" dirty="0">
              <a:solidFill>
                <a:srgbClr val="30397C"/>
              </a:solidFill>
            </a:rPr>
            <a:t>LinkedIn</a:t>
          </a:r>
        </a:p>
      </dgm:t>
    </dgm:pt>
    <dgm:pt modelId="{18F8F2FF-1C90-4C40-9027-35FA9459877B}" type="parTrans" cxnId="{750B7E6D-A303-4A8F-A699-7E9A915E5596}">
      <dgm:prSet/>
      <dgm:spPr/>
      <dgm:t>
        <a:bodyPr/>
        <a:lstStyle/>
        <a:p>
          <a:endParaRPr lang="en-US">
            <a:solidFill>
              <a:srgbClr val="30397C"/>
            </a:solidFill>
          </a:endParaRPr>
        </a:p>
      </dgm:t>
    </dgm:pt>
    <dgm:pt modelId="{9055366F-1FE1-4FC5-AB05-C60B77BB6B13}" type="sibTrans" cxnId="{750B7E6D-A303-4A8F-A699-7E9A915E5596}">
      <dgm:prSet/>
      <dgm:spPr/>
      <dgm:t>
        <a:bodyPr/>
        <a:lstStyle/>
        <a:p>
          <a:endParaRPr lang="en-US">
            <a:solidFill>
              <a:srgbClr val="30397C"/>
            </a:solidFill>
          </a:endParaRPr>
        </a:p>
      </dgm:t>
    </dgm:pt>
    <dgm:pt modelId="{C9667B07-5703-4938-B191-70108DCEE743}" type="pres">
      <dgm:prSet presAssocID="{7CD91C14-591F-48AC-8777-F66463C542B8}" presName="root" presStyleCnt="0">
        <dgm:presLayoutVars>
          <dgm:dir/>
          <dgm:resizeHandles val="exact"/>
        </dgm:presLayoutVars>
      </dgm:prSet>
      <dgm:spPr/>
    </dgm:pt>
    <dgm:pt modelId="{AA18B665-87A6-475A-B94B-BB9F6ACC6359}" type="pres">
      <dgm:prSet presAssocID="{1EE7119A-84BB-4AC1-A2EE-F12FD47BAAEB}" presName="compNode" presStyleCnt="0"/>
      <dgm:spPr/>
    </dgm:pt>
    <dgm:pt modelId="{2D45DE87-983C-4515-9E92-BEC5ED70C238}" type="pres">
      <dgm:prSet presAssocID="{1EE7119A-84BB-4AC1-A2EE-F12FD47BAAEB}" presName="iconRect" presStyleLbl="node1" presStyleIdx="0" presStyleCnt="3" custLinFactNeighborX="-12802" custLinFactNeighborY="-1607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58975DB9-88B9-4B6B-96E1-E90A65E300AA}" type="pres">
      <dgm:prSet presAssocID="{1EE7119A-84BB-4AC1-A2EE-F12FD47BAAEB}" presName="spaceRect" presStyleCnt="0"/>
      <dgm:spPr/>
    </dgm:pt>
    <dgm:pt modelId="{FF46C73D-5025-49AA-BB3C-EA9C066769A5}" type="pres">
      <dgm:prSet presAssocID="{1EE7119A-84BB-4AC1-A2EE-F12FD47BAAEB}" presName="textRect" presStyleLbl="revTx" presStyleIdx="0" presStyleCnt="3" custScaleX="183587" custScaleY="127000" custLinFactNeighborX="-4864" custLinFactNeighborY="-22119">
        <dgm:presLayoutVars>
          <dgm:chMax val="1"/>
          <dgm:chPref val="1"/>
        </dgm:presLayoutVars>
      </dgm:prSet>
      <dgm:spPr/>
    </dgm:pt>
    <dgm:pt modelId="{8BE159F0-E160-4986-A3C3-22BE38097FBF}" type="pres">
      <dgm:prSet presAssocID="{1AC680BC-C15C-4AF7-B78C-1AA606D2B624}" presName="sibTrans" presStyleCnt="0"/>
      <dgm:spPr/>
    </dgm:pt>
    <dgm:pt modelId="{17DC7CC6-BF42-483C-961B-F11326D1574C}" type="pres">
      <dgm:prSet presAssocID="{3447C96E-7B87-4DB6-A573-35621D653EF1}" presName="compNode" presStyleCnt="0"/>
      <dgm:spPr/>
    </dgm:pt>
    <dgm:pt modelId="{165B9CBB-D9D6-46EB-8AC1-39F7193DD4F8}" type="pres">
      <dgm:prSet presAssocID="{3447C96E-7B87-4DB6-A573-35621D653EF1}" presName="iconRect" presStyleLbl="node1" presStyleIdx="1" presStyleCnt="3" custLinFactNeighborX="-28321" custLinFactNeighborY="-1607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B87209B8-C2D5-4916-937A-860943FFC944}" type="pres">
      <dgm:prSet presAssocID="{3447C96E-7B87-4DB6-A573-35621D653EF1}" presName="spaceRect" presStyleCnt="0"/>
      <dgm:spPr/>
    </dgm:pt>
    <dgm:pt modelId="{B9A03D54-8B9D-4CE6-A01D-43820E0B50A7}" type="pres">
      <dgm:prSet presAssocID="{3447C96E-7B87-4DB6-A573-35621D653EF1}" presName="textRect" presStyleLbl="revTx" presStyleIdx="1" presStyleCnt="3" custScaleX="137311" custScaleY="127000" custLinFactNeighborX="-12744" custLinFactNeighborY="-21359">
        <dgm:presLayoutVars>
          <dgm:chMax val="1"/>
          <dgm:chPref val="1"/>
        </dgm:presLayoutVars>
      </dgm:prSet>
      <dgm:spPr/>
    </dgm:pt>
    <dgm:pt modelId="{50F02AFB-F486-438F-9E6D-880188134B59}" type="pres">
      <dgm:prSet presAssocID="{F73F3784-F32E-4D19-AA0B-3D23C043CF40}" presName="sibTrans" presStyleCnt="0"/>
      <dgm:spPr/>
    </dgm:pt>
    <dgm:pt modelId="{48EBB6C0-168C-4A58-AB99-DA2B1BE99734}" type="pres">
      <dgm:prSet presAssocID="{A60AF742-4DCE-4B25-805A-9FC90802195C}" presName="compNode" presStyleCnt="0"/>
      <dgm:spPr/>
    </dgm:pt>
    <dgm:pt modelId="{AC2E0E58-5967-4EC9-BF72-54F55409E004}" type="pres">
      <dgm:prSet presAssocID="{A60AF742-4DCE-4B25-805A-9FC90802195C}" presName="iconRect" presStyleLbl="node1" presStyleIdx="2" presStyleCnt="3" custLinFactNeighborX="-30105" custLinFactNeighborY="-16070"/>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solidFill>
            <a:srgbClr val="30397C"/>
          </a:solidFill>
        </a:ln>
      </dgm:spPr>
    </dgm:pt>
    <dgm:pt modelId="{0AE6C7EC-4E8E-44C9-AF08-87684BD7741A}" type="pres">
      <dgm:prSet presAssocID="{A60AF742-4DCE-4B25-805A-9FC90802195C}" presName="spaceRect" presStyleCnt="0"/>
      <dgm:spPr/>
    </dgm:pt>
    <dgm:pt modelId="{CA04CC6B-DD35-4B0B-80BB-877B27159224}" type="pres">
      <dgm:prSet presAssocID="{A60AF742-4DCE-4B25-805A-9FC90802195C}" presName="textRect" presStyleLbl="revTx" presStyleIdx="2" presStyleCnt="3" custScaleX="153951" custScaleY="127000" custLinFactNeighborX="-13818" custLinFactNeighborY="-21359">
        <dgm:presLayoutVars>
          <dgm:chMax val="1"/>
          <dgm:chPref val="1"/>
        </dgm:presLayoutVars>
      </dgm:prSet>
      <dgm:spPr/>
    </dgm:pt>
  </dgm:ptLst>
  <dgm:cxnLst>
    <dgm:cxn modelId="{093EF345-A7BC-465A-A224-B2F9242ED7A1}" type="presOf" srcId="{1EE7119A-84BB-4AC1-A2EE-F12FD47BAAEB}" destId="{FF46C73D-5025-49AA-BB3C-EA9C066769A5}" srcOrd="0" destOrd="0" presId="urn:microsoft.com/office/officeart/2018/2/layout/IconLabelList"/>
    <dgm:cxn modelId="{750B7E6D-A303-4A8F-A699-7E9A915E5596}" srcId="{7CD91C14-591F-48AC-8777-F66463C542B8}" destId="{A60AF742-4DCE-4B25-805A-9FC90802195C}" srcOrd="2" destOrd="0" parTransId="{18F8F2FF-1C90-4C40-9027-35FA9459877B}" sibTransId="{9055366F-1FE1-4FC5-AB05-C60B77BB6B13}"/>
    <dgm:cxn modelId="{CDA21151-ED4A-4D3B-AA66-CA7FC4EF4DB7}" type="presOf" srcId="{3447C96E-7B87-4DB6-A573-35621D653EF1}" destId="{B9A03D54-8B9D-4CE6-A01D-43820E0B50A7}" srcOrd="0" destOrd="0" presId="urn:microsoft.com/office/officeart/2018/2/layout/IconLabelList"/>
    <dgm:cxn modelId="{3540E78E-2FE2-4002-B648-1F2990EE5909}" srcId="{7CD91C14-591F-48AC-8777-F66463C542B8}" destId="{3447C96E-7B87-4DB6-A573-35621D653EF1}" srcOrd="1" destOrd="0" parTransId="{CBE7BDE8-0941-47C1-A9FD-378574D5F10F}" sibTransId="{F73F3784-F32E-4D19-AA0B-3D23C043CF40}"/>
    <dgm:cxn modelId="{AB73669B-44F5-4512-A0A0-EDB170E4ECC2}" type="presOf" srcId="{A60AF742-4DCE-4B25-805A-9FC90802195C}" destId="{CA04CC6B-DD35-4B0B-80BB-877B27159224}" srcOrd="0" destOrd="0" presId="urn:microsoft.com/office/officeart/2018/2/layout/IconLabelList"/>
    <dgm:cxn modelId="{77D0139D-BB34-4526-9E77-03EF5DB4EAA1}" srcId="{7CD91C14-591F-48AC-8777-F66463C542B8}" destId="{1EE7119A-84BB-4AC1-A2EE-F12FD47BAAEB}" srcOrd="0" destOrd="0" parTransId="{D447D405-A6DE-4D6F-B5BD-31C834DBAE5E}" sibTransId="{1AC680BC-C15C-4AF7-B78C-1AA606D2B624}"/>
    <dgm:cxn modelId="{B3E5ADB6-2B18-42E7-BA05-ED7C6FEB2BEC}" type="presOf" srcId="{7CD91C14-591F-48AC-8777-F66463C542B8}" destId="{C9667B07-5703-4938-B191-70108DCEE743}" srcOrd="0" destOrd="0" presId="urn:microsoft.com/office/officeart/2018/2/layout/IconLabelList"/>
    <dgm:cxn modelId="{1E4F5333-4520-4395-9D5D-3F3B723EFFC8}" type="presParOf" srcId="{C9667B07-5703-4938-B191-70108DCEE743}" destId="{AA18B665-87A6-475A-B94B-BB9F6ACC6359}" srcOrd="0" destOrd="0" presId="urn:microsoft.com/office/officeart/2018/2/layout/IconLabelList"/>
    <dgm:cxn modelId="{A1C85DA0-B586-4F37-B72F-559698FC846F}" type="presParOf" srcId="{AA18B665-87A6-475A-B94B-BB9F6ACC6359}" destId="{2D45DE87-983C-4515-9E92-BEC5ED70C238}" srcOrd="0" destOrd="0" presId="urn:microsoft.com/office/officeart/2018/2/layout/IconLabelList"/>
    <dgm:cxn modelId="{F3B628C7-F221-4450-8BD9-3B832712D97E}" type="presParOf" srcId="{AA18B665-87A6-475A-B94B-BB9F6ACC6359}" destId="{58975DB9-88B9-4B6B-96E1-E90A65E300AA}" srcOrd="1" destOrd="0" presId="urn:microsoft.com/office/officeart/2018/2/layout/IconLabelList"/>
    <dgm:cxn modelId="{093C941D-3F1E-496F-868C-F9D365C33E24}" type="presParOf" srcId="{AA18B665-87A6-475A-B94B-BB9F6ACC6359}" destId="{FF46C73D-5025-49AA-BB3C-EA9C066769A5}" srcOrd="2" destOrd="0" presId="urn:microsoft.com/office/officeart/2018/2/layout/IconLabelList"/>
    <dgm:cxn modelId="{F02BA529-AC73-4890-965B-50D34927AEF3}" type="presParOf" srcId="{C9667B07-5703-4938-B191-70108DCEE743}" destId="{8BE159F0-E160-4986-A3C3-22BE38097FBF}" srcOrd="1" destOrd="0" presId="urn:microsoft.com/office/officeart/2018/2/layout/IconLabelList"/>
    <dgm:cxn modelId="{2BFFE74B-966E-4B29-BB2A-0270EFB34C80}" type="presParOf" srcId="{C9667B07-5703-4938-B191-70108DCEE743}" destId="{17DC7CC6-BF42-483C-961B-F11326D1574C}" srcOrd="2" destOrd="0" presId="urn:microsoft.com/office/officeart/2018/2/layout/IconLabelList"/>
    <dgm:cxn modelId="{7BFDB604-C16F-4168-834C-F484B3724A0D}" type="presParOf" srcId="{17DC7CC6-BF42-483C-961B-F11326D1574C}" destId="{165B9CBB-D9D6-46EB-8AC1-39F7193DD4F8}" srcOrd="0" destOrd="0" presId="urn:microsoft.com/office/officeart/2018/2/layout/IconLabelList"/>
    <dgm:cxn modelId="{DA30491E-F82F-4A88-8A45-1BC996A3BD11}" type="presParOf" srcId="{17DC7CC6-BF42-483C-961B-F11326D1574C}" destId="{B87209B8-C2D5-4916-937A-860943FFC944}" srcOrd="1" destOrd="0" presId="urn:microsoft.com/office/officeart/2018/2/layout/IconLabelList"/>
    <dgm:cxn modelId="{4C3FD648-59E3-40ED-9D6D-0CE13B259E8D}" type="presParOf" srcId="{17DC7CC6-BF42-483C-961B-F11326D1574C}" destId="{B9A03D54-8B9D-4CE6-A01D-43820E0B50A7}" srcOrd="2" destOrd="0" presId="urn:microsoft.com/office/officeart/2018/2/layout/IconLabelList"/>
    <dgm:cxn modelId="{84F1217D-905C-46F8-A435-A51A8A46D9F9}" type="presParOf" srcId="{C9667B07-5703-4938-B191-70108DCEE743}" destId="{50F02AFB-F486-438F-9E6D-880188134B59}" srcOrd="3" destOrd="0" presId="urn:microsoft.com/office/officeart/2018/2/layout/IconLabelList"/>
    <dgm:cxn modelId="{608818F9-0F2C-46C0-89FA-529360C6EBA6}" type="presParOf" srcId="{C9667B07-5703-4938-B191-70108DCEE743}" destId="{48EBB6C0-168C-4A58-AB99-DA2B1BE99734}" srcOrd="4" destOrd="0" presId="urn:microsoft.com/office/officeart/2018/2/layout/IconLabelList"/>
    <dgm:cxn modelId="{9B826F4D-74BB-42C9-BA19-3B7CE87D0771}" type="presParOf" srcId="{48EBB6C0-168C-4A58-AB99-DA2B1BE99734}" destId="{AC2E0E58-5967-4EC9-BF72-54F55409E004}" srcOrd="0" destOrd="0" presId="urn:microsoft.com/office/officeart/2018/2/layout/IconLabelList"/>
    <dgm:cxn modelId="{C69F5BC6-7739-46E5-A15F-FB8EE1125514}" type="presParOf" srcId="{48EBB6C0-168C-4A58-AB99-DA2B1BE99734}" destId="{0AE6C7EC-4E8E-44C9-AF08-87684BD7741A}" srcOrd="1" destOrd="0" presId="urn:microsoft.com/office/officeart/2018/2/layout/IconLabelList"/>
    <dgm:cxn modelId="{84869941-141A-4C84-BB23-295BB0A785AA}" type="presParOf" srcId="{48EBB6C0-168C-4A58-AB99-DA2B1BE99734}" destId="{CA04CC6B-DD35-4B0B-80BB-877B27159224}" srcOrd="2" destOrd="0" presId="urn:microsoft.com/office/officeart/2018/2/layout/IconLabelList"/>
  </dgm:cxnLst>
  <dgm:bg>
    <a:gradFill flip="none" rotWithShape="1">
      <a:gsLst>
        <a:gs pos="0">
          <a:srgbClr val="FECD67">
            <a:tint val="66000"/>
            <a:satMod val="160000"/>
          </a:srgbClr>
        </a:gs>
        <a:gs pos="50000">
          <a:srgbClr val="FECD67">
            <a:tint val="44500"/>
            <a:satMod val="160000"/>
          </a:srgbClr>
        </a:gs>
        <a:gs pos="100000">
          <a:srgbClr val="FECD67">
            <a:tint val="23500"/>
            <a:satMod val="160000"/>
          </a:srgbClr>
        </a:gs>
      </a:gsLst>
      <a:lin ang="16200000" scaled="1"/>
      <a:tileRect/>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5DE87-983C-4515-9E92-BEC5ED70C238}">
      <dsp:nvSpPr>
        <dsp:cNvPr id="0" name=""/>
        <dsp:cNvSpPr/>
      </dsp:nvSpPr>
      <dsp:spPr>
        <a:xfrm>
          <a:off x="1510512" y="564010"/>
          <a:ext cx="939560" cy="939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6C73D-5025-49AA-BB3C-EA9C066769A5}">
      <dsp:nvSpPr>
        <dsp:cNvPr id="0" name=""/>
        <dsp:cNvSpPr/>
      </dsp:nvSpPr>
      <dsp:spPr>
        <a:xfrm>
          <a:off x="82451" y="1691093"/>
          <a:ext cx="3833137"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0397C"/>
              </a:solidFill>
            </a:rPr>
            <a:t>rfinnell@dexprodynamics.com</a:t>
          </a:r>
        </a:p>
      </dsp:txBody>
      <dsp:txXfrm>
        <a:off x="82451" y="1691093"/>
        <a:ext cx="3833137" cy="914400"/>
      </dsp:txXfrm>
    </dsp:sp>
    <dsp:sp modelId="{165B9CBB-D9D6-46EB-8AC1-39F7193DD4F8}">
      <dsp:nvSpPr>
        <dsp:cNvPr id="0" name=""/>
        <dsp:cNvSpPr/>
      </dsp:nvSpPr>
      <dsp:spPr>
        <a:xfrm>
          <a:off x="5080122" y="564010"/>
          <a:ext cx="939560" cy="939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A03D54-8B9D-4CE6-A01D-43820E0B50A7}">
      <dsp:nvSpPr>
        <dsp:cNvPr id="0" name=""/>
        <dsp:cNvSpPr/>
      </dsp:nvSpPr>
      <dsp:spPr>
        <a:xfrm>
          <a:off x="4116445" y="1696565"/>
          <a:ext cx="2866934"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0397C"/>
              </a:solidFill>
            </a:rPr>
            <a:t>503-801-2971</a:t>
          </a:r>
        </a:p>
      </dsp:txBody>
      <dsp:txXfrm>
        <a:off x="4116445" y="1696565"/>
        <a:ext cx="2866934" cy="914400"/>
      </dsp:txXfrm>
    </dsp:sp>
    <dsp:sp modelId="{AC2E0E58-5967-4EC9-BF72-54F55409E004}">
      <dsp:nvSpPr>
        <dsp:cNvPr id="0" name=""/>
        <dsp:cNvSpPr/>
      </dsp:nvSpPr>
      <dsp:spPr>
        <a:xfrm>
          <a:off x="8469394" y="564010"/>
          <a:ext cx="939560" cy="93956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9050" cap="flat" cmpd="sng" algn="ctr">
          <a:solidFill>
            <a:srgbClr val="30397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4CC6B-DD35-4B0B-80BB-877B27159224}">
      <dsp:nvSpPr>
        <dsp:cNvPr id="0" name=""/>
        <dsp:cNvSpPr/>
      </dsp:nvSpPr>
      <dsp:spPr>
        <a:xfrm>
          <a:off x="7326340" y="1696565"/>
          <a:ext cx="3214363"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0397C"/>
              </a:solidFill>
            </a:rPr>
            <a:t>LinkedIn</a:t>
          </a:r>
        </a:p>
      </dsp:txBody>
      <dsp:txXfrm>
        <a:off x="7326340" y="1696565"/>
        <a:ext cx="3214363" cy="9144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8A83D-2002-483B-A709-57B2710D835B}"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1B4D2-A9BC-4FEF-80EF-FE5BC6AD31E6}" type="slidenum">
              <a:rPr lang="en-US" smtClean="0"/>
              <a:t>‹#›</a:t>
            </a:fld>
            <a:endParaRPr lang="en-US"/>
          </a:p>
        </p:txBody>
      </p:sp>
    </p:spTree>
    <p:extLst>
      <p:ext uri="{BB962C8B-B14F-4D97-AF65-F5344CB8AC3E}">
        <p14:creationId xmlns:p14="http://schemas.microsoft.com/office/powerpoint/2010/main" val="124401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my breakout on Managing Resistance on a project or change initiative. If this is not the session name you expected to see, you are in the wrong room, but feel free to stay and learn more about  resistance and how to address it.</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2</a:t>
            </a:fld>
            <a:endParaRPr lang="en-US"/>
          </a:p>
        </p:txBody>
      </p:sp>
    </p:spTree>
    <p:extLst>
      <p:ext uri="{BB962C8B-B14F-4D97-AF65-F5344CB8AC3E}">
        <p14:creationId xmlns:p14="http://schemas.microsoft.com/office/powerpoint/2010/main" val="2523899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0C09-043A-D8DB-27C4-64E004EBD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EAC10-A8DF-F830-BF61-7B1E9E6EC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8C47F-3091-DB8B-E914-8C15A2ADF6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33AAAA-DE71-84DC-ED76-3C063F8D5E65}"/>
              </a:ext>
            </a:extLst>
          </p:cNvPr>
          <p:cNvSpPr>
            <a:spLocks noGrp="1"/>
          </p:cNvSpPr>
          <p:nvPr>
            <p:ph type="sldNum" sz="quarter" idx="5"/>
          </p:nvPr>
        </p:nvSpPr>
        <p:spPr/>
        <p:txBody>
          <a:bodyPr/>
          <a:lstStyle/>
          <a:p>
            <a:fld id="{6B91B4D2-A9BC-4FEF-80EF-FE5BC6AD31E6}" type="slidenum">
              <a:rPr lang="en-US" smtClean="0"/>
              <a:t>11</a:t>
            </a:fld>
            <a:endParaRPr lang="en-US"/>
          </a:p>
        </p:txBody>
      </p:sp>
    </p:spTree>
    <p:extLst>
      <p:ext uri="{BB962C8B-B14F-4D97-AF65-F5344CB8AC3E}">
        <p14:creationId xmlns:p14="http://schemas.microsoft.com/office/powerpoint/2010/main" val="3178342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AA378-A3BC-C737-CECB-A33A567CF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A5198-1ADF-4366-B59B-97659E58F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96ECA-895A-16D7-5BB6-7894E1F631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If the subcontracted step is the last step of the routing…it will post an output entry to your production order when you receive the PO. If you want to verify your production order before posting the output entry, add a final step to the routing after the Subcontracted step.</a:t>
            </a:r>
            <a:endParaRPr lang="en-US" dirty="0"/>
          </a:p>
        </p:txBody>
      </p:sp>
      <p:sp>
        <p:nvSpPr>
          <p:cNvPr id="4" name="Slide Number Placeholder 3">
            <a:extLst>
              <a:ext uri="{FF2B5EF4-FFF2-40B4-BE49-F238E27FC236}">
                <a16:creationId xmlns:a16="http://schemas.microsoft.com/office/drawing/2014/main" id="{05E538A7-09C5-D385-45CA-F7B6360128DC}"/>
              </a:ext>
            </a:extLst>
          </p:cNvPr>
          <p:cNvSpPr>
            <a:spLocks noGrp="1"/>
          </p:cNvSpPr>
          <p:nvPr>
            <p:ph type="sldNum" sz="quarter" idx="5"/>
          </p:nvPr>
        </p:nvSpPr>
        <p:spPr/>
        <p:txBody>
          <a:bodyPr/>
          <a:lstStyle/>
          <a:p>
            <a:fld id="{6B91B4D2-A9BC-4FEF-80EF-FE5BC6AD31E6}" type="slidenum">
              <a:rPr lang="en-US" smtClean="0"/>
              <a:t>12</a:t>
            </a:fld>
            <a:endParaRPr lang="en-US"/>
          </a:p>
        </p:txBody>
      </p:sp>
    </p:spTree>
    <p:extLst>
      <p:ext uri="{BB962C8B-B14F-4D97-AF65-F5344CB8AC3E}">
        <p14:creationId xmlns:p14="http://schemas.microsoft.com/office/powerpoint/2010/main" val="1292679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13</a:t>
            </a:fld>
            <a:endParaRPr lang="en-US"/>
          </a:p>
        </p:txBody>
      </p:sp>
    </p:spTree>
    <p:extLst>
      <p:ext uri="{BB962C8B-B14F-4D97-AF65-F5344CB8AC3E}">
        <p14:creationId xmlns:p14="http://schemas.microsoft.com/office/powerpoint/2010/main" val="2033020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B5948-68B3-BE84-D77F-6C24D2069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9C9F6-FA7B-3F4A-B8E8-8DC94D899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B7D5C-D854-0156-BCBF-7EB095A355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E8D568-45A8-E522-3AEE-BBAECB30C98D}"/>
              </a:ext>
            </a:extLst>
          </p:cNvPr>
          <p:cNvSpPr>
            <a:spLocks noGrp="1"/>
          </p:cNvSpPr>
          <p:nvPr>
            <p:ph type="sldNum" sz="quarter" idx="5"/>
          </p:nvPr>
        </p:nvSpPr>
        <p:spPr/>
        <p:txBody>
          <a:bodyPr/>
          <a:lstStyle/>
          <a:p>
            <a:fld id="{6B91B4D2-A9BC-4FEF-80EF-FE5BC6AD31E6}" type="slidenum">
              <a:rPr lang="en-US" smtClean="0"/>
              <a:t>14</a:t>
            </a:fld>
            <a:endParaRPr lang="en-US"/>
          </a:p>
        </p:txBody>
      </p:sp>
    </p:spTree>
    <p:extLst>
      <p:ext uri="{BB962C8B-B14F-4D97-AF65-F5344CB8AC3E}">
        <p14:creationId xmlns:p14="http://schemas.microsoft.com/office/powerpoint/2010/main" val="1539652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15</a:t>
            </a:fld>
            <a:endParaRPr lang="en-US"/>
          </a:p>
        </p:txBody>
      </p:sp>
    </p:spTree>
    <p:extLst>
      <p:ext uri="{BB962C8B-B14F-4D97-AF65-F5344CB8AC3E}">
        <p14:creationId xmlns:p14="http://schemas.microsoft.com/office/powerpoint/2010/main" val="118948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16</a:t>
            </a:fld>
            <a:endParaRPr lang="en-US"/>
          </a:p>
        </p:txBody>
      </p:sp>
    </p:spTree>
    <p:extLst>
      <p:ext uri="{BB962C8B-B14F-4D97-AF65-F5344CB8AC3E}">
        <p14:creationId xmlns:p14="http://schemas.microsoft.com/office/powerpoint/2010/main" val="3015459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4/8/2025 3:14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20438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little bit about me</a:t>
            </a:r>
            <a:r>
              <a:rPr lang="en-US" i="0" dirty="0"/>
              <a:t>…  I am a MS certified functional consultant and have been in the MS space since 2008; first in NAV, then I took a short foray into F&amp;O, then back into BC. I am certified as a trainer and advanced change management practitioner by </a:t>
            </a:r>
            <a:r>
              <a:rPr lang="en-US" i="0" dirty="0" err="1"/>
              <a:t>Prosci</a:t>
            </a:r>
            <a:r>
              <a:rPr lang="en-US" i="0" dirty="0"/>
              <a:t>, although I am change management agnostic. I don’t care which methodology you use; I just urge you to use it.</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3</a:t>
            </a:fld>
            <a:endParaRPr lang="en-US"/>
          </a:p>
        </p:txBody>
      </p:sp>
    </p:spTree>
    <p:extLst>
      <p:ext uri="{BB962C8B-B14F-4D97-AF65-F5344CB8AC3E}">
        <p14:creationId xmlns:p14="http://schemas.microsoft.com/office/powerpoint/2010/main" val="170927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4</a:t>
            </a:fld>
            <a:endParaRPr lang="en-US"/>
          </a:p>
        </p:txBody>
      </p:sp>
    </p:spTree>
    <p:extLst>
      <p:ext uri="{BB962C8B-B14F-4D97-AF65-F5344CB8AC3E}">
        <p14:creationId xmlns:p14="http://schemas.microsoft.com/office/powerpoint/2010/main" val="125647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5</a:t>
            </a:fld>
            <a:endParaRPr lang="en-US"/>
          </a:p>
        </p:txBody>
      </p:sp>
    </p:spTree>
    <p:extLst>
      <p:ext uri="{BB962C8B-B14F-4D97-AF65-F5344CB8AC3E}">
        <p14:creationId xmlns:p14="http://schemas.microsoft.com/office/powerpoint/2010/main" val="2068782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6</a:t>
            </a:fld>
            <a:endParaRPr lang="en-US"/>
          </a:p>
        </p:txBody>
      </p:sp>
    </p:spTree>
    <p:extLst>
      <p:ext uri="{BB962C8B-B14F-4D97-AF65-F5344CB8AC3E}">
        <p14:creationId xmlns:p14="http://schemas.microsoft.com/office/powerpoint/2010/main" val="338134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7</a:t>
            </a:fld>
            <a:endParaRPr lang="en-US"/>
          </a:p>
        </p:txBody>
      </p:sp>
    </p:spTree>
    <p:extLst>
      <p:ext uri="{BB962C8B-B14F-4D97-AF65-F5344CB8AC3E}">
        <p14:creationId xmlns:p14="http://schemas.microsoft.com/office/powerpoint/2010/main" val="405449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8</a:t>
            </a:fld>
            <a:endParaRPr lang="en-US"/>
          </a:p>
        </p:txBody>
      </p:sp>
    </p:spTree>
    <p:extLst>
      <p:ext uri="{BB962C8B-B14F-4D97-AF65-F5344CB8AC3E}">
        <p14:creationId xmlns:p14="http://schemas.microsoft.com/office/powerpoint/2010/main" val="1867724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5C6CB-F501-2649-A9E2-434F1DE7E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1F5B9-E66B-0BD2-025C-202221169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21F39-8F98-24BA-01E5-7A597E7614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C7F462-2CA4-D654-5FF4-AE1A0F01D7D1}"/>
              </a:ext>
            </a:extLst>
          </p:cNvPr>
          <p:cNvSpPr>
            <a:spLocks noGrp="1"/>
          </p:cNvSpPr>
          <p:nvPr>
            <p:ph type="sldNum" sz="quarter" idx="5"/>
          </p:nvPr>
        </p:nvSpPr>
        <p:spPr/>
        <p:txBody>
          <a:bodyPr/>
          <a:lstStyle/>
          <a:p>
            <a:fld id="{6B91B4D2-A9BC-4FEF-80EF-FE5BC6AD31E6}" type="slidenum">
              <a:rPr lang="en-US" smtClean="0"/>
              <a:t>9</a:t>
            </a:fld>
            <a:endParaRPr lang="en-US"/>
          </a:p>
        </p:txBody>
      </p:sp>
    </p:spTree>
    <p:extLst>
      <p:ext uri="{BB962C8B-B14F-4D97-AF65-F5344CB8AC3E}">
        <p14:creationId xmlns:p14="http://schemas.microsoft.com/office/powerpoint/2010/main" val="326204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23A93-3685-31D7-5378-50F17C617A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1CAD8-AF74-E3AA-F346-8D5984B37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2B203-C7DB-B279-5845-4CA1B99070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If the Work Center is vendor specific, I tend to use the vendor number as the work center number</a:t>
            </a:r>
          </a:p>
          <a:p>
            <a:endParaRPr lang="en-US" dirty="0"/>
          </a:p>
        </p:txBody>
      </p:sp>
      <p:sp>
        <p:nvSpPr>
          <p:cNvPr id="4" name="Slide Number Placeholder 3">
            <a:extLst>
              <a:ext uri="{FF2B5EF4-FFF2-40B4-BE49-F238E27FC236}">
                <a16:creationId xmlns:a16="http://schemas.microsoft.com/office/drawing/2014/main" id="{310F519B-A2AD-6223-2D2C-549FDEBA6D82}"/>
              </a:ext>
            </a:extLst>
          </p:cNvPr>
          <p:cNvSpPr>
            <a:spLocks noGrp="1"/>
          </p:cNvSpPr>
          <p:nvPr>
            <p:ph type="sldNum" sz="quarter" idx="5"/>
          </p:nvPr>
        </p:nvSpPr>
        <p:spPr/>
        <p:txBody>
          <a:bodyPr/>
          <a:lstStyle/>
          <a:p>
            <a:fld id="{6B91B4D2-A9BC-4FEF-80EF-FE5BC6AD31E6}" type="slidenum">
              <a:rPr lang="en-US" smtClean="0"/>
              <a:t>10</a:t>
            </a:fld>
            <a:endParaRPr lang="en-US"/>
          </a:p>
        </p:txBody>
      </p:sp>
    </p:spTree>
    <p:extLst>
      <p:ext uri="{BB962C8B-B14F-4D97-AF65-F5344CB8AC3E}">
        <p14:creationId xmlns:p14="http://schemas.microsoft.com/office/powerpoint/2010/main" val="396067171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9DBA28-4A88-8FEC-5975-51748A7C2B34}"/>
              </a:ext>
            </a:extLst>
          </p:cNvPr>
          <p:cNvSpPr/>
          <p:nvPr userDrawn="1"/>
        </p:nvSpPr>
        <p:spPr>
          <a:xfrm>
            <a:off x="0" y="1"/>
            <a:ext cx="12192000" cy="3840480"/>
          </a:xfrm>
          <a:prstGeom prst="rect">
            <a:avLst/>
          </a:prstGeom>
          <a:gradFill flip="none" rotWithShape="1">
            <a:gsLst>
              <a:gs pos="0">
                <a:srgbClr val="9C3C9A"/>
              </a:gs>
              <a:gs pos="40000">
                <a:srgbClr val="ED3F7B"/>
              </a:gs>
              <a:gs pos="80000">
                <a:srgbClr val="F9ED4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skyline with many blue lights&#10;&#10;AI-generated content may be incorrect.">
            <a:extLst>
              <a:ext uri="{FF2B5EF4-FFF2-40B4-BE49-F238E27FC236}">
                <a16:creationId xmlns:a16="http://schemas.microsoft.com/office/drawing/2014/main" id="{6A399047-29B9-4A00-1B29-747FCE260DCE}"/>
              </a:ext>
            </a:extLst>
          </p:cNvPr>
          <p:cNvPicPr>
            <a:picLocks noChangeAspect="1"/>
          </p:cNvPicPr>
          <p:nvPr userDrawn="1"/>
        </p:nvPicPr>
        <p:blipFill>
          <a:blip r:embed="rId2"/>
          <a:srcRect l="1808" r="1663"/>
          <a:stretch/>
        </p:blipFill>
        <p:spPr>
          <a:xfrm>
            <a:off x="-1" y="586839"/>
            <a:ext cx="12191999" cy="4238039"/>
          </a:xfrm>
          <a:prstGeom prst="rect">
            <a:avLst/>
          </a:prstGeom>
        </p:spPr>
      </p:pic>
      <p:pic>
        <p:nvPicPr>
          <p:cNvPr id="15" name="Picture 14" descr="A purple and yellow city skyline&#10;&#10;AI-generated content may be incorrect.">
            <a:extLst>
              <a:ext uri="{FF2B5EF4-FFF2-40B4-BE49-F238E27FC236}">
                <a16:creationId xmlns:a16="http://schemas.microsoft.com/office/drawing/2014/main" id="{261BE470-0F59-AC23-6494-86C4E29710A4}"/>
              </a:ext>
            </a:extLst>
          </p:cNvPr>
          <p:cNvPicPr>
            <a:picLocks noChangeAspect="1"/>
          </p:cNvPicPr>
          <p:nvPr userDrawn="1"/>
        </p:nvPicPr>
        <p:blipFill>
          <a:blip r:embed="rId3"/>
          <a:srcRect l="3124" r="5642"/>
          <a:stretch/>
        </p:blipFill>
        <p:spPr>
          <a:xfrm flipH="1">
            <a:off x="0" y="777698"/>
            <a:ext cx="12192000" cy="4484011"/>
          </a:xfrm>
          <a:prstGeom prst="rect">
            <a:avLst/>
          </a:prstGeom>
        </p:spPr>
      </p:pic>
      <p:pic>
        <p:nvPicPr>
          <p:cNvPr id="19" name="Picture 18" descr="A city skyline at night&#10;&#10;AI-generated content may be incorrect.">
            <a:extLst>
              <a:ext uri="{FF2B5EF4-FFF2-40B4-BE49-F238E27FC236}">
                <a16:creationId xmlns:a16="http://schemas.microsoft.com/office/drawing/2014/main" id="{00653E19-581D-5710-3AA1-6B3CF3917ED5}"/>
              </a:ext>
            </a:extLst>
          </p:cNvPr>
          <p:cNvPicPr>
            <a:picLocks noChangeAspect="1"/>
          </p:cNvPicPr>
          <p:nvPr userDrawn="1"/>
        </p:nvPicPr>
        <p:blipFill>
          <a:blip r:embed="rId4"/>
          <a:srcRect l="2867" t="22029" r="2494" b="5361"/>
          <a:stretch/>
        </p:blipFill>
        <p:spPr>
          <a:xfrm>
            <a:off x="0" y="1596290"/>
            <a:ext cx="12191998" cy="5261709"/>
          </a:xfrm>
          <a:prstGeom prst="rect">
            <a:avLst/>
          </a:prstGeom>
        </p:spPr>
      </p:pic>
      <p:sp>
        <p:nvSpPr>
          <p:cNvPr id="7" name="TextBox 6">
            <a:extLst>
              <a:ext uri="{FF2B5EF4-FFF2-40B4-BE49-F238E27FC236}">
                <a16:creationId xmlns:a16="http://schemas.microsoft.com/office/drawing/2014/main" id="{A2B1DF37-A950-0B8C-2DB0-35007DB17288}"/>
              </a:ext>
            </a:extLst>
          </p:cNvPr>
          <p:cNvSpPr txBox="1"/>
          <p:nvPr userDrawn="1"/>
        </p:nvSpPr>
        <p:spPr>
          <a:xfrm>
            <a:off x="94521" y="6369700"/>
            <a:ext cx="18389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dirty="0" err="1">
                <a:solidFill>
                  <a:schemeClr val="bg1"/>
                </a:solidFill>
                <a:latin typeface="Open Sans ExtraBold" pitchFamily="2" charset="0"/>
                <a:ea typeface="Open Sans ExtraBold" pitchFamily="2" charset="0"/>
                <a:cs typeface="Open Sans ExtraBold" pitchFamily="2" charset="0"/>
              </a:rPr>
              <a:t>dynamicscon.com</a:t>
            </a:r>
            <a:endParaRPr lang="en-US" sz="1400" b="1" i="0" u="sng" dirty="0">
              <a:solidFill>
                <a:schemeClr val="bg1"/>
              </a:solidFill>
              <a:latin typeface="Open Sans ExtraBold" pitchFamily="2" charset="0"/>
              <a:ea typeface="Open Sans ExtraBold" pitchFamily="2" charset="0"/>
              <a:cs typeface="Open Sans ExtraBold" pitchFamily="2" charset="0"/>
            </a:endParaRPr>
          </a:p>
        </p:txBody>
      </p:sp>
      <p:grpSp>
        <p:nvGrpSpPr>
          <p:cNvPr id="8" name="Group 7">
            <a:extLst>
              <a:ext uri="{FF2B5EF4-FFF2-40B4-BE49-F238E27FC236}">
                <a16:creationId xmlns:a16="http://schemas.microsoft.com/office/drawing/2014/main" id="{0418F232-04F8-4E2E-F9AF-7253BF82138A}"/>
              </a:ext>
            </a:extLst>
          </p:cNvPr>
          <p:cNvGrpSpPr/>
          <p:nvPr userDrawn="1"/>
        </p:nvGrpSpPr>
        <p:grpSpPr>
          <a:xfrm>
            <a:off x="1601913" y="958184"/>
            <a:ext cx="8988174" cy="5443417"/>
            <a:chOff x="1601913" y="958184"/>
            <a:chExt cx="8988174" cy="5443417"/>
          </a:xfrm>
        </p:grpSpPr>
        <p:pic>
          <p:nvPicPr>
            <p:cNvPr id="3" name="Picture 2" descr="A logo of a city&#10;&#10;AI-generated content may be incorrect.">
              <a:extLst>
                <a:ext uri="{FF2B5EF4-FFF2-40B4-BE49-F238E27FC236}">
                  <a16:creationId xmlns:a16="http://schemas.microsoft.com/office/drawing/2014/main" id="{4772473F-1BC2-B356-662E-EAFC4C164EAF}"/>
                </a:ext>
              </a:extLst>
            </p:cNvPr>
            <p:cNvPicPr>
              <a:picLocks noChangeAspect="1"/>
            </p:cNvPicPr>
            <p:nvPr userDrawn="1"/>
          </p:nvPicPr>
          <p:blipFill>
            <a:blip r:embed="rId5"/>
            <a:stretch>
              <a:fillRect/>
            </a:stretch>
          </p:blipFill>
          <p:spPr>
            <a:xfrm>
              <a:off x="2028007" y="3847837"/>
              <a:ext cx="4224746" cy="2553764"/>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6DFF3C90-20D3-7E53-F389-45BBC1E09FA2}"/>
                </a:ext>
              </a:extLst>
            </p:cNvPr>
            <p:cNvPicPr>
              <a:picLocks noChangeAspect="1"/>
            </p:cNvPicPr>
            <p:nvPr userDrawn="1"/>
          </p:nvPicPr>
          <p:blipFill>
            <a:blip r:embed="rId6"/>
            <a:stretch>
              <a:fillRect/>
            </a:stretch>
          </p:blipFill>
          <p:spPr>
            <a:xfrm>
              <a:off x="1601913" y="958184"/>
              <a:ext cx="8988174" cy="4644391"/>
            </a:xfrm>
            <a:prstGeom prst="rect">
              <a:avLst/>
            </a:prstGeom>
          </p:spPr>
        </p:pic>
      </p:grpSp>
      <p:pic>
        <p:nvPicPr>
          <p:cNvPr id="4" name="Picture 3">
            <a:extLst>
              <a:ext uri="{FF2B5EF4-FFF2-40B4-BE49-F238E27FC236}">
                <a16:creationId xmlns:a16="http://schemas.microsoft.com/office/drawing/2014/main" id="{8B9F7B16-B410-A365-F137-A120E7389A82}"/>
              </a:ext>
            </a:extLst>
          </p:cNvPr>
          <p:cNvPicPr>
            <a:picLocks noChangeAspect="1"/>
          </p:cNvPicPr>
          <p:nvPr userDrawn="1"/>
        </p:nvPicPr>
        <p:blipFill>
          <a:blip r:embed="rId7"/>
          <a:stretch>
            <a:fillRect/>
          </a:stretch>
        </p:blipFill>
        <p:spPr>
          <a:xfrm>
            <a:off x="-923279" y="616079"/>
            <a:ext cx="4433677" cy="342105"/>
          </a:xfrm>
          <a:prstGeom prst="rect">
            <a:avLst/>
          </a:prstGeom>
        </p:spPr>
      </p:pic>
      <p:pic>
        <p:nvPicPr>
          <p:cNvPr id="11" name="Picture 10" descr="A couple of superheroes sitting on a fountain&#10;&#10;AI-generated content may be incorrect.">
            <a:extLst>
              <a:ext uri="{FF2B5EF4-FFF2-40B4-BE49-F238E27FC236}">
                <a16:creationId xmlns:a16="http://schemas.microsoft.com/office/drawing/2014/main" id="{54F15541-A593-CDD9-2CC1-59DE0D0C70D4}"/>
              </a:ext>
            </a:extLst>
          </p:cNvPr>
          <p:cNvPicPr>
            <a:picLocks noChangeAspect="1"/>
          </p:cNvPicPr>
          <p:nvPr userDrawn="1"/>
        </p:nvPicPr>
        <p:blipFill>
          <a:blip r:embed="rId8"/>
          <a:stretch>
            <a:fillRect/>
          </a:stretch>
        </p:blipFill>
        <p:spPr>
          <a:xfrm>
            <a:off x="9036293" y="3881406"/>
            <a:ext cx="2986058" cy="2986058"/>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1516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42ABE3"/>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419566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11609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75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6502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48731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565505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226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884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6614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ED3F7B"/>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337458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F6-A377-102F-21E4-65F710663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5FDF-F36E-1E86-88D7-F805B5A83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2589-A922-4544-404A-A5703F7B89BC}"/>
              </a:ext>
            </a:extLst>
          </p:cNvPr>
          <p:cNvSpPr>
            <a:spLocks noGrp="1"/>
          </p:cNvSpPr>
          <p:nvPr>
            <p:ph type="dt" sz="half" idx="10"/>
          </p:nvPr>
        </p:nvSpPr>
        <p:spPr/>
        <p:txBody>
          <a:bodyPr/>
          <a:lstStyle/>
          <a:p>
            <a:fld id="{16AF657A-ACF9-4E40-A2DA-3323CFDC064A}" type="datetimeFigureOut">
              <a:rPr lang="en-US" smtClean="0"/>
              <a:t>4/8/2025</a:t>
            </a:fld>
            <a:endParaRPr lang="en-US"/>
          </a:p>
        </p:txBody>
      </p:sp>
      <p:sp>
        <p:nvSpPr>
          <p:cNvPr id="5" name="Footer Placeholder 4">
            <a:extLst>
              <a:ext uri="{FF2B5EF4-FFF2-40B4-BE49-F238E27FC236}">
                <a16:creationId xmlns:a16="http://schemas.microsoft.com/office/drawing/2014/main" id="{9527BCE2-1626-CD37-772A-B152E261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3B5B-D966-84C6-A3D9-951249CB42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25238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3C7F-EE87-485B-467F-06692F726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E542E-DC40-CFC3-16BA-CADE736DC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B1641-5E9A-ADFA-3070-E42BCA5B8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E8E95-6A05-5B6C-FFD0-0083B214A34D}"/>
              </a:ext>
            </a:extLst>
          </p:cNvPr>
          <p:cNvSpPr>
            <a:spLocks noGrp="1"/>
          </p:cNvSpPr>
          <p:nvPr>
            <p:ph type="dt" sz="half" idx="10"/>
          </p:nvPr>
        </p:nvSpPr>
        <p:spPr/>
        <p:txBody>
          <a:bodyPr/>
          <a:lstStyle/>
          <a:p>
            <a:fld id="{16AF657A-ACF9-4E40-A2DA-3323CFDC064A}" type="datetimeFigureOut">
              <a:rPr lang="en-US" smtClean="0"/>
              <a:t>4/8/2025</a:t>
            </a:fld>
            <a:endParaRPr lang="en-US"/>
          </a:p>
        </p:txBody>
      </p:sp>
      <p:sp>
        <p:nvSpPr>
          <p:cNvPr id="6" name="Footer Placeholder 5">
            <a:extLst>
              <a:ext uri="{FF2B5EF4-FFF2-40B4-BE49-F238E27FC236}">
                <a16:creationId xmlns:a16="http://schemas.microsoft.com/office/drawing/2014/main" id="{4A18B8AE-4F5D-C434-057E-AAB644D00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FE0E1-414E-FFE8-C837-4DEE2CC0FE57}"/>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82478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FE54-3880-AA4C-F032-2D3D21FB7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58F92-0635-A403-EA30-92607F5B7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930E7-EAFB-9465-9872-D7CF1AA56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67C39-2BDC-C99B-F4D7-7DFC3791F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F93E6-2F44-E7A1-99A4-D82A692E7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C3099-B0E4-3DC2-6B63-B9D964FC8951}"/>
              </a:ext>
            </a:extLst>
          </p:cNvPr>
          <p:cNvSpPr>
            <a:spLocks noGrp="1"/>
          </p:cNvSpPr>
          <p:nvPr>
            <p:ph type="dt" sz="half" idx="10"/>
          </p:nvPr>
        </p:nvSpPr>
        <p:spPr/>
        <p:txBody>
          <a:bodyPr/>
          <a:lstStyle/>
          <a:p>
            <a:fld id="{16AF657A-ACF9-4E40-A2DA-3323CFDC064A}" type="datetimeFigureOut">
              <a:rPr lang="en-US" smtClean="0"/>
              <a:t>4/8/2025</a:t>
            </a:fld>
            <a:endParaRPr lang="en-US"/>
          </a:p>
        </p:txBody>
      </p:sp>
      <p:sp>
        <p:nvSpPr>
          <p:cNvPr id="8" name="Footer Placeholder 7">
            <a:extLst>
              <a:ext uri="{FF2B5EF4-FFF2-40B4-BE49-F238E27FC236}">
                <a16:creationId xmlns:a16="http://schemas.microsoft.com/office/drawing/2014/main" id="{58E86309-1628-B814-C2FD-76AF47DF5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F44B4-C8B5-51DB-5307-0E7AE738A899}"/>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69845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7A67-8478-A358-5499-248DAD0DBA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39709-B1B9-B59F-1F65-AEA8F5E3C65A}"/>
              </a:ext>
            </a:extLst>
          </p:cNvPr>
          <p:cNvSpPr>
            <a:spLocks noGrp="1"/>
          </p:cNvSpPr>
          <p:nvPr>
            <p:ph type="dt" sz="half" idx="10"/>
          </p:nvPr>
        </p:nvSpPr>
        <p:spPr/>
        <p:txBody>
          <a:bodyPr/>
          <a:lstStyle/>
          <a:p>
            <a:fld id="{16AF657A-ACF9-4E40-A2DA-3323CFDC064A}" type="datetimeFigureOut">
              <a:rPr lang="en-US" smtClean="0"/>
              <a:t>4/8/2025</a:t>
            </a:fld>
            <a:endParaRPr lang="en-US"/>
          </a:p>
        </p:txBody>
      </p:sp>
      <p:sp>
        <p:nvSpPr>
          <p:cNvPr id="4" name="Footer Placeholder 3">
            <a:extLst>
              <a:ext uri="{FF2B5EF4-FFF2-40B4-BE49-F238E27FC236}">
                <a16:creationId xmlns:a16="http://schemas.microsoft.com/office/drawing/2014/main" id="{1526886E-3AEB-8E0B-421B-8F1888555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E027-F325-70E1-CE56-8D8EC1C9DD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21069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4D02B-FAC9-3918-9CB5-CE8CE9CC8F1B}"/>
              </a:ext>
            </a:extLst>
          </p:cNvPr>
          <p:cNvSpPr>
            <a:spLocks noGrp="1"/>
          </p:cNvSpPr>
          <p:nvPr>
            <p:ph type="dt" sz="half" idx="10"/>
          </p:nvPr>
        </p:nvSpPr>
        <p:spPr/>
        <p:txBody>
          <a:bodyPr/>
          <a:lstStyle/>
          <a:p>
            <a:fld id="{16AF657A-ACF9-4E40-A2DA-3323CFDC064A}" type="datetimeFigureOut">
              <a:rPr lang="en-US" smtClean="0"/>
              <a:t>4/8/2025</a:t>
            </a:fld>
            <a:endParaRPr lang="en-US"/>
          </a:p>
        </p:txBody>
      </p:sp>
      <p:sp>
        <p:nvSpPr>
          <p:cNvPr id="3" name="Footer Placeholder 2">
            <a:extLst>
              <a:ext uri="{FF2B5EF4-FFF2-40B4-BE49-F238E27FC236}">
                <a16:creationId xmlns:a16="http://schemas.microsoft.com/office/drawing/2014/main" id="{D6DB6D17-0A99-46F0-7353-6CAB6A949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C6C87-2EE8-E13D-5C78-88F5BD5AF54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94549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6B0B-A774-A488-FFE5-7C3FAB9F8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747E3-FCF2-B714-176D-EBE237254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505F0-740D-1966-EE8D-87BDD3932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6CEA-0F88-E037-7A45-5FAB3008F29A}"/>
              </a:ext>
            </a:extLst>
          </p:cNvPr>
          <p:cNvSpPr>
            <a:spLocks noGrp="1"/>
          </p:cNvSpPr>
          <p:nvPr>
            <p:ph type="dt" sz="half" idx="10"/>
          </p:nvPr>
        </p:nvSpPr>
        <p:spPr/>
        <p:txBody>
          <a:bodyPr/>
          <a:lstStyle/>
          <a:p>
            <a:fld id="{16AF657A-ACF9-4E40-A2DA-3323CFDC064A}" type="datetimeFigureOut">
              <a:rPr lang="en-US" smtClean="0"/>
              <a:t>4/8/2025</a:t>
            </a:fld>
            <a:endParaRPr lang="en-US"/>
          </a:p>
        </p:txBody>
      </p:sp>
      <p:sp>
        <p:nvSpPr>
          <p:cNvPr id="6" name="Footer Placeholder 5">
            <a:extLst>
              <a:ext uri="{FF2B5EF4-FFF2-40B4-BE49-F238E27FC236}">
                <a16:creationId xmlns:a16="http://schemas.microsoft.com/office/drawing/2014/main" id="{57B7324D-739C-A329-31D7-0754104E8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1A541-BD2E-AA13-06CB-49D937B5525E}"/>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68093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8B69-B14E-E370-0B98-73FDEA1D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4CDCD-2995-3354-FC2F-6FB3A96D2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908B48-1FF4-DDEB-CE3B-17A5B405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1679-7946-EB79-6C8B-47AB5F6CA65C}"/>
              </a:ext>
            </a:extLst>
          </p:cNvPr>
          <p:cNvSpPr>
            <a:spLocks noGrp="1"/>
          </p:cNvSpPr>
          <p:nvPr>
            <p:ph type="dt" sz="half" idx="10"/>
          </p:nvPr>
        </p:nvSpPr>
        <p:spPr/>
        <p:txBody>
          <a:bodyPr/>
          <a:lstStyle/>
          <a:p>
            <a:fld id="{16AF657A-ACF9-4E40-A2DA-3323CFDC064A}" type="datetimeFigureOut">
              <a:rPr lang="en-US" smtClean="0"/>
              <a:t>4/8/2025</a:t>
            </a:fld>
            <a:endParaRPr lang="en-US"/>
          </a:p>
        </p:txBody>
      </p:sp>
      <p:sp>
        <p:nvSpPr>
          <p:cNvPr id="6" name="Footer Placeholder 5">
            <a:extLst>
              <a:ext uri="{FF2B5EF4-FFF2-40B4-BE49-F238E27FC236}">
                <a16:creationId xmlns:a16="http://schemas.microsoft.com/office/drawing/2014/main" id="{40E7FBDF-C98E-8C97-BA0B-14CD65830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0114F-7C56-A33F-2D7F-663B25BCA46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158283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A0BE-E6E1-DDB5-576A-6E1389D03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44BC-A011-19F6-5A94-37C13412D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6D42-E720-F2C2-0E6B-63D13F4E749E}"/>
              </a:ext>
            </a:extLst>
          </p:cNvPr>
          <p:cNvSpPr>
            <a:spLocks noGrp="1"/>
          </p:cNvSpPr>
          <p:nvPr>
            <p:ph type="dt" sz="half" idx="10"/>
          </p:nvPr>
        </p:nvSpPr>
        <p:spPr/>
        <p:txBody>
          <a:bodyPr/>
          <a:lstStyle/>
          <a:p>
            <a:fld id="{16AF657A-ACF9-4E40-A2DA-3323CFDC064A}" type="datetimeFigureOut">
              <a:rPr lang="en-US" smtClean="0"/>
              <a:t>4/8/2025</a:t>
            </a:fld>
            <a:endParaRPr lang="en-US"/>
          </a:p>
        </p:txBody>
      </p:sp>
      <p:sp>
        <p:nvSpPr>
          <p:cNvPr id="5" name="Footer Placeholder 4">
            <a:extLst>
              <a:ext uri="{FF2B5EF4-FFF2-40B4-BE49-F238E27FC236}">
                <a16:creationId xmlns:a16="http://schemas.microsoft.com/office/drawing/2014/main" id="{FCE91BEC-D288-76D0-6302-126DD605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7C70-3296-899F-EFA8-146733509D50}"/>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90069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36A0-8893-DFB5-F3D9-BF93C292E7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B9BA-8C69-613C-DBE2-2A3A33495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1C4-FC08-6253-721C-406630474D7B}"/>
              </a:ext>
            </a:extLst>
          </p:cNvPr>
          <p:cNvSpPr>
            <a:spLocks noGrp="1"/>
          </p:cNvSpPr>
          <p:nvPr>
            <p:ph type="dt" sz="half" idx="10"/>
          </p:nvPr>
        </p:nvSpPr>
        <p:spPr/>
        <p:txBody>
          <a:bodyPr/>
          <a:lstStyle/>
          <a:p>
            <a:fld id="{16AF657A-ACF9-4E40-A2DA-3323CFDC064A}" type="datetimeFigureOut">
              <a:rPr lang="en-US" smtClean="0"/>
              <a:t>4/8/2025</a:t>
            </a:fld>
            <a:endParaRPr lang="en-US"/>
          </a:p>
        </p:txBody>
      </p:sp>
      <p:sp>
        <p:nvSpPr>
          <p:cNvPr id="5" name="Footer Placeholder 4">
            <a:extLst>
              <a:ext uri="{FF2B5EF4-FFF2-40B4-BE49-F238E27FC236}">
                <a16:creationId xmlns:a16="http://schemas.microsoft.com/office/drawing/2014/main" id="{575F6646-D7D1-5D3E-EFFE-D858528F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41F9-6864-9CFD-8B75-C903A3827F52}"/>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4282462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Blank Content">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1" y="5931873"/>
            <a:ext cx="12217957" cy="926127"/>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699648" y="6342794"/>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a:solidFill>
                  <a:schemeClr val="bg1"/>
                </a:solidFill>
              </a:rPr>
              <a:t>@</a:t>
            </a:r>
            <a:r>
              <a:rPr sz="1274" spc="-64">
                <a:solidFill>
                  <a:schemeClr val="bg1"/>
                </a:solidFill>
              </a:rPr>
              <a:t> </a:t>
            </a:r>
            <a:r>
              <a:rPr sz="1274" spc="-49">
                <a:solidFill>
                  <a:schemeClr val="bg1"/>
                </a:solidFill>
              </a:rPr>
              <a:t>202</a:t>
            </a:r>
            <a:r>
              <a:rPr lang="en-US" sz="1274" spc="-49">
                <a:solidFill>
                  <a:schemeClr val="bg1"/>
                </a:solidFill>
              </a:rPr>
              <a:t>4</a:t>
            </a:r>
            <a:r>
              <a:rPr sz="1274" spc="-64">
                <a:solidFill>
                  <a:schemeClr val="bg1"/>
                </a:solidFill>
              </a:rPr>
              <a:t> </a:t>
            </a:r>
            <a:r>
              <a:rPr sz="1274" spc="59">
                <a:solidFill>
                  <a:schemeClr val="bg1"/>
                </a:solidFill>
              </a:rPr>
              <a:t>Dynamic</a:t>
            </a:r>
            <a:r>
              <a:rPr sz="1274" spc="-64">
                <a:solidFill>
                  <a:schemeClr val="bg1"/>
                </a:solidFill>
              </a:rPr>
              <a:t> </a:t>
            </a:r>
            <a:r>
              <a:rPr sz="1274" spc="39">
                <a:solidFill>
                  <a:schemeClr val="bg1"/>
                </a:solidFill>
              </a:rPr>
              <a:t>Communities</a:t>
            </a:r>
          </a:p>
        </p:txBody>
      </p:sp>
      <p:sp>
        <p:nvSpPr>
          <p:cNvPr id="3" name="Title 2">
            <a:extLst>
              <a:ext uri="{FF2B5EF4-FFF2-40B4-BE49-F238E27FC236}">
                <a16:creationId xmlns:a16="http://schemas.microsoft.com/office/drawing/2014/main" id="{45969C0B-617D-29BE-69D1-96DCD556DE15}"/>
              </a:ext>
            </a:extLst>
          </p:cNvPr>
          <p:cNvSpPr>
            <a:spLocks noGrp="1"/>
          </p:cNvSpPr>
          <p:nvPr>
            <p:ph type="title" hasCustomPrompt="1"/>
          </p:nvPr>
        </p:nvSpPr>
        <p:spPr>
          <a:xfrm>
            <a:off x="699648" y="450050"/>
            <a:ext cx="10756788" cy="698347"/>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B19BD2D9-3E59-9AC9-5C71-E4D386FAEFA0}"/>
              </a:ext>
            </a:extLst>
          </p:cNvPr>
          <p:cNvSpPr>
            <a:spLocks noGrp="1"/>
          </p:cNvSpPr>
          <p:nvPr>
            <p:ph type="body" sz="quarter" idx="10"/>
          </p:nvPr>
        </p:nvSpPr>
        <p:spPr>
          <a:xfrm>
            <a:off x="699338" y="1564221"/>
            <a:ext cx="10757098" cy="3956733"/>
          </a:xfrm>
        </p:spPr>
        <p:txBody>
          <a:bodyPr/>
          <a:lstStyle/>
          <a:p>
            <a:pPr lvl="0"/>
            <a:endParaRPr lang="en-US"/>
          </a:p>
        </p:txBody>
      </p:sp>
      <p:pic>
        <p:nvPicPr>
          <p:cNvPr id="8" name="Picture 7">
            <a:extLst>
              <a:ext uri="{FF2B5EF4-FFF2-40B4-BE49-F238E27FC236}">
                <a16:creationId xmlns:a16="http://schemas.microsoft.com/office/drawing/2014/main" id="{17165A25-F545-F0E8-D06C-6484AA82E930}"/>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31139303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261601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3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332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06657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93509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170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3673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4/8/2025</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 id="214748367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3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9AA15-7BA5-274C-2B12-1EBF0715C656}"/>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7658DEA6-B4CD-7350-8F52-19462942A6CA}"/>
              </a:ext>
            </a:extLst>
          </p:cNvPr>
          <p:cNvSpPr txBox="1">
            <a:spLocks/>
          </p:cNvSpPr>
          <p:nvPr/>
        </p:nvSpPr>
        <p:spPr>
          <a:xfrm>
            <a:off x="703873" y="409542"/>
            <a:ext cx="10972484" cy="71224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ct val="110000"/>
              </a:lnSpc>
              <a:spcAft>
                <a:spcPct val="0"/>
              </a:spcAft>
              <a:buClr>
                <a:srgbClr val="001F5B"/>
              </a:buClr>
              <a:buSzPct val="100000"/>
            </a:pPr>
            <a:r>
              <a:rPr lang="en-US" b="1" dirty="0">
                <a:solidFill>
                  <a:srgbClr val="3B4598"/>
                </a:solidFill>
                <a:latin typeface="Century Gothic" panose="020B0502020202020204" pitchFamily="34" charset="0"/>
              </a:rPr>
              <a:t>Setting up Subcontracting Work Centers</a:t>
            </a:r>
          </a:p>
        </p:txBody>
      </p:sp>
      <p:pic>
        <p:nvPicPr>
          <p:cNvPr id="5" name="Picture 4">
            <a:extLst>
              <a:ext uri="{FF2B5EF4-FFF2-40B4-BE49-F238E27FC236}">
                <a16:creationId xmlns:a16="http://schemas.microsoft.com/office/drawing/2014/main" id="{AC8B12A9-CC2E-C58F-DA57-49B1EF9C6011}"/>
              </a:ext>
            </a:extLst>
          </p:cNvPr>
          <p:cNvPicPr>
            <a:picLocks noChangeAspect="1"/>
          </p:cNvPicPr>
          <p:nvPr/>
        </p:nvPicPr>
        <p:blipFill>
          <a:blip r:embed="rId3"/>
          <a:stretch>
            <a:fillRect/>
          </a:stretch>
        </p:blipFill>
        <p:spPr>
          <a:xfrm>
            <a:off x="779288" y="1383052"/>
            <a:ext cx="4577564" cy="4091895"/>
          </a:xfrm>
          <a:prstGeom prst="rect">
            <a:avLst/>
          </a:prstGeom>
        </p:spPr>
      </p:pic>
      <p:sp>
        <p:nvSpPr>
          <p:cNvPr id="7" name="TextBox 6">
            <a:extLst>
              <a:ext uri="{FF2B5EF4-FFF2-40B4-BE49-F238E27FC236}">
                <a16:creationId xmlns:a16="http://schemas.microsoft.com/office/drawing/2014/main" id="{6233A3E2-A436-8538-96D9-2C69E463F13B}"/>
              </a:ext>
            </a:extLst>
          </p:cNvPr>
          <p:cNvSpPr txBox="1"/>
          <p:nvPr/>
        </p:nvSpPr>
        <p:spPr>
          <a:xfrm>
            <a:off x="5775484" y="1383052"/>
            <a:ext cx="5637228" cy="3108543"/>
          </a:xfrm>
          <a:prstGeom prst="rect">
            <a:avLst/>
          </a:prstGeom>
          <a:noFill/>
        </p:spPr>
        <p:txBody>
          <a:bodyPr wrap="square" rtlCol="0">
            <a:spAutoFit/>
          </a:bodyPr>
          <a:lstStyle/>
          <a:p>
            <a:r>
              <a:rPr lang="en-US" b="1" dirty="0">
                <a:solidFill>
                  <a:srgbClr val="30397C"/>
                </a:solidFill>
                <a:latin typeface="Century Gothic" panose="020B0502020202020204" pitchFamily="34" charset="0"/>
              </a:rPr>
              <a:t>Posting Fast Tab</a:t>
            </a:r>
          </a:p>
          <a:p>
            <a:r>
              <a:rPr lang="en-US" sz="1600" dirty="0">
                <a:solidFill>
                  <a:srgbClr val="30397C"/>
                </a:solidFill>
                <a:latin typeface="Century Gothic" panose="020B0502020202020204" pitchFamily="34" charset="0"/>
              </a:rPr>
              <a:t>     Unit Cost Calculation</a:t>
            </a:r>
          </a:p>
          <a:p>
            <a:pPr marL="742950" lvl="1" indent="-285750">
              <a:buFont typeface="Arial" panose="020B0604020202020204" pitchFamily="34" charset="0"/>
              <a:buChar char="•"/>
            </a:pPr>
            <a:r>
              <a:rPr lang="en-US" sz="1600" dirty="0">
                <a:solidFill>
                  <a:srgbClr val="30397C"/>
                </a:solidFill>
                <a:latin typeface="Century Gothic" panose="020B0502020202020204" pitchFamily="34" charset="0"/>
              </a:rPr>
              <a:t>Set up as Units – Usually</a:t>
            </a:r>
          </a:p>
          <a:p>
            <a:pPr marL="742950" lvl="1" indent="-285750">
              <a:buFont typeface="Arial" panose="020B0604020202020204" pitchFamily="34" charset="0"/>
              <a:buChar char="•"/>
            </a:pPr>
            <a:r>
              <a:rPr lang="en-US" sz="1600" dirty="0">
                <a:solidFill>
                  <a:srgbClr val="30397C"/>
                </a:solidFill>
                <a:latin typeface="Century Gothic" panose="020B0502020202020204" pitchFamily="34" charset="0"/>
              </a:rPr>
              <a:t>Cost generated per unit instead of a measurement of time</a:t>
            </a:r>
          </a:p>
          <a:p>
            <a:r>
              <a:rPr lang="en-US" sz="1600" dirty="0">
                <a:solidFill>
                  <a:srgbClr val="30397C"/>
                </a:solidFill>
                <a:latin typeface="Century Gothic" panose="020B0502020202020204" pitchFamily="34" charset="0"/>
              </a:rPr>
              <a:t>     Specific Unit Cost</a:t>
            </a:r>
          </a:p>
          <a:p>
            <a:pPr marL="742950" lvl="1" indent="-285750">
              <a:buFont typeface="Arial" panose="020B0604020202020204" pitchFamily="34" charset="0"/>
              <a:buChar char="•"/>
            </a:pPr>
            <a:r>
              <a:rPr lang="en-US" sz="1600" dirty="0">
                <a:solidFill>
                  <a:srgbClr val="30397C"/>
                </a:solidFill>
                <a:latin typeface="Century Gothic" panose="020B0502020202020204" pitchFamily="34" charset="0"/>
              </a:rPr>
              <a:t>If toggled to true, the cost is item specific and set up on the routing line</a:t>
            </a:r>
          </a:p>
          <a:p>
            <a:r>
              <a:rPr lang="en-US" sz="1600" dirty="0">
                <a:solidFill>
                  <a:srgbClr val="30397C"/>
                </a:solidFill>
                <a:latin typeface="Century Gothic" panose="020B0502020202020204" pitchFamily="34" charset="0"/>
              </a:rPr>
              <a:t>     Subcontractor No.</a:t>
            </a:r>
          </a:p>
          <a:p>
            <a:pPr marL="742950" lvl="1" indent="-285750">
              <a:buFont typeface="Arial" panose="020B0604020202020204" pitchFamily="34" charset="0"/>
              <a:buChar char="•"/>
            </a:pPr>
            <a:r>
              <a:rPr lang="en-US" sz="1600" dirty="0">
                <a:solidFill>
                  <a:srgbClr val="30397C"/>
                </a:solidFill>
                <a:latin typeface="Century Gothic" panose="020B0502020202020204" pitchFamily="34" charset="0"/>
              </a:rPr>
              <a:t>Links the work center to the vendor who does the subcontracted work - for PO creation</a:t>
            </a:r>
          </a:p>
          <a:p>
            <a:pPr marL="742950" lvl="1" indent="-285750">
              <a:buFont typeface="Arial" panose="020B0604020202020204" pitchFamily="34" charset="0"/>
              <a:buChar char="•"/>
            </a:pPr>
            <a:endParaRPr lang="en-US" dirty="0">
              <a:solidFill>
                <a:srgbClr val="30397C"/>
              </a:solidFill>
              <a:latin typeface="Century Gothic" panose="020B0502020202020204" pitchFamily="34" charset="0"/>
            </a:endParaRPr>
          </a:p>
        </p:txBody>
      </p:sp>
      <p:sp>
        <p:nvSpPr>
          <p:cNvPr id="8" name="TextBox 7">
            <a:extLst>
              <a:ext uri="{FF2B5EF4-FFF2-40B4-BE49-F238E27FC236}">
                <a16:creationId xmlns:a16="http://schemas.microsoft.com/office/drawing/2014/main" id="{0198B31C-46A1-D360-7D0F-5C53CA44B9A0}"/>
              </a:ext>
            </a:extLst>
          </p:cNvPr>
          <p:cNvSpPr txBox="1"/>
          <p:nvPr/>
        </p:nvSpPr>
        <p:spPr>
          <a:xfrm>
            <a:off x="5775484" y="4186661"/>
            <a:ext cx="5637228" cy="1600438"/>
          </a:xfrm>
          <a:prstGeom prst="rect">
            <a:avLst/>
          </a:prstGeom>
          <a:noFill/>
        </p:spPr>
        <p:txBody>
          <a:bodyPr wrap="square" rtlCol="0">
            <a:spAutoFit/>
          </a:bodyPr>
          <a:lstStyle/>
          <a:p>
            <a:r>
              <a:rPr lang="en-US" b="1" dirty="0">
                <a:solidFill>
                  <a:srgbClr val="30397C"/>
                </a:solidFill>
                <a:latin typeface="Century Gothic" panose="020B0502020202020204" pitchFamily="34" charset="0"/>
              </a:rPr>
              <a:t>Scheduling Fast Tab</a:t>
            </a:r>
          </a:p>
          <a:p>
            <a:r>
              <a:rPr lang="en-US" sz="1600" dirty="0">
                <a:solidFill>
                  <a:srgbClr val="30397C"/>
                </a:solidFill>
                <a:latin typeface="Century Gothic" panose="020B0502020202020204" pitchFamily="34" charset="0"/>
              </a:rPr>
              <a:t>     Unit of Measure Code</a:t>
            </a:r>
          </a:p>
          <a:p>
            <a:pPr marL="742950" lvl="1" indent="-285750">
              <a:buFont typeface="Arial" panose="020B0604020202020204" pitchFamily="34" charset="0"/>
              <a:buChar char="•"/>
            </a:pPr>
            <a:r>
              <a:rPr lang="en-US" sz="1600" dirty="0">
                <a:solidFill>
                  <a:srgbClr val="30397C"/>
                </a:solidFill>
                <a:latin typeface="Century Gothic" panose="020B0502020202020204" pitchFamily="34" charset="0"/>
              </a:rPr>
              <a:t>Set up as days - usually (unit of time the product will be at the subcontractor</a:t>
            </a:r>
          </a:p>
          <a:p>
            <a:r>
              <a:rPr lang="en-US" sz="1600" dirty="0">
                <a:solidFill>
                  <a:srgbClr val="30397C"/>
                </a:solidFill>
                <a:latin typeface="Century Gothic" panose="020B0502020202020204" pitchFamily="34" charset="0"/>
              </a:rPr>
              <a:t>     Shop Calendar Code</a:t>
            </a:r>
          </a:p>
          <a:p>
            <a:pPr marL="742950" lvl="1" indent="-285750">
              <a:buFont typeface="Arial" panose="020B0604020202020204" pitchFamily="34" charset="0"/>
              <a:buChar char="•"/>
            </a:pPr>
            <a:r>
              <a:rPr lang="en-US" sz="1600" dirty="0">
                <a:solidFill>
                  <a:srgbClr val="30397C"/>
                </a:solidFill>
                <a:latin typeface="Century Gothic" panose="020B0502020202020204" pitchFamily="34" charset="0"/>
              </a:rPr>
              <a:t>This is specific to the vendor hours of operation</a:t>
            </a:r>
          </a:p>
        </p:txBody>
      </p:sp>
    </p:spTree>
    <p:extLst>
      <p:ext uri="{BB962C8B-B14F-4D97-AF65-F5344CB8AC3E}">
        <p14:creationId xmlns:p14="http://schemas.microsoft.com/office/powerpoint/2010/main" val="167533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11E46-DA68-CA6B-7DFF-B281C1868F16}"/>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AB9BFE9A-B38B-8ADA-6505-C4D95EFC4FEE}"/>
              </a:ext>
            </a:extLst>
          </p:cNvPr>
          <p:cNvSpPr txBox="1">
            <a:spLocks/>
          </p:cNvSpPr>
          <p:nvPr/>
        </p:nvSpPr>
        <p:spPr>
          <a:xfrm>
            <a:off x="732153" y="765713"/>
            <a:ext cx="10972484" cy="712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ct val="110000"/>
              </a:lnSpc>
              <a:spcAft>
                <a:spcPct val="0"/>
              </a:spcAft>
              <a:buClr>
                <a:srgbClr val="001F5B"/>
              </a:buClr>
              <a:buSzPct val="100000"/>
            </a:pPr>
            <a:r>
              <a:rPr lang="en-US" sz="4100" b="1" dirty="0">
                <a:solidFill>
                  <a:srgbClr val="3B4598"/>
                </a:solidFill>
                <a:latin typeface="Century Gothic" panose="020B0502020202020204" pitchFamily="34" charset="0"/>
              </a:rPr>
              <a:t>Setting Up Routings With Subcontracting Operation Steps</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50C483C7-206E-3B4F-AEEA-DE163B8B592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38659" y="1706669"/>
            <a:ext cx="3714682" cy="3714682"/>
          </a:xfrm>
          <a:prstGeom prst="rect">
            <a:avLst/>
          </a:prstGeom>
        </p:spPr>
      </p:pic>
    </p:spTree>
    <p:extLst>
      <p:ext uri="{BB962C8B-B14F-4D97-AF65-F5344CB8AC3E}">
        <p14:creationId xmlns:p14="http://schemas.microsoft.com/office/powerpoint/2010/main" val="1527593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36D7F-798C-2023-93FD-5D406175FC2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C1E7201-1222-90DE-DADC-49902A522FEB}"/>
              </a:ext>
            </a:extLst>
          </p:cNvPr>
          <p:cNvSpPr txBox="1"/>
          <p:nvPr/>
        </p:nvSpPr>
        <p:spPr>
          <a:xfrm>
            <a:off x="1029093" y="4120673"/>
            <a:ext cx="10133814" cy="1077218"/>
          </a:xfrm>
          <a:prstGeom prst="rect">
            <a:avLst/>
          </a:prstGeom>
          <a:noFill/>
        </p:spPr>
        <p:txBody>
          <a:bodyPr wrap="square" rtlCol="0">
            <a:spAutoFit/>
          </a:bodyPr>
          <a:lstStyle/>
          <a:p>
            <a:r>
              <a:rPr lang="en-US" sz="1600" u="sng" dirty="0">
                <a:solidFill>
                  <a:srgbClr val="30397C"/>
                </a:solidFill>
                <a:latin typeface="Century Gothic" panose="020B0502020202020204" pitchFamily="34" charset="0"/>
              </a:rPr>
              <a:t>Wait Time </a:t>
            </a:r>
            <a:r>
              <a:rPr lang="en-US" sz="1600" dirty="0">
                <a:solidFill>
                  <a:srgbClr val="30397C"/>
                </a:solidFill>
                <a:latin typeface="Century Gothic" panose="020B0502020202020204" pitchFamily="34" charset="0"/>
              </a:rPr>
              <a:t>- number of days(time) before you can expect items back from the subcontractor   </a:t>
            </a:r>
          </a:p>
          <a:p>
            <a:endParaRPr lang="en-US" sz="1600" dirty="0">
              <a:solidFill>
                <a:srgbClr val="30397C"/>
              </a:solidFill>
              <a:latin typeface="Century Gothic" panose="020B0502020202020204" pitchFamily="34" charset="0"/>
            </a:endParaRPr>
          </a:p>
          <a:p>
            <a:r>
              <a:rPr lang="en-US" sz="1600" u="sng" dirty="0">
                <a:solidFill>
                  <a:srgbClr val="30397C"/>
                </a:solidFill>
                <a:latin typeface="Century Gothic" panose="020B0502020202020204" pitchFamily="34" charset="0"/>
              </a:rPr>
              <a:t>Unit Cost per </a:t>
            </a:r>
            <a:r>
              <a:rPr lang="en-US" sz="1600" dirty="0">
                <a:solidFill>
                  <a:srgbClr val="30397C"/>
                </a:solidFill>
                <a:latin typeface="Century Gothic" panose="020B0502020202020204" pitchFamily="34" charset="0"/>
              </a:rPr>
              <a:t>- this is where you enter the unit cost when it is specific to the routing and not to the work center in general</a:t>
            </a:r>
          </a:p>
        </p:txBody>
      </p:sp>
      <p:sp>
        <p:nvSpPr>
          <p:cNvPr id="3" name="Title 6">
            <a:extLst>
              <a:ext uri="{FF2B5EF4-FFF2-40B4-BE49-F238E27FC236}">
                <a16:creationId xmlns:a16="http://schemas.microsoft.com/office/drawing/2014/main" id="{32C54D55-9A3C-8483-1BF8-79FD3A600CB3}"/>
              </a:ext>
            </a:extLst>
          </p:cNvPr>
          <p:cNvSpPr txBox="1">
            <a:spLocks/>
          </p:cNvSpPr>
          <p:nvPr/>
        </p:nvSpPr>
        <p:spPr>
          <a:xfrm>
            <a:off x="609758" y="714776"/>
            <a:ext cx="10972484" cy="712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ct val="110000"/>
              </a:lnSpc>
              <a:spcAft>
                <a:spcPct val="0"/>
              </a:spcAft>
              <a:buClr>
                <a:srgbClr val="001F5B"/>
              </a:buClr>
              <a:buSzPct val="100000"/>
            </a:pPr>
            <a:r>
              <a:rPr lang="en-US" sz="4100" b="1" dirty="0">
                <a:solidFill>
                  <a:srgbClr val="3B4598"/>
                </a:solidFill>
                <a:latin typeface="Century Gothic" panose="020B0502020202020204" pitchFamily="34" charset="0"/>
              </a:rPr>
              <a:t>Setting Up Routings With Subcontracting Operation Steps</a:t>
            </a:r>
          </a:p>
        </p:txBody>
      </p:sp>
      <p:pic>
        <p:nvPicPr>
          <p:cNvPr id="6" name="Picture 5">
            <a:extLst>
              <a:ext uri="{FF2B5EF4-FFF2-40B4-BE49-F238E27FC236}">
                <a16:creationId xmlns:a16="http://schemas.microsoft.com/office/drawing/2014/main" id="{78353F93-6BE4-7DF2-4872-3342AC2C64EF}"/>
              </a:ext>
            </a:extLst>
          </p:cNvPr>
          <p:cNvPicPr>
            <a:picLocks noChangeAspect="1"/>
          </p:cNvPicPr>
          <p:nvPr/>
        </p:nvPicPr>
        <p:blipFill>
          <a:blip r:embed="rId3"/>
          <a:srcRect t="54858"/>
          <a:stretch/>
        </p:blipFill>
        <p:spPr>
          <a:xfrm>
            <a:off x="1029093" y="2024516"/>
            <a:ext cx="10133814" cy="1793990"/>
          </a:xfrm>
          <a:prstGeom prst="rect">
            <a:avLst/>
          </a:prstGeom>
        </p:spPr>
      </p:pic>
    </p:spTree>
    <p:extLst>
      <p:ext uri="{BB962C8B-B14F-4D97-AF65-F5344CB8AC3E}">
        <p14:creationId xmlns:p14="http://schemas.microsoft.com/office/powerpoint/2010/main" val="3211261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3"/>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4"/>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5"/>
          <a:stretch>
            <a:fillRect/>
          </a:stretch>
        </p:blipFill>
        <p:spPr>
          <a:xfrm>
            <a:off x="-488017" y="656445"/>
            <a:ext cx="8269382" cy="8269382"/>
          </a:xfrm>
          <a:prstGeom prst="rect">
            <a:avLst/>
          </a:prstGeom>
        </p:spPr>
      </p:pic>
      <p:sp>
        <p:nvSpPr>
          <p:cNvPr id="3" name="TextBox 2">
            <a:extLst>
              <a:ext uri="{FF2B5EF4-FFF2-40B4-BE49-F238E27FC236}">
                <a16:creationId xmlns:a16="http://schemas.microsoft.com/office/drawing/2014/main" id="{0229D739-111E-85FA-D357-B18FFC8F57BF}"/>
              </a:ext>
            </a:extLst>
          </p:cNvPr>
          <p:cNvSpPr txBox="1"/>
          <p:nvPr/>
        </p:nvSpPr>
        <p:spPr>
          <a:xfrm>
            <a:off x="544886" y="2367171"/>
            <a:ext cx="6203576" cy="2123658"/>
          </a:xfrm>
          <a:prstGeom prst="rect">
            <a:avLst/>
          </a:prstGeom>
          <a:noFill/>
        </p:spPr>
        <p:txBody>
          <a:bodyPr wrap="square">
            <a:spAutoFit/>
          </a:bodyPr>
          <a:lstStyle/>
          <a:p>
            <a:pPr algn="ctr"/>
            <a:r>
              <a:rPr lang="en-US" sz="4400" dirty="0">
                <a:solidFill>
                  <a:srgbClr val="1E275C"/>
                </a:solidFill>
                <a:latin typeface="Century Gothic" panose="020B0502020202020204" pitchFamily="34" charset="0"/>
              </a:rPr>
              <a:t>Any questions about what we’ve covered so far?</a:t>
            </a:r>
          </a:p>
        </p:txBody>
      </p:sp>
    </p:spTree>
    <p:extLst>
      <p:ext uri="{BB962C8B-B14F-4D97-AF65-F5344CB8AC3E}">
        <p14:creationId xmlns:p14="http://schemas.microsoft.com/office/powerpoint/2010/main" val="381662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70429-B870-3B48-9D51-AB05F8E44D82}"/>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93A70B54-8D51-7A4C-49F5-8450EB107BDD}"/>
              </a:ext>
            </a:extLst>
          </p:cNvPr>
          <p:cNvSpPr txBox="1">
            <a:spLocks/>
          </p:cNvSpPr>
          <p:nvPr/>
        </p:nvSpPr>
        <p:spPr>
          <a:xfrm>
            <a:off x="732153" y="765713"/>
            <a:ext cx="10972484" cy="712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ct val="110000"/>
              </a:lnSpc>
              <a:spcAft>
                <a:spcPct val="0"/>
              </a:spcAft>
              <a:buClr>
                <a:srgbClr val="001F5B"/>
              </a:buClr>
              <a:buSzPct val="100000"/>
            </a:pPr>
            <a:r>
              <a:rPr lang="en-US" sz="4100" b="1" dirty="0">
                <a:solidFill>
                  <a:srgbClr val="3B4598"/>
                </a:solidFill>
                <a:latin typeface="Century Gothic" panose="020B0502020202020204" pitchFamily="34" charset="0"/>
              </a:rPr>
              <a:t>Live Demo</a:t>
            </a:r>
          </a:p>
        </p:txBody>
      </p:sp>
      <p:sp>
        <p:nvSpPr>
          <p:cNvPr id="4" name="Title 6">
            <a:extLst>
              <a:ext uri="{FF2B5EF4-FFF2-40B4-BE49-F238E27FC236}">
                <a16:creationId xmlns:a16="http://schemas.microsoft.com/office/drawing/2014/main" id="{3C773375-ABD5-0FCE-5A0F-9F2F5E9867EF}"/>
              </a:ext>
            </a:extLst>
          </p:cNvPr>
          <p:cNvSpPr txBox="1">
            <a:spLocks/>
          </p:cNvSpPr>
          <p:nvPr/>
        </p:nvSpPr>
        <p:spPr>
          <a:xfrm>
            <a:off x="609758" y="4667788"/>
            <a:ext cx="10972484" cy="712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base">
              <a:spcAft>
                <a:spcPct val="0"/>
              </a:spcAft>
              <a:buClr>
                <a:srgbClr val="001F5B"/>
              </a:buClr>
              <a:buSzPct val="100000"/>
            </a:pPr>
            <a:r>
              <a:rPr lang="en-US" sz="2800" b="1" dirty="0">
                <a:solidFill>
                  <a:srgbClr val="3B4598"/>
                </a:solidFill>
                <a:latin typeface="Century Gothic" panose="020B0502020202020204" pitchFamily="34" charset="0"/>
              </a:rPr>
              <a:t>Create Subcontracted PO</a:t>
            </a:r>
          </a:p>
          <a:p>
            <a:pPr algn="r" fontAlgn="base">
              <a:spcAft>
                <a:spcPct val="0"/>
              </a:spcAft>
              <a:buClr>
                <a:srgbClr val="001F5B"/>
              </a:buClr>
              <a:buSzPct val="100000"/>
            </a:pPr>
            <a:r>
              <a:rPr lang="en-US" sz="2800" b="1" dirty="0">
                <a:solidFill>
                  <a:srgbClr val="3B4598"/>
                </a:solidFill>
                <a:latin typeface="Century Gothic" panose="020B0502020202020204" pitchFamily="34" charset="0"/>
              </a:rPr>
              <a:t>Process Subcontracted Production Order</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555E3805-93EB-AF40-75C9-4EE2537CCB0F}"/>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48396" y="1335201"/>
            <a:ext cx="3095207" cy="3095207"/>
          </a:xfrm>
          <a:prstGeom prst="rect">
            <a:avLst/>
          </a:prstGeom>
        </p:spPr>
      </p:pic>
    </p:spTree>
    <p:extLst>
      <p:ext uri="{BB962C8B-B14F-4D97-AF65-F5344CB8AC3E}">
        <p14:creationId xmlns:p14="http://schemas.microsoft.com/office/powerpoint/2010/main" val="3867843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3"/>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4"/>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5"/>
          <a:stretch>
            <a:fillRect/>
          </a:stretch>
        </p:blipFill>
        <p:spPr>
          <a:xfrm>
            <a:off x="-488017" y="656445"/>
            <a:ext cx="8269382" cy="8269382"/>
          </a:xfrm>
          <a:prstGeom prst="rect">
            <a:avLst/>
          </a:prstGeom>
        </p:spPr>
      </p:pic>
      <p:sp>
        <p:nvSpPr>
          <p:cNvPr id="3" name="TextBox 2">
            <a:extLst>
              <a:ext uri="{FF2B5EF4-FFF2-40B4-BE49-F238E27FC236}">
                <a16:creationId xmlns:a16="http://schemas.microsoft.com/office/drawing/2014/main" id="{0229D739-111E-85FA-D357-B18FFC8F57BF}"/>
              </a:ext>
            </a:extLst>
          </p:cNvPr>
          <p:cNvSpPr txBox="1"/>
          <p:nvPr/>
        </p:nvSpPr>
        <p:spPr>
          <a:xfrm>
            <a:off x="544886" y="3044279"/>
            <a:ext cx="6203576" cy="769441"/>
          </a:xfrm>
          <a:prstGeom prst="rect">
            <a:avLst/>
          </a:prstGeom>
          <a:noFill/>
        </p:spPr>
        <p:txBody>
          <a:bodyPr wrap="square">
            <a:spAutoFit/>
          </a:bodyPr>
          <a:lstStyle/>
          <a:p>
            <a:pPr algn="ctr"/>
            <a:r>
              <a:rPr lang="en-US" sz="4400" dirty="0">
                <a:solidFill>
                  <a:srgbClr val="1E275C"/>
                </a:solidFill>
                <a:latin typeface="Century Gothic" panose="020B0502020202020204" pitchFamily="34" charset="0"/>
              </a:rPr>
              <a:t>Any questions?</a:t>
            </a:r>
          </a:p>
        </p:txBody>
      </p:sp>
    </p:spTree>
    <p:extLst>
      <p:ext uri="{BB962C8B-B14F-4D97-AF65-F5344CB8AC3E}">
        <p14:creationId xmlns:p14="http://schemas.microsoft.com/office/powerpoint/2010/main" val="3869199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4"/>
          <a:stretch>
            <a:fillRect/>
          </a:stretch>
        </p:blipFill>
        <p:spPr>
          <a:xfrm>
            <a:off x="506021" y="1745116"/>
            <a:ext cx="5987143" cy="3367768"/>
          </a:xfrm>
          <a:prstGeom prst="rect">
            <a:avLst/>
          </a:prstGeom>
          <a:effectLst>
            <a:outerShdw blurRad="50800" dist="38100" dir="5400000" algn="t" rotWithShape="0">
              <a:prstClr val="black">
                <a:alpha val="40000"/>
              </a:prstClr>
            </a:outerShdw>
          </a:effectLst>
        </p:spPr>
      </p:pic>
      <p:pic>
        <p:nvPicPr>
          <p:cNvPr id="9" name="Picture 8" descr="A white rectangular object with blue frame&#10;&#10;AI-generated content may be incorrect.">
            <a:extLst>
              <a:ext uri="{FF2B5EF4-FFF2-40B4-BE49-F238E27FC236}">
                <a16:creationId xmlns:a16="http://schemas.microsoft.com/office/drawing/2014/main" id="{9592F2F8-9E5A-EFBE-54F1-BAEE4D7E1A30}"/>
              </a:ext>
            </a:extLst>
          </p:cNvPr>
          <p:cNvPicPr>
            <a:picLocks noChangeAspect="1"/>
          </p:cNvPicPr>
          <p:nvPr/>
        </p:nvPicPr>
        <p:blipFill>
          <a:blip r:embed="rId5"/>
          <a:stretch>
            <a:fillRect/>
          </a:stretch>
        </p:blipFill>
        <p:spPr>
          <a:xfrm>
            <a:off x="4738256" y="-450272"/>
            <a:ext cx="7758544" cy="7758544"/>
          </a:xfrm>
          <a:prstGeom prst="rect">
            <a:avLst/>
          </a:prstGeom>
        </p:spPr>
      </p:pic>
      <p:sp>
        <p:nvSpPr>
          <p:cNvPr id="6" name="TextBox 5">
            <a:extLst>
              <a:ext uri="{FF2B5EF4-FFF2-40B4-BE49-F238E27FC236}">
                <a16:creationId xmlns:a16="http://schemas.microsoft.com/office/drawing/2014/main" id="{00FE3A7C-D90D-F928-BE26-576E52C501F7}"/>
              </a:ext>
            </a:extLst>
          </p:cNvPr>
          <p:cNvSpPr txBox="1"/>
          <p:nvPr/>
        </p:nvSpPr>
        <p:spPr>
          <a:xfrm>
            <a:off x="7144327" y="1100838"/>
            <a:ext cx="2946401" cy="3893374"/>
          </a:xfrm>
          <a:prstGeom prst="rect">
            <a:avLst/>
          </a:prstGeom>
          <a:noFill/>
        </p:spPr>
        <p:txBody>
          <a:bodyPr wrap="square">
            <a:spAutoFit/>
          </a:bodyPr>
          <a:lstStyle/>
          <a:p>
            <a:pPr algn="ctr">
              <a:spcAft>
                <a:spcPts val="1200"/>
              </a:spcAft>
            </a:pPr>
            <a:r>
              <a:rPr lang="en-US" sz="3200" dirty="0">
                <a:solidFill>
                  <a:srgbClr val="1E275C"/>
                </a:solidFill>
                <a:latin typeface="Century Gothic" panose="020B0502020202020204" pitchFamily="34" charset="0"/>
              </a:rPr>
              <a:t>Shameless Survey Plug…</a:t>
            </a:r>
          </a:p>
          <a:p>
            <a:pPr algn="ctr">
              <a:spcBef>
                <a:spcPts val="600"/>
              </a:spcBef>
            </a:pPr>
            <a:r>
              <a:rPr lang="en-US" sz="2800" dirty="0">
                <a:solidFill>
                  <a:srgbClr val="1E275C"/>
                </a:solidFill>
                <a:latin typeface="Century Gothic" panose="020B0502020202020204" pitchFamily="34" charset="0"/>
              </a:rPr>
              <a:t>The session survey can be accessed via the session details in the mobile app</a:t>
            </a:r>
          </a:p>
        </p:txBody>
      </p:sp>
    </p:spTree>
    <p:extLst>
      <p:ext uri="{BB962C8B-B14F-4D97-AF65-F5344CB8AC3E}">
        <p14:creationId xmlns:p14="http://schemas.microsoft.com/office/powerpoint/2010/main" val="983662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lstStyle/>
          <a:p>
            <a:r>
              <a:rPr lang="en-US" dirty="0">
                <a:latin typeface="Century Gothic" panose="020B0502020202020204" pitchFamily="34" charset="0"/>
              </a:rPr>
              <a:t>Want to Learn More?</a:t>
            </a:r>
          </a:p>
        </p:txBody>
      </p:sp>
      <p:sp>
        <p:nvSpPr>
          <p:cNvPr id="4" name="Text Placeholder 3">
            <a:extLst>
              <a:ext uri="{FF2B5EF4-FFF2-40B4-BE49-F238E27FC236}">
                <a16:creationId xmlns:a16="http://schemas.microsoft.com/office/drawing/2014/main" id="{FF856E30-195B-D84C-F068-C72740042691}"/>
              </a:ext>
            </a:extLst>
          </p:cNvPr>
          <p:cNvSpPr>
            <a:spLocks noGrp="1"/>
          </p:cNvSpPr>
          <p:nvPr>
            <p:ph type="body" idx="1"/>
          </p:nvPr>
        </p:nvSpPr>
        <p:spPr/>
        <p:txBody>
          <a:bodyPr/>
          <a:lstStyle/>
          <a:p>
            <a:endParaRPr lang="en-US"/>
          </a:p>
        </p:txBody>
      </p:sp>
      <p:graphicFrame>
        <p:nvGraphicFramePr>
          <p:cNvPr id="3" name="TextBox 4">
            <a:extLst>
              <a:ext uri="{FF2B5EF4-FFF2-40B4-BE49-F238E27FC236}">
                <a16:creationId xmlns:a16="http://schemas.microsoft.com/office/drawing/2014/main" id="{EB07563E-DC6F-9B13-CF67-A47EF8D48C0B}"/>
              </a:ext>
            </a:extLst>
          </p:cNvPr>
          <p:cNvGraphicFramePr/>
          <p:nvPr>
            <p:extLst>
              <p:ext uri="{D42A27DB-BD31-4B8C-83A1-F6EECF244321}">
                <p14:modId xmlns:p14="http://schemas.microsoft.com/office/powerpoint/2010/main" val="1896901585"/>
              </p:ext>
            </p:extLst>
          </p:nvPr>
        </p:nvGraphicFramePr>
        <p:xfrm>
          <a:off x="610752" y="1653017"/>
          <a:ext cx="11013219" cy="3479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1EBEED5-BC22-D70C-B59F-DF8666F04984}"/>
              </a:ext>
            </a:extLst>
          </p:cNvPr>
          <p:cNvSpPr txBox="1">
            <a:spLocks/>
          </p:cNvSpPr>
          <p:nvPr/>
        </p:nvSpPr>
        <p:spPr>
          <a:xfrm>
            <a:off x="415636" y="459009"/>
            <a:ext cx="11490037" cy="71224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7200" b="1" i="0" kern="1200">
                <a:solidFill>
                  <a:srgbClr val="9C3C9A"/>
                </a:solidFill>
                <a:latin typeface="Open Sans ExtraBold" pitchFamily="2" charset="0"/>
                <a:ea typeface="Open Sans ExtraBold" pitchFamily="2" charset="0"/>
                <a:cs typeface="Open Sans ExtraBold" pitchFamily="2" charset="0"/>
              </a:defRPr>
            </a:lvl1pPr>
          </a:lstStyle>
          <a:p>
            <a:pPr algn="l"/>
            <a:r>
              <a:rPr lang="en-US" sz="5400">
                <a:solidFill>
                  <a:srgbClr val="3B4598"/>
                </a:solidFill>
                <a:latin typeface="Century Gothic" panose="020B0502020202020204" pitchFamily="34" charset="0"/>
              </a:rPr>
              <a:t>Want to Learn More?</a:t>
            </a:r>
            <a:endParaRPr lang="en-US" sz="5400" dirty="0">
              <a:solidFill>
                <a:srgbClr val="3B4598"/>
              </a:solidFill>
              <a:latin typeface="Century Gothic" panose="020B0502020202020204" pitchFamily="34" charset="0"/>
            </a:endParaRPr>
          </a:p>
        </p:txBody>
      </p:sp>
    </p:spTree>
    <p:extLst>
      <p:ext uri="{BB962C8B-B14F-4D97-AF65-F5344CB8AC3E}">
        <p14:creationId xmlns:p14="http://schemas.microsoft.com/office/powerpoint/2010/main" val="400638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599B-DECC-5688-E7C8-A7AECA07E94B}"/>
              </a:ext>
            </a:extLst>
          </p:cNvPr>
          <p:cNvSpPr>
            <a:spLocks noGrp="1"/>
          </p:cNvSpPr>
          <p:nvPr>
            <p:ph type="title"/>
          </p:nvPr>
        </p:nvSpPr>
        <p:spPr>
          <a:xfrm>
            <a:off x="841200" y="1290610"/>
            <a:ext cx="10515600" cy="1325563"/>
          </a:xfrm>
        </p:spPr>
        <p:txBody>
          <a:bodyPr/>
          <a:lstStyle/>
          <a:p>
            <a:r>
              <a:rPr lang="en-US" sz="4900" dirty="0">
                <a:solidFill>
                  <a:srgbClr val="3B4598"/>
                </a:solidFill>
                <a:latin typeface="Open Sans ExtraBold"/>
                <a:ea typeface="Open Sans ExtraBold"/>
                <a:cs typeface="Open Sans ExtraBold"/>
              </a:rPr>
              <a:t>Subcontracted Manufacturing in Business Central</a:t>
            </a:r>
            <a:endParaRPr lang="en-US" sz="4900" dirty="0">
              <a:solidFill>
                <a:srgbClr val="3B4598"/>
              </a:solidFill>
            </a:endParaRPr>
          </a:p>
        </p:txBody>
      </p:sp>
      <p:sp>
        <p:nvSpPr>
          <p:cNvPr id="3" name="Text Placeholder 2">
            <a:extLst>
              <a:ext uri="{FF2B5EF4-FFF2-40B4-BE49-F238E27FC236}">
                <a16:creationId xmlns:a16="http://schemas.microsoft.com/office/drawing/2014/main" id="{61FF4A33-56C7-37A3-1EF8-2C5B38540990}"/>
              </a:ext>
            </a:extLst>
          </p:cNvPr>
          <p:cNvSpPr>
            <a:spLocks noGrp="1"/>
          </p:cNvSpPr>
          <p:nvPr>
            <p:ph type="body" idx="1"/>
          </p:nvPr>
        </p:nvSpPr>
        <p:spPr>
          <a:xfrm>
            <a:off x="841199" y="3429000"/>
            <a:ext cx="7831745" cy="1500187"/>
          </a:xfrm>
        </p:spPr>
        <p:txBody>
          <a:bodyPr vert="horz" lIns="91440" tIns="45720" rIns="91440" bIns="45720" rtlCol="0" anchor="t">
            <a:normAutofit fontScale="92500" lnSpcReduction="10000"/>
          </a:bodyPr>
          <a:lstStyle/>
          <a:p>
            <a:r>
              <a:rPr lang="en-US" dirty="0">
                <a:solidFill>
                  <a:srgbClr val="8A206E"/>
                </a:solidFill>
                <a:latin typeface="Open Sans SemiBold"/>
                <a:ea typeface="Open Sans SemiBold"/>
                <a:cs typeface="Open Sans SemiBold"/>
              </a:rPr>
              <a:t>Robin Finnell</a:t>
            </a:r>
          </a:p>
          <a:p>
            <a:r>
              <a:rPr lang="en-US" dirty="0">
                <a:solidFill>
                  <a:srgbClr val="8A206E"/>
                </a:solidFill>
                <a:latin typeface="Open Sans SemiBold"/>
                <a:ea typeface="Open Sans SemiBold"/>
                <a:cs typeface="Open Sans SemiBold"/>
              </a:rPr>
              <a:t>Senior BC Consultant</a:t>
            </a:r>
          </a:p>
          <a:p>
            <a:r>
              <a:rPr lang="en-US" dirty="0" err="1">
                <a:solidFill>
                  <a:srgbClr val="8A206E"/>
                </a:solidFill>
                <a:latin typeface="Open Sans SemiBold"/>
                <a:ea typeface="Open Sans SemiBold"/>
                <a:cs typeface="Open Sans SemiBold"/>
              </a:rPr>
              <a:t>Dexpro</a:t>
            </a:r>
            <a:r>
              <a:rPr lang="en-US" dirty="0">
                <a:solidFill>
                  <a:srgbClr val="8A206E"/>
                </a:solidFill>
                <a:latin typeface="Open Sans SemiBold"/>
                <a:ea typeface="Open Sans SemiBold"/>
                <a:cs typeface="Open Sans SemiBold"/>
              </a:rPr>
              <a:t> Dynamics</a:t>
            </a:r>
          </a:p>
        </p:txBody>
      </p:sp>
      <p:pic>
        <p:nvPicPr>
          <p:cNvPr id="4" name="Picture 3" descr="A colorful circle with yellow text&#10;&#10;AI-generated content may be incorrect.">
            <a:extLst>
              <a:ext uri="{FF2B5EF4-FFF2-40B4-BE49-F238E27FC236}">
                <a16:creationId xmlns:a16="http://schemas.microsoft.com/office/drawing/2014/main" id="{C892AE53-FC52-8464-FA68-E0402978E5A6}"/>
              </a:ext>
            </a:extLst>
          </p:cNvPr>
          <p:cNvPicPr>
            <a:picLocks noChangeAspect="1"/>
          </p:cNvPicPr>
          <p:nvPr/>
        </p:nvPicPr>
        <p:blipFill>
          <a:blip r:embed="rId3"/>
          <a:stretch>
            <a:fillRect/>
          </a:stretch>
        </p:blipFill>
        <p:spPr>
          <a:xfrm>
            <a:off x="7807226" y="3313375"/>
            <a:ext cx="1731435" cy="1731435"/>
          </a:xfrm>
          <a:prstGeom prst="rect">
            <a:avLst/>
          </a:prstGeom>
        </p:spPr>
      </p:pic>
    </p:spTree>
    <p:extLst>
      <p:ext uri="{BB962C8B-B14F-4D97-AF65-F5344CB8AC3E}">
        <p14:creationId xmlns:p14="http://schemas.microsoft.com/office/powerpoint/2010/main" val="82933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4"/>
          <a:stretch>
            <a:fillRect/>
          </a:stretch>
        </p:blipFill>
        <p:spPr>
          <a:xfrm>
            <a:off x="6744658" y="4117852"/>
            <a:ext cx="4029172" cy="2266409"/>
          </a:xfrm>
          <a:prstGeom prst="rect">
            <a:avLst/>
          </a:prstGeom>
          <a:effectLst>
            <a:outerShdw blurRad="50800" dist="38100" dir="5400000" algn="t" rotWithShape="0">
              <a:prstClr val="black">
                <a:alpha val="40000"/>
              </a:prstClr>
            </a:outerShdw>
          </a:effectLst>
        </p:spPr>
      </p:pic>
      <p:grpSp>
        <p:nvGrpSpPr>
          <p:cNvPr id="6" name="Group 5">
            <a:extLst>
              <a:ext uri="{FF2B5EF4-FFF2-40B4-BE49-F238E27FC236}">
                <a16:creationId xmlns:a16="http://schemas.microsoft.com/office/drawing/2014/main" id="{53466057-2047-085E-7739-8494D9444D28}"/>
              </a:ext>
            </a:extLst>
          </p:cNvPr>
          <p:cNvGrpSpPr/>
          <p:nvPr/>
        </p:nvGrpSpPr>
        <p:grpSpPr>
          <a:xfrm>
            <a:off x="1040942" y="4717206"/>
            <a:ext cx="4428917" cy="1193205"/>
            <a:chOff x="5230458" y="4571599"/>
            <a:chExt cx="4428917" cy="1193205"/>
          </a:xfrm>
        </p:grpSpPr>
        <p:pic>
          <p:nvPicPr>
            <p:cNvPr id="9" name="Picture 8" descr="A picture containing diagram&#10;&#10;Description automatically generated">
              <a:extLst>
                <a:ext uri="{FF2B5EF4-FFF2-40B4-BE49-F238E27FC236}">
                  <a16:creationId xmlns:a16="http://schemas.microsoft.com/office/drawing/2014/main" id="{6F690170-0185-341A-CF3C-775F35C1CCC1}"/>
                </a:ext>
              </a:extLst>
            </p:cNvPr>
            <p:cNvPicPr>
              <a:picLocks noChangeAspect="1"/>
            </p:cNvPicPr>
            <p:nvPr/>
          </p:nvPicPr>
          <p:blipFill>
            <a:blip r:embed="rId5"/>
            <a:stretch>
              <a:fillRect/>
            </a:stretch>
          </p:blipFill>
          <p:spPr>
            <a:xfrm>
              <a:off x="5230458" y="4571599"/>
              <a:ext cx="1197131" cy="1188720"/>
            </a:xfrm>
            <a:prstGeom prst="rect">
              <a:avLst/>
            </a:prstGeom>
          </p:spPr>
        </p:pic>
        <p:pic>
          <p:nvPicPr>
            <p:cNvPr id="10" name="Picture 9" descr="A picture containing company name&#10;&#10;Description automatically generated">
              <a:extLst>
                <a:ext uri="{FF2B5EF4-FFF2-40B4-BE49-F238E27FC236}">
                  <a16:creationId xmlns:a16="http://schemas.microsoft.com/office/drawing/2014/main" id="{46EDC6D4-5966-894F-F9E2-B6F3D580C869}"/>
                </a:ext>
              </a:extLst>
            </p:cNvPr>
            <p:cNvPicPr>
              <a:picLocks noChangeAspect="1"/>
            </p:cNvPicPr>
            <p:nvPr/>
          </p:nvPicPr>
          <p:blipFill>
            <a:blip r:embed="rId6"/>
            <a:stretch>
              <a:fillRect/>
            </a:stretch>
          </p:blipFill>
          <p:spPr>
            <a:xfrm>
              <a:off x="6856164" y="4571599"/>
              <a:ext cx="1185916" cy="1188720"/>
            </a:xfrm>
            <a:prstGeom prst="rect">
              <a:avLst/>
            </a:prstGeom>
          </p:spPr>
        </p:pic>
        <p:pic>
          <p:nvPicPr>
            <p:cNvPr id="11" name="Picture 2" descr="Microsoft Certified: Dynamics 365 Business Central Functional Consultant Associate badge image. Issued by Microsoft">
              <a:extLst>
                <a:ext uri="{FF2B5EF4-FFF2-40B4-BE49-F238E27FC236}">
                  <a16:creationId xmlns:a16="http://schemas.microsoft.com/office/drawing/2014/main" id="{684BE04B-7D49-B36B-EDB5-7E6AD3E4D1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0655" y="4576084"/>
              <a:ext cx="1188720" cy="1188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B021A08-89C5-24DA-8B8D-1CAA3CABFC8E}"/>
              </a:ext>
            </a:extLst>
          </p:cNvPr>
          <p:cNvGrpSpPr/>
          <p:nvPr/>
        </p:nvGrpSpPr>
        <p:grpSpPr>
          <a:xfrm>
            <a:off x="6480257" y="970497"/>
            <a:ext cx="4701345" cy="2918011"/>
            <a:chOff x="6248400" y="337175"/>
            <a:chExt cx="4701345" cy="2918011"/>
          </a:xfrm>
        </p:grpSpPr>
        <p:sp>
          <p:nvSpPr>
            <p:cNvPr id="17" name="TextBox 16">
              <a:extLst>
                <a:ext uri="{FF2B5EF4-FFF2-40B4-BE49-F238E27FC236}">
                  <a16:creationId xmlns:a16="http://schemas.microsoft.com/office/drawing/2014/main" id="{31BF5A7A-D095-F0E1-629E-A180819BC734}"/>
                </a:ext>
              </a:extLst>
            </p:cNvPr>
            <p:cNvSpPr txBox="1"/>
            <p:nvPr/>
          </p:nvSpPr>
          <p:spPr>
            <a:xfrm>
              <a:off x="6248400" y="337175"/>
              <a:ext cx="4701345" cy="2918011"/>
            </a:xfrm>
            <a:prstGeom prst="rect">
              <a:avLst/>
            </a:prstGeom>
            <a:solidFill>
              <a:srgbClr val="F5C658">
                <a:alpha val="54902"/>
              </a:srgbClr>
            </a:solidFill>
          </p:spPr>
          <p:txBody>
            <a:bodyPr wrap="square" rtlCol="0">
              <a:spAutoFit/>
            </a:bodyPr>
            <a:lstStyle/>
            <a:p>
              <a:endParaRPr lang="en-US" dirty="0"/>
            </a:p>
          </p:txBody>
        </p:sp>
        <p:grpSp>
          <p:nvGrpSpPr>
            <p:cNvPr id="12" name="Group 11">
              <a:extLst>
                <a:ext uri="{FF2B5EF4-FFF2-40B4-BE49-F238E27FC236}">
                  <a16:creationId xmlns:a16="http://schemas.microsoft.com/office/drawing/2014/main" id="{0B985018-95EA-18C4-0749-9F0E0EFA4D9B}"/>
                </a:ext>
              </a:extLst>
            </p:cNvPr>
            <p:cNvGrpSpPr/>
            <p:nvPr/>
          </p:nvGrpSpPr>
          <p:grpSpPr>
            <a:xfrm>
              <a:off x="6472510" y="1291614"/>
              <a:ext cx="4337711" cy="1770716"/>
              <a:chOff x="5195449" y="3201062"/>
              <a:chExt cx="5962710" cy="1397186"/>
            </a:xfrm>
          </p:grpSpPr>
          <p:sp>
            <p:nvSpPr>
              <p:cNvPr id="13" name="Text Placeholder 1">
                <a:extLst>
                  <a:ext uri="{FF2B5EF4-FFF2-40B4-BE49-F238E27FC236}">
                    <a16:creationId xmlns:a16="http://schemas.microsoft.com/office/drawing/2014/main" id="{44DAD83B-46FB-1251-9F38-96D135CDB594}"/>
                  </a:ext>
                </a:extLst>
              </p:cNvPr>
              <p:cNvSpPr txBox="1">
                <a:spLocks/>
              </p:cNvSpPr>
              <p:nvPr/>
            </p:nvSpPr>
            <p:spPr>
              <a:xfrm>
                <a:off x="5195453" y="3201062"/>
                <a:ext cx="5962706" cy="628466"/>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n>
                      <a:solidFill>
                        <a:srgbClr val="30397C"/>
                      </a:solidFill>
                    </a:ln>
                    <a:solidFill>
                      <a:srgbClr val="30397C"/>
                    </a:solidFill>
                    <a:latin typeface="Century Gothic" panose="020B0502020202020204" pitchFamily="34" charset="0"/>
                    <a:cs typeface="Aharoni" panose="020F0502020204030204" pitchFamily="2" charset="-79"/>
                  </a:rPr>
                  <a:t>Sr. Business Central Consultant</a:t>
                </a:r>
              </a:p>
            </p:txBody>
          </p:sp>
          <p:sp>
            <p:nvSpPr>
              <p:cNvPr id="14" name="Text Placeholder 4">
                <a:extLst>
                  <a:ext uri="{FF2B5EF4-FFF2-40B4-BE49-F238E27FC236}">
                    <a16:creationId xmlns:a16="http://schemas.microsoft.com/office/drawing/2014/main" id="{249E98C6-7AF9-CCF7-CF7C-B231C4B54D3C}"/>
                  </a:ext>
                </a:extLst>
              </p:cNvPr>
              <p:cNvSpPr txBox="1">
                <a:spLocks/>
              </p:cNvSpPr>
              <p:nvPr/>
            </p:nvSpPr>
            <p:spPr>
              <a:xfrm>
                <a:off x="5195450" y="3725478"/>
                <a:ext cx="5526123" cy="49840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n>
                      <a:solidFill>
                        <a:srgbClr val="30397C"/>
                      </a:solidFill>
                    </a:ln>
                    <a:solidFill>
                      <a:srgbClr val="30397C"/>
                    </a:solidFill>
                    <a:latin typeface="Century Gothic" panose="020B0502020202020204" pitchFamily="34" charset="0"/>
                    <a:cs typeface="Aharoni" panose="020F0502020204030204" pitchFamily="2" charset="-79"/>
                  </a:rPr>
                  <a:t>(m) 503-801-2971</a:t>
                </a:r>
              </a:p>
            </p:txBody>
          </p:sp>
          <p:sp>
            <p:nvSpPr>
              <p:cNvPr id="15" name="Text Placeholder 5">
                <a:extLst>
                  <a:ext uri="{FF2B5EF4-FFF2-40B4-BE49-F238E27FC236}">
                    <a16:creationId xmlns:a16="http://schemas.microsoft.com/office/drawing/2014/main" id="{09FCFFDB-3600-7EBB-B410-5D3AEE16352B}"/>
                  </a:ext>
                </a:extLst>
              </p:cNvPr>
              <p:cNvSpPr txBox="1">
                <a:spLocks/>
              </p:cNvSpPr>
              <p:nvPr/>
            </p:nvSpPr>
            <p:spPr>
              <a:xfrm>
                <a:off x="5195449" y="4099844"/>
                <a:ext cx="5649355" cy="49840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n>
                      <a:solidFill>
                        <a:srgbClr val="30397C"/>
                      </a:solidFill>
                    </a:ln>
                    <a:solidFill>
                      <a:srgbClr val="30397C"/>
                    </a:solidFill>
                    <a:latin typeface="Century Gothic" panose="020B0502020202020204" pitchFamily="34" charset="0"/>
                    <a:cs typeface="Aharoni" panose="020F0502020204030204" pitchFamily="2" charset="-79"/>
                  </a:rPr>
                  <a:t>rfinnell@dexprodynamics.com</a:t>
                </a:r>
              </a:p>
            </p:txBody>
          </p:sp>
        </p:grpSp>
        <p:sp>
          <p:nvSpPr>
            <p:cNvPr id="16" name="Title 12">
              <a:extLst>
                <a:ext uri="{FF2B5EF4-FFF2-40B4-BE49-F238E27FC236}">
                  <a16:creationId xmlns:a16="http://schemas.microsoft.com/office/drawing/2014/main" id="{86FE42B6-DD15-B3A1-B689-FFCC9949D7F1}"/>
                </a:ext>
              </a:extLst>
            </p:cNvPr>
            <p:cNvSpPr txBox="1">
              <a:spLocks/>
            </p:cNvSpPr>
            <p:nvPr/>
          </p:nvSpPr>
          <p:spPr>
            <a:xfrm>
              <a:off x="6472518" y="734609"/>
              <a:ext cx="3952752" cy="13519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a:solidFill>
                      <a:srgbClr val="30397C"/>
                    </a:solidFill>
                  </a:ln>
                  <a:solidFill>
                    <a:srgbClr val="30397C"/>
                  </a:solidFill>
                  <a:latin typeface="Century Gothic" panose="020B0502020202020204" pitchFamily="34" charset="0"/>
                  <a:cs typeface="Aharoni" panose="020F0502020204030204" pitchFamily="2" charset="-79"/>
                </a:rPr>
                <a:t>Robin Finnell</a:t>
              </a:r>
            </a:p>
          </p:txBody>
        </p:sp>
      </p:grpSp>
      <p:pic>
        <p:nvPicPr>
          <p:cNvPr id="7" name="Picture 6" descr="A person with long blonde hair&#10;&#10;AI-generated content may be incorrect.">
            <a:extLst>
              <a:ext uri="{FF2B5EF4-FFF2-40B4-BE49-F238E27FC236}">
                <a16:creationId xmlns:a16="http://schemas.microsoft.com/office/drawing/2014/main" id="{F989A092-513D-780F-72E7-A6DCBDAF7BB6}"/>
              </a:ext>
            </a:extLst>
          </p:cNvPr>
          <p:cNvPicPr>
            <a:picLocks noChangeAspect="1"/>
          </p:cNvPicPr>
          <p:nvPr/>
        </p:nvPicPr>
        <p:blipFill>
          <a:blip r:embed="rId8"/>
          <a:stretch>
            <a:fillRect/>
          </a:stretch>
        </p:blipFill>
        <p:spPr>
          <a:xfrm>
            <a:off x="1764157" y="827728"/>
            <a:ext cx="2990898" cy="2990898"/>
          </a:xfrm>
          <a:prstGeom prst="rect">
            <a:avLst/>
          </a:prstGeom>
        </p:spPr>
      </p:pic>
      <p:sp>
        <p:nvSpPr>
          <p:cNvPr id="8" name="Frame 7">
            <a:extLst>
              <a:ext uri="{FF2B5EF4-FFF2-40B4-BE49-F238E27FC236}">
                <a16:creationId xmlns:a16="http://schemas.microsoft.com/office/drawing/2014/main" id="{2E173FB1-29A6-BB66-3295-A3B03F295A81}"/>
              </a:ext>
            </a:extLst>
          </p:cNvPr>
          <p:cNvSpPr/>
          <p:nvPr/>
        </p:nvSpPr>
        <p:spPr>
          <a:xfrm>
            <a:off x="1764157" y="827728"/>
            <a:ext cx="2990898" cy="2990898"/>
          </a:xfrm>
          <a:prstGeom prst="frame">
            <a:avLst>
              <a:gd name="adj1" fmla="val 3360"/>
            </a:avLst>
          </a:prstGeom>
          <a:solidFill>
            <a:srgbClr val="30397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495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1ECD238-69FF-995A-37FA-BB1D491DE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760" y="1610659"/>
            <a:ext cx="9680479" cy="33518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E6E9FF-A63E-9472-B329-6606D944216F}"/>
              </a:ext>
            </a:extLst>
          </p:cNvPr>
          <p:cNvSpPr txBox="1"/>
          <p:nvPr/>
        </p:nvSpPr>
        <p:spPr>
          <a:xfrm>
            <a:off x="3478490" y="2086466"/>
            <a:ext cx="3747646" cy="492443"/>
          </a:xfrm>
          <a:prstGeom prst="rect">
            <a:avLst/>
          </a:prstGeom>
          <a:solidFill>
            <a:schemeClr val="bg1"/>
          </a:solidFill>
        </p:spPr>
        <p:txBody>
          <a:bodyPr wrap="square" rtlCol="0">
            <a:spAutoFit/>
          </a:bodyPr>
          <a:lstStyle/>
          <a:p>
            <a:pPr algn="ctr"/>
            <a:r>
              <a:rPr lang="en-US" sz="1300" dirty="0">
                <a:latin typeface="Cavolini" panose="020B0502040204020203" pitchFamily="66" charset="0"/>
                <a:cs typeface="Cavolini" panose="020B0502040204020203" pitchFamily="66" charset="0"/>
              </a:rPr>
              <a:t>I FIND THAT SUBCONTRACTING REALLY TAKES THE STRESS OUT OF IT</a:t>
            </a:r>
          </a:p>
        </p:txBody>
      </p:sp>
    </p:spTree>
    <p:extLst>
      <p:ext uri="{BB962C8B-B14F-4D97-AF65-F5344CB8AC3E}">
        <p14:creationId xmlns:p14="http://schemas.microsoft.com/office/powerpoint/2010/main" val="2568833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126C2135-8FE7-5FDE-66FB-D5CC212C84CF}"/>
              </a:ext>
            </a:extLst>
          </p:cNvPr>
          <p:cNvSpPr txBox="1">
            <a:spLocks/>
          </p:cNvSpPr>
          <p:nvPr/>
        </p:nvSpPr>
        <p:spPr>
          <a:xfrm>
            <a:off x="732153" y="765713"/>
            <a:ext cx="10972484" cy="712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B4598"/>
                </a:solidFill>
                <a:latin typeface="Century Gothic" panose="020B0502020202020204" pitchFamily="34" charset="0"/>
              </a:rPr>
              <a:t>Learning Objectives</a:t>
            </a:r>
          </a:p>
        </p:txBody>
      </p:sp>
      <p:grpSp>
        <p:nvGrpSpPr>
          <p:cNvPr id="3" name="Group 2">
            <a:extLst>
              <a:ext uri="{FF2B5EF4-FFF2-40B4-BE49-F238E27FC236}">
                <a16:creationId xmlns:a16="http://schemas.microsoft.com/office/drawing/2014/main" id="{31A8CF93-87A8-0DD5-DC5F-494F0682EAB8}"/>
              </a:ext>
            </a:extLst>
          </p:cNvPr>
          <p:cNvGrpSpPr/>
          <p:nvPr/>
        </p:nvGrpSpPr>
        <p:grpSpPr>
          <a:xfrm>
            <a:off x="3866449" y="3326036"/>
            <a:ext cx="1776552" cy="608400"/>
            <a:chOff x="2097741" y="4140200"/>
            <a:chExt cx="1776552" cy="608400"/>
          </a:xfrm>
        </p:grpSpPr>
        <p:cxnSp>
          <p:nvCxnSpPr>
            <p:cNvPr id="4" name="Straight Connector 3">
              <a:extLst>
                <a:ext uri="{FF2B5EF4-FFF2-40B4-BE49-F238E27FC236}">
                  <a16:creationId xmlns:a16="http://schemas.microsoft.com/office/drawing/2014/main" id="{0E9E2AE8-ADB5-6962-DFBB-A379F0EA4CD0}"/>
                </a:ext>
              </a:extLst>
            </p:cNvPr>
            <p:cNvCxnSpPr>
              <a:cxnSpLocks/>
            </p:cNvCxnSpPr>
            <p:nvPr/>
          </p:nvCxnSpPr>
          <p:spPr>
            <a:xfrm>
              <a:off x="2097741" y="4748600"/>
              <a:ext cx="177655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 name="Straight Connector 4">
              <a:extLst>
                <a:ext uri="{FF2B5EF4-FFF2-40B4-BE49-F238E27FC236}">
                  <a16:creationId xmlns:a16="http://schemas.microsoft.com/office/drawing/2014/main" id="{FDFC6A9C-9AF1-E068-1014-7AA1B77483FC}"/>
                </a:ext>
              </a:extLst>
            </p:cNvPr>
            <p:cNvCxnSpPr>
              <a:cxnSpLocks/>
            </p:cNvCxnSpPr>
            <p:nvPr/>
          </p:nvCxnSpPr>
          <p:spPr>
            <a:xfrm flipH="1" flipV="1">
              <a:off x="3011176" y="4140200"/>
              <a:ext cx="795" cy="608400"/>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6" name="Group 5">
            <a:extLst>
              <a:ext uri="{FF2B5EF4-FFF2-40B4-BE49-F238E27FC236}">
                <a16:creationId xmlns:a16="http://schemas.microsoft.com/office/drawing/2014/main" id="{295DB250-7272-C49B-A218-4EC787E55D52}"/>
              </a:ext>
            </a:extLst>
          </p:cNvPr>
          <p:cNvGrpSpPr/>
          <p:nvPr/>
        </p:nvGrpSpPr>
        <p:grpSpPr>
          <a:xfrm>
            <a:off x="1226386" y="3329967"/>
            <a:ext cx="1776552" cy="608400"/>
            <a:chOff x="2097741" y="4140200"/>
            <a:chExt cx="1776552" cy="608400"/>
          </a:xfrm>
        </p:grpSpPr>
        <p:cxnSp>
          <p:nvCxnSpPr>
            <p:cNvPr id="7" name="Straight Connector 6">
              <a:extLst>
                <a:ext uri="{FF2B5EF4-FFF2-40B4-BE49-F238E27FC236}">
                  <a16:creationId xmlns:a16="http://schemas.microsoft.com/office/drawing/2014/main" id="{D29E6AD1-3CA5-47CE-4A3C-CE396C435F9D}"/>
                </a:ext>
              </a:extLst>
            </p:cNvPr>
            <p:cNvCxnSpPr>
              <a:cxnSpLocks/>
            </p:cNvCxnSpPr>
            <p:nvPr/>
          </p:nvCxnSpPr>
          <p:spPr>
            <a:xfrm>
              <a:off x="2097741" y="4748600"/>
              <a:ext cx="177655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BD9DEC1F-D3BC-22C1-E955-42E3CCA6B38A}"/>
                </a:ext>
              </a:extLst>
            </p:cNvPr>
            <p:cNvCxnSpPr>
              <a:cxnSpLocks/>
            </p:cNvCxnSpPr>
            <p:nvPr/>
          </p:nvCxnSpPr>
          <p:spPr>
            <a:xfrm flipH="1" flipV="1">
              <a:off x="3011176" y="4140200"/>
              <a:ext cx="795" cy="608400"/>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10" name="Group 9">
            <a:extLst>
              <a:ext uri="{FF2B5EF4-FFF2-40B4-BE49-F238E27FC236}">
                <a16:creationId xmlns:a16="http://schemas.microsoft.com/office/drawing/2014/main" id="{6AE6B14B-C519-E3CC-DBEF-D7097C22B902}"/>
              </a:ext>
            </a:extLst>
          </p:cNvPr>
          <p:cNvGrpSpPr/>
          <p:nvPr/>
        </p:nvGrpSpPr>
        <p:grpSpPr>
          <a:xfrm>
            <a:off x="6417688" y="3315748"/>
            <a:ext cx="1776552" cy="608400"/>
            <a:chOff x="2097741" y="4140200"/>
            <a:chExt cx="1776552" cy="608400"/>
          </a:xfrm>
        </p:grpSpPr>
        <p:cxnSp>
          <p:nvCxnSpPr>
            <p:cNvPr id="11" name="Straight Connector 10">
              <a:extLst>
                <a:ext uri="{FF2B5EF4-FFF2-40B4-BE49-F238E27FC236}">
                  <a16:creationId xmlns:a16="http://schemas.microsoft.com/office/drawing/2014/main" id="{A109BADE-7945-9489-1E0E-8050128E3638}"/>
                </a:ext>
              </a:extLst>
            </p:cNvPr>
            <p:cNvCxnSpPr>
              <a:cxnSpLocks/>
            </p:cNvCxnSpPr>
            <p:nvPr/>
          </p:nvCxnSpPr>
          <p:spPr>
            <a:xfrm>
              <a:off x="2097741" y="4748600"/>
              <a:ext cx="177655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8C26FA25-4BF5-8A47-3644-8C6DD657B993}"/>
                </a:ext>
              </a:extLst>
            </p:cNvPr>
            <p:cNvCxnSpPr>
              <a:cxnSpLocks/>
            </p:cNvCxnSpPr>
            <p:nvPr/>
          </p:nvCxnSpPr>
          <p:spPr>
            <a:xfrm flipH="1" flipV="1">
              <a:off x="3011176" y="4140200"/>
              <a:ext cx="795" cy="608400"/>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13" name="Group 12">
            <a:extLst>
              <a:ext uri="{FF2B5EF4-FFF2-40B4-BE49-F238E27FC236}">
                <a16:creationId xmlns:a16="http://schemas.microsoft.com/office/drawing/2014/main" id="{7637A1D5-813C-9A45-266A-A175B8BE15EE}"/>
              </a:ext>
            </a:extLst>
          </p:cNvPr>
          <p:cNvGrpSpPr/>
          <p:nvPr/>
        </p:nvGrpSpPr>
        <p:grpSpPr>
          <a:xfrm>
            <a:off x="8910101" y="3315748"/>
            <a:ext cx="1776552" cy="608400"/>
            <a:chOff x="2097741" y="4140200"/>
            <a:chExt cx="1776552" cy="608400"/>
          </a:xfrm>
        </p:grpSpPr>
        <p:cxnSp>
          <p:nvCxnSpPr>
            <p:cNvPr id="14" name="Straight Connector 13">
              <a:extLst>
                <a:ext uri="{FF2B5EF4-FFF2-40B4-BE49-F238E27FC236}">
                  <a16:creationId xmlns:a16="http://schemas.microsoft.com/office/drawing/2014/main" id="{CCE3EA2E-E723-CDCD-564D-B41278BA7169}"/>
                </a:ext>
              </a:extLst>
            </p:cNvPr>
            <p:cNvCxnSpPr>
              <a:cxnSpLocks/>
            </p:cNvCxnSpPr>
            <p:nvPr/>
          </p:nvCxnSpPr>
          <p:spPr>
            <a:xfrm>
              <a:off x="2097741" y="4748600"/>
              <a:ext cx="177655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91AC1F2E-C2CC-F399-C5F9-203E1A3FBC4C}"/>
                </a:ext>
              </a:extLst>
            </p:cNvPr>
            <p:cNvCxnSpPr>
              <a:cxnSpLocks/>
            </p:cNvCxnSpPr>
            <p:nvPr/>
          </p:nvCxnSpPr>
          <p:spPr>
            <a:xfrm flipH="1" flipV="1">
              <a:off x="3011176" y="4140200"/>
              <a:ext cx="795" cy="608400"/>
            </a:xfrm>
            <a:prstGeom prst="line">
              <a:avLst/>
            </a:prstGeom>
            <a:ln/>
          </p:spPr>
          <p:style>
            <a:lnRef idx="3">
              <a:schemeClr val="accent5"/>
            </a:lnRef>
            <a:fillRef idx="0">
              <a:schemeClr val="accent5"/>
            </a:fillRef>
            <a:effectRef idx="2">
              <a:schemeClr val="accent5"/>
            </a:effectRef>
            <a:fontRef idx="minor">
              <a:schemeClr val="tx1"/>
            </a:fontRef>
          </p:style>
        </p:cxnSp>
      </p:grpSp>
      <p:sp>
        <p:nvSpPr>
          <p:cNvPr id="16" name="Rectangle 15">
            <a:extLst>
              <a:ext uri="{FF2B5EF4-FFF2-40B4-BE49-F238E27FC236}">
                <a16:creationId xmlns:a16="http://schemas.microsoft.com/office/drawing/2014/main" id="{D53501C9-C9F5-AF1C-F0F9-EFD8C1B1555B}"/>
              </a:ext>
            </a:extLst>
          </p:cNvPr>
          <p:cNvSpPr/>
          <p:nvPr/>
        </p:nvSpPr>
        <p:spPr>
          <a:xfrm>
            <a:off x="6188123" y="4200114"/>
            <a:ext cx="2286000" cy="9144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Setting Up Routings With Subcontracting Operation Steps</a:t>
            </a:r>
          </a:p>
        </p:txBody>
      </p:sp>
      <p:grpSp>
        <p:nvGrpSpPr>
          <p:cNvPr id="17" name="Group 16">
            <a:extLst>
              <a:ext uri="{FF2B5EF4-FFF2-40B4-BE49-F238E27FC236}">
                <a16:creationId xmlns:a16="http://schemas.microsoft.com/office/drawing/2014/main" id="{B7867D44-BFD8-A395-B0C8-ACC107F5A6D1}"/>
              </a:ext>
            </a:extLst>
          </p:cNvPr>
          <p:cNvGrpSpPr/>
          <p:nvPr/>
        </p:nvGrpSpPr>
        <p:grpSpPr>
          <a:xfrm>
            <a:off x="1368583" y="1661360"/>
            <a:ext cx="9292181" cy="1664675"/>
            <a:chOff x="925776" y="1409686"/>
            <a:chExt cx="9292181" cy="1664675"/>
          </a:xfrm>
        </p:grpSpPr>
        <p:sp>
          <p:nvSpPr>
            <p:cNvPr id="18" name="Oval 17">
              <a:extLst>
                <a:ext uri="{FF2B5EF4-FFF2-40B4-BE49-F238E27FC236}">
                  <a16:creationId xmlns:a16="http://schemas.microsoft.com/office/drawing/2014/main" id="{F77E5ADC-9EDC-8A23-1237-AE7AB8890498}"/>
                </a:ext>
              </a:extLst>
            </p:cNvPr>
            <p:cNvSpPr/>
            <p:nvPr/>
          </p:nvSpPr>
          <p:spPr>
            <a:xfrm>
              <a:off x="925776" y="1409687"/>
              <a:ext cx="1661758" cy="1661758"/>
            </a:xfrm>
            <a:prstGeom prst="ellipse">
              <a:avLst/>
            </a:prstGeom>
            <a:solidFill>
              <a:srgbClr val="FECD67"/>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ctr"/>
              <a:endParaRPr lang="en-US" sz="2400" dirty="0">
                <a:solidFill>
                  <a:schemeClr val="bg1"/>
                </a:solidFill>
                <a:latin typeface="Century Gothic" panose="020B0502020202020204" pitchFamily="34" charset="0"/>
                <a:cs typeface="Poppins" panose="02000000000000000000" pitchFamily="2" charset="0"/>
              </a:endParaRPr>
            </a:p>
          </p:txBody>
        </p:sp>
        <p:sp>
          <p:nvSpPr>
            <p:cNvPr id="19" name="Oval 18">
              <a:extLst>
                <a:ext uri="{FF2B5EF4-FFF2-40B4-BE49-F238E27FC236}">
                  <a16:creationId xmlns:a16="http://schemas.microsoft.com/office/drawing/2014/main" id="{4776A48F-AE6A-B328-0D17-54E28FAC36FD}"/>
                </a:ext>
              </a:extLst>
            </p:cNvPr>
            <p:cNvSpPr/>
            <p:nvPr/>
          </p:nvSpPr>
          <p:spPr>
            <a:xfrm>
              <a:off x="6063786" y="1409686"/>
              <a:ext cx="1661758" cy="1661758"/>
            </a:xfrm>
            <a:prstGeom prst="ellipse">
              <a:avLst/>
            </a:prstGeom>
            <a:solidFill>
              <a:schemeClr val="accent4">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cs typeface="Poppins" panose="02000000000000000000" pitchFamily="2" charset="0"/>
              </a:endParaRPr>
            </a:p>
          </p:txBody>
        </p:sp>
        <p:sp>
          <p:nvSpPr>
            <p:cNvPr id="20" name="Oval 19">
              <a:extLst>
                <a:ext uri="{FF2B5EF4-FFF2-40B4-BE49-F238E27FC236}">
                  <a16:creationId xmlns:a16="http://schemas.microsoft.com/office/drawing/2014/main" id="{8D812967-65EC-85B6-5D51-CB3AC89CC5C0}"/>
                </a:ext>
              </a:extLst>
            </p:cNvPr>
            <p:cNvSpPr/>
            <p:nvPr/>
          </p:nvSpPr>
          <p:spPr>
            <a:xfrm>
              <a:off x="3494781" y="1409687"/>
              <a:ext cx="1661758" cy="1661758"/>
            </a:xfrm>
            <a:prstGeom prst="ellipse">
              <a:avLst/>
            </a:prstGeom>
            <a:solidFill>
              <a:srgbClr val="ED3F7B"/>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ctr"/>
              <a:endParaRPr lang="en-US" sz="2400" dirty="0">
                <a:solidFill>
                  <a:schemeClr val="bg1"/>
                </a:solidFill>
                <a:latin typeface="Century Gothic" panose="020B0502020202020204" pitchFamily="34" charset="0"/>
                <a:cs typeface="Poppins" panose="02000000000000000000" pitchFamily="2" charset="0"/>
              </a:endParaRPr>
            </a:p>
          </p:txBody>
        </p:sp>
        <p:sp>
          <p:nvSpPr>
            <p:cNvPr id="21" name="Oval 20">
              <a:extLst>
                <a:ext uri="{FF2B5EF4-FFF2-40B4-BE49-F238E27FC236}">
                  <a16:creationId xmlns:a16="http://schemas.microsoft.com/office/drawing/2014/main" id="{B595FB62-FC15-94A2-FBAE-E6F04B8AD4AE}"/>
                </a:ext>
              </a:extLst>
            </p:cNvPr>
            <p:cNvSpPr/>
            <p:nvPr/>
          </p:nvSpPr>
          <p:spPr>
            <a:xfrm>
              <a:off x="8556199" y="1412603"/>
              <a:ext cx="1661758" cy="1661758"/>
            </a:xfrm>
            <a:prstGeom prst="ellipse">
              <a:avLst/>
            </a:prstGeom>
            <a:solidFill>
              <a:srgbClr val="28419B"/>
            </a:solidFill>
            <a:ln w="9525">
              <a:solidFill>
                <a:srgbClr val="605D5C"/>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cs typeface="Poppins" panose="02000000000000000000" pitchFamily="2" charset="0"/>
              </a:endParaRPr>
            </a:p>
          </p:txBody>
        </p:sp>
      </p:grpSp>
      <p:sp>
        <p:nvSpPr>
          <p:cNvPr id="22" name="Rectangle 21">
            <a:extLst>
              <a:ext uri="{FF2B5EF4-FFF2-40B4-BE49-F238E27FC236}">
                <a16:creationId xmlns:a16="http://schemas.microsoft.com/office/drawing/2014/main" id="{0433F8FC-0C97-BCFC-F49F-2E7952972FF8}"/>
              </a:ext>
            </a:extLst>
          </p:cNvPr>
          <p:cNvSpPr/>
          <p:nvPr/>
        </p:nvSpPr>
        <p:spPr>
          <a:xfrm>
            <a:off x="8686885" y="4200114"/>
            <a:ext cx="2286000" cy="9144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Live Demo -</a:t>
            </a:r>
          </a:p>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Create Subcontracted PO</a:t>
            </a:r>
          </a:p>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Process Subcontracted Production Order</a:t>
            </a:r>
          </a:p>
        </p:txBody>
      </p:sp>
      <p:pic>
        <p:nvPicPr>
          <p:cNvPr id="23" name="Picture 22" descr="Search Inventory with solid fill">
            <a:extLst>
              <a:ext uri="{FF2B5EF4-FFF2-40B4-BE49-F238E27FC236}">
                <a16:creationId xmlns:a16="http://schemas.microsoft.com/office/drawing/2014/main" id="{72EC1F21-83E4-7601-33F6-4624499240C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16038" y="1923914"/>
            <a:ext cx="1166848" cy="1166848"/>
          </a:xfrm>
          <a:prstGeom prst="rect">
            <a:avLst/>
          </a:prstGeom>
        </p:spPr>
      </p:pic>
      <p:sp>
        <p:nvSpPr>
          <p:cNvPr id="24" name="Rectangle 23">
            <a:extLst>
              <a:ext uri="{FF2B5EF4-FFF2-40B4-BE49-F238E27FC236}">
                <a16:creationId xmlns:a16="http://schemas.microsoft.com/office/drawing/2014/main" id="{AD4787BB-8A15-FB2E-BBA7-61F6533F88A3}"/>
              </a:ext>
            </a:extLst>
          </p:cNvPr>
          <p:cNvSpPr/>
          <p:nvPr/>
        </p:nvSpPr>
        <p:spPr>
          <a:xfrm>
            <a:off x="996821" y="4249718"/>
            <a:ext cx="2286000" cy="9144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Managing Subcontractor Consignment Inventory</a:t>
            </a:r>
          </a:p>
        </p:txBody>
      </p:sp>
      <p:sp>
        <p:nvSpPr>
          <p:cNvPr id="25" name="Rectangle 24">
            <a:extLst>
              <a:ext uri="{FF2B5EF4-FFF2-40B4-BE49-F238E27FC236}">
                <a16:creationId xmlns:a16="http://schemas.microsoft.com/office/drawing/2014/main" id="{9C952393-9E84-232B-B12C-79FC7652EAEB}"/>
              </a:ext>
            </a:extLst>
          </p:cNvPr>
          <p:cNvSpPr/>
          <p:nvPr/>
        </p:nvSpPr>
        <p:spPr>
          <a:xfrm>
            <a:off x="3625466" y="4200114"/>
            <a:ext cx="2286000" cy="9144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Setting Up Subcontracting Work Centers</a:t>
            </a:r>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858E2075-568D-08E2-6E1B-4F995577BB6F}"/>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794085" y="1917700"/>
            <a:ext cx="1074076" cy="1074076"/>
          </a:xfrm>
          <a:prstGeom prst="rect">
            <a:avLst/>
          </a:prstGeom>
        </p:spPr>
      </p:pic>
      <p:pic>
        <p:nvPicPr>
          <p:cNvPr id="27" name="Picture 26" descr="Warehouse with solid fill">
            <a:extLst>
              <a:ext uri="{FF2B5EF4-FFF2-40B4-BE49-F238E27FC236}">
                <a16:creationId xmlns:a16="http://schemas.microsoft.com/office/drawing/2014/main" id="{F01EE6CA-DCDE-1B45-0BE2-B7F76B59850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163323" y="1849595"/>
            <a:ext cx="1210286" cy="1210286"/>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6D1AFD7C-7EFB-FEC6-5C68-931BF1CB4EAB}"/>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9238123" y="1906827"/>
            <a:ext cx="1170824" cy="1170824"/>
          </a:xfrm>
          <a:prstGeom prst="rect">
            <a:avLst/>
          </a:prstGeom>
        </p:spPr>
      </p:pic>
    </p:spTree>
    <p:extLst>
      <p:ext uri="{BB962C8B-B14F-4D97-AF65-F5344CB8AC3E}">
        <p14:creationId xmlns:p14="http://schemas.microsoft.com/office/powerpoint/2010/main" val="1034555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126C2135-8FE7-5FDE-66FB-D5CC212C84CF}"/>
              </a:ext>
            </a:extLst>
          </p:cNvPr>
          <p:cNvSpPr txBox="1">
            <a:spLocks/>
          </p:cNvSpPr>
          <p:nvPr/>
        </p:nvSpPr>
        <p:spPr>
          <a:xfrm>
            <a:off x="732153" y="765713"/>
            <a:ext cx="10972484" cy="712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ct val="110000"/>
              </a:lnSpc>
              <a:spcAft>
                <a:spcPct val="0"/>
              </a:spcAft>
              <a:buClr>
                <a:srgbClr val="001F5B"/>
              </a:buClr>
              <a:buSzPct val="100000"/>
            </a:pPr>
            <a:r>
              <a:rPr lang="en-US" sz="4100" b="1" dirty="0">
                <a:solidFill>
                  <a:srgbClr val="3B4598"/>
                </a:solidFill>
                <a:latin typeface="Century Gothic" panose="020B0502020202020204" pitchFamily="34" charset="0"/>
              </a:rPr>
              <a:t>Managing Subcontractor Consignment Inventory</a:t>
            </a:r>
          </a:p>
        </p:txBody>
      </p:sp>
      <p:pic>
        <p:nvPicPr>
          <p:cNvPr id="3" name="Picture 22" descr="Search Inventory with solid fill">
            <a:extLst>
              <a:ext uri="{FF2B5EF4-FFF2-40B4-BE49-F238E27FC236}">
                <a16:creationId xmlns:a16="http://schemas.microsoft.com/office/drawing/2014/main" id="{11EE6E91-4A09-535F-AC91-A6FAFFE80BB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66551" y="1399551"/>
            <a:ext cx="4058898" cy="4058898"/>
          </a:xfrm>
          <a:prstGeom prst="rect">
            <a:avLst/>
          </a:prstGeom>
        </p:spPr>
      </p:pic>
    </p:spTree>
    <p:extLst>
      <p:ext uri="{BB962C8B-B14F-4D97-AF65-F5344CB8AC3E}">
        <p14:creationId xmlns:p14="http://schemas.microsoft.com/office/powerpoint/2010/main" val="1464000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6F112F-5AA2-7624-3AF9-E4206CE9F228}"/>
              </a:ext>
            </a:extLst>
          </p:cNvPr>
          <p:cNvPicPr>
            <a:picLocks noChangeAspect="1"/>
          </p:cNvPicPr>
          <p:nvPr/>
        </p:nvPicPr>
        <p:blipFill>
          <a:blip r:embed="rId3"/>
          <a:stretch>
            <a:fillRect/>
          </a:stretch>
        </p:blipFill>
        <p:spPr>
          <a:xfrm>
            <a:off x="854697" y="3860143"/>
            <a:ext cx="10482606" cy="1606612"/>
          </a:xfrm>
          <a:prstGeom prst="rect">
            <a:avLst/>
          </a:prstGeom>
        </p:spPr>
      </p:pic>
      <p:sp>
        <p:nvSpPr>
          <p:cNvPr id="5" name="TextBox 4">
            <a:extLst>
              <a:ext uri="{FF2B5EF4-FFF2-40B4-BE49-F238E27FC236}">
                <a16:creationId xmlns:a16="http://schemas.microsoft.com/office/drawing/2014/main" id="{9051749B-5FFD-EEDF-1CE0-E3202AFA1FE6}"/>
              </a:ext>
            </a:extLst>
          </p:cNvPr>
          <p:cNvSpPr txBox="1"/>
          <p:nvPr/>
        </p:nvSpPr>
        <p:spPr>
          <a:xfrm>
            <a:off x="854697" y="1828818"/>
            <a:ext cx="459399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Maintain Accurate Consignment Inventory</a:t>
            </a:r>
          </a:p>
          <a:p>
            <a:pPr marL="285750" indent="-285750">
              <a:buFont typeface="Arial" panose="020B0604020202020204" pitchFamily="34" charset="0"/>
              <a:buChar char="•"/>
            </a:pPr>
            <a:r>
              <a:rPr lang="en-US" dirty="0"/>
              <a:t>Set up reorder policies per SKU</a:t>
            </a:r>
          </a:p>
          <a:p>
            <a:pPr marL="285750" indent="-285750">
              <a:buFont typeface="Arial" panose="020B0604020202020204" pitchFamily="34" charset="0"/>
              <a:buChar char="•"/>
            </a:pPr>
            <a:r>
              <a:rPr lang="en-US" dirty="0"/>
              <a:t>Decrement inventory using:</a:t>
            </a:r>
          </a:p>
          <a:p>
            <a:pPr marL="742950" lvl="1" indent="-285750">
              <a:buFont typeface="Arial" panose="020B0604020202020204" pitchFamily="34" charset="0"/>
              <a:buChar char="•"/>
            </a:pPr>
            <a:r>
              <a:rPr lang="en-US" dirty="0"/>
              <a:t>Sales Invoice</a:t>
            </a:r>
          </a:p>
          <a:p>
            <a:pPr marL="742950" lvl="1" indent="-285750">
              <a:buFont typeface="Arial" panose="020B0604020202020204" pitchFamily="34" charset="0"/>
              <a:buChar char="•"/>
            </a:pPr>
            <a:r>
              <a:rPr lang="en-US" dirty="0"/>
              <a:t>Item Journal</a:t>
            </a:r>
          </a:p>
          <a:p>
            <a:pPr marL="742950" lvl="1" indent="-285750">
              <a:buFont typeface="Arial" panose="020B0604020202020204" pitchFamily="34" charset="0"/>
              <a:buChar char="•"/>
            </a:pPr>
            <a:r>
              <a:rPr lang="en-US" dirty="0"/>
              <a:t>Production Order</a:t>
            </a:r>
          </a:p>
          <a:p>
            <a:pPr marL="285750" indent="-285750">
              <a:buFont typeface="Arial" panose="020B0604020202020204" pitchFamily="34" charset="0"/>
              <a:buChar char="•"/>
            </a:pPr>
            <a:endParaRPr lang="en-US" dirty="0"/>
          </a:p>
        </p:txBody>
      </p:sp>
      <p:sp>
        <p:nvSpPr>
          <p:cNvPr id="6" name="Title 6">
            <a:extLst>
              <a:ext uri="{FF2B5EF4-FFF2-40B4-BE49-F238E27FC236}">
                <a16:creationId xmlns:a16="http://schemas.microsoft.com/office/drawing/2014/main" id="{3601CBDD-5FF7-DC02-1B6B-5C84AC69483B}"/>
              </a:ext>
            </a:extLst>
          </p:cNvPr>
          <p:cNvSpPr txBox="1">
            <a:spLocks/>
          </p:cNvSpPr>
          <p:nvPr/>
        </p:nvSpPr>
        <p:spPr>
          <a:xfrm>
            <a:off x="732153" y="765713"/>
            <a:ext cx="10972484" cy="712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ct val="110000"/>
              </a:lnSpc>
              <a:spcAft>
                <a:spcPct val="0"/>
              </a:spcAft>
              <a:buClr>
                <a:srgbClr val="001F5B"/>
              </a:buClr>
              <a:buSzPct val="100000"/>
            </a:pPr>
            <a:r>
              <a:rPr lang="en-US" sz="4100" b="1" dirty="0">
                <a:solidFill>
                  <a:srgbClr val="3B4598"/>
                </a:solidFill>
                <a:latin typeface="Century Gothic" panose="020B0502020202020204" pitchFamily="34" charset="0"/>
              </a:rPr>
              <a:t>Subcontractor Stockkeeping Units</a:t>
            </a:r>
          </a:p>
        </p:txBody>
      </p:sp>
    </p:spTree>
    <p:extLst>
      <p:ext uri="{BB962C8B-B14F-4D97-AF65-F5344CB8AC3E}">
        <p14:creationId xmlns:p14="http://schemas.microsoft.com/office/powerpoint/2010/main" val="509110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3"/>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4"/>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5"/>
          <a:stretch>
            <a:fillRect/>
          </a:stretch>
        </p:blipFill>
        <p:spPr>
          <a:xfrm>
            <a:off x="-488017" y="656445"/>
            <a:ext cx="8269382" cy="8269382"/>
          </a:xfrm>
          <a:prstGeom prst="rect">
            <a:avLst/>
          </a:prstGeom>
        </p:spPr>
      </p:pic>
      <p:sp>
        <p:nvSpPr>
          <p:cNvPr id="3" name="TextBox 2">
            <a:extLst>
              <a:ext uri="{FF2B5EF4-FFF2-40B4-BE49-F238E27FC236}">
                <a16:creationId xmlns:a16="http://schemas.microsoft.com/office/drawing/2014/main" id="{0229D739-111E-85FA-D357-B18FFC8F57BF}"/>
              </a:ext>
            </a:extLst>
          </p:cNvPr>
          <p:cNvSpPr txBox="1"/>
          <p:nvPr/>
        </p:nvSpPr>
        <p:spPr>
          <a:xfrm>
            <a:off x="544886" y="2367171"/>
            <a:ext cx="6203576" cy="2123658"/>
          </a:xfrm>
          <a:prstGeom prst="rect">
            <a:avLst/>
          </a:prstGeom>
          <a:noFill/>
        </p:spPr>
        <p:txBody>
          <a:bodyPr wrap="square">
            <a:spAutoFit/>
          </a:bodyPr>
          <a:lstStyle/>
          <a:p>
            <a:pPr algn="ctr"/>
            <a:r>
              <a:rPr lang="en-US" sz="4400" dirty="0">
                <a:solidFill>
                  <a:srgbClr val="1E275C"/>
                </a:solidFill>
                <a:latin typeface="Century Gothic" panose="020B0502020202020204" pitchFamily="34" charset="0"/>
                <a:cs typeface="Segoe UI" panose="020B0502040204020203" pitchFamily="34" charset="0"/>
              </a:rPr>
              <a:t>How many of you track inventory at vendor locations?</a:t>
            </a:r>
          </a:p>
        </p:txBody>
      </p:sp>
    </p:spTree>
    <p:extLst>
      <p:ext uri="{BB962C8B-B14F-4D97-AF65-F5344CB8AC3E}">
        <p14:creationId xmlns:p14="http://schemas.microsoft.com/office/powerpoint/2010/main" val="298317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BEA3-7351-67A8-AE91-78991F76B46D}"/>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836DB02C-87F9-D766-2548-2E4344B837FF}"/>
              </a:ext>
            </a:extLst>
          </p:cNvPr>
          <p:cNvSpPr txBox="1">
            <a:spLocks/>
          </p:cNvSpPr>
          <p:nvPr/>
        </p:nvSpPr>
        <p:spPr>
          <a:xfrm>
            <a:off x="732153" y="765713"/>
            <a:ext cx="10972484" cy="71224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ct val="110000"/>
              </a:lnSpc>
              <a:spcAft>
                <a:spcPct val="0"/>
              </a:spcAft>
              <a:buClr>
                <a:srgbClr val="001F5B"/>
              </a:buClr>
              <a:buSzPct val="100000"/>
            </a:pPr>
            <a:r>
              <a:rPr lang="en-US" b="1" dirty="0">
                <a:solidFill>
                  <a:srgbClr val="3B4598"/>
                </a:solidFill>
                <a:latin typeface="Century Gothic" panose="020B0502020202020204" pitchFamily="34" charset="0"/>
              </a:rPr>
              <a:t>Setting up Subcontracting Work Centers</a:t>
            </a:r>
          </a:p>
        </p:txBody>
      </p:sp>
      <p:pic>
        <p:nvPicPr>
          <p:cNvPr id="4" name="Picture 26" descr="Warehouse with solid fill">
            <a:extLst>
              <a:ext uri="{FF2B5EF4-FFF2-40B4-BE49-F238E27FC236}">
                <a16:creationId xmlns:a16="http://schemas.microsoft.com/office/drawing/2014/main" id="{108BE86C-0B1F-F30C-F9C3-340B362DF5C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28849" y="1461849"/>
            <a:ext cx="3934302" cy="3934302"/>
          </a:xfrm>
          <a:prstGeom prst="rect">
            <a:avLst/>
          </a:prstGeom>
        </p:spPr>
      </p:pic>
    </p:spTree>
    <p:extLst>
      <p:ext uri="{BB962C8B-B14F-4D97-AF65-F5344CB8AC3E}">
        <p14:creationId xmlns:p14="http://schemas.microsoft.com/office/powerpoint/2010/main" val="4122547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04DCF2-D9D4-4703-8D0D-9BA35C49A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e25bdf-ae0e-48a7-b6e5-bc8a1849b98e"/>
    <ds:schemaRef ds:uri="518ec24c-f428-4057-9a36-4cb948a7b4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7B75BE-6E85-4BC9-B65E-BA5D0420B3C8}">
  <ds:schemaRefs>
    <ds:schemaRef ds:uri="http://schemas.microsoft.com/office/2006/metadata/properties"/>
    <ds:schemaRef ds:uri="http://schemas.microsoft.com/office/infopath/2007/PartnerControls"/>
    <ds:schemaRef ds:uri="518ec24c-f428-4057-9a36-4cb948a7b407"/>
    <ds:schemaRef ds:uri="6fe25bdf-ae0e-48a7-b6e5-bc8a1849b98e"/>
  </ds:schemaRefs>
</ds:datastoreItem>
</file>

<file path=customXml/itemProps3.xml><?xml version="1.0" encoding="utf-8"?>
<ds:datastoreItem xmlns:ds="http://schemas.openxmlformats.org/officeDocument/2006/customXml" ds:itemID="{CCCC9168-1AF7-4F22-A7E1-AA5CA9871E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8536</TotalTime>
  <Words>554</Words>
  <Application>Microsoft Office PowerPoint</Application>
  <PresentationFormat>Widescreen</PresentationFormat>
  <Paragraphs>79</Paragraphs>
  <Slides>17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Aptos</vt:lpstr>
      <vt:lpstr>Aptos Display</vt:lpstr>
      <vt:lpstr>Arial</vt:lpstr>
      <vt:lpstr>Calibri</vt:lpstr>
      <vt:lpstr>Cavolini</vt:lpstr>
      <vt:lpstr>Century Gothic</vt:lpstr>
      <vt:lpstr>Open Sans ExtraBold</vt:lpstr>
      <vt:lpstr>Open Sans Light</vt:lpstr>
      <vt:lpstr>Open Sans SemiBold</vt:lpstr>
      <vt:lpstr>Office Theme</vt:lpstr>
      <vt:lpstr>PowerPoint Presentation</vt:lpstr>
      <vt:lpstr>Subcontracted Manufacturing in Business Central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Want to 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Bishop</dc:creator>
  <cp:lastModifiedBy>Robin Finnell</cp:lastModifiedBy>
  <cp:revision>60</cp:revision>
  <dcterms:created xsi:type="dcterms:W3CDTF">2025-01-23T18:40:19Z</dcterms:created>
  <dcterms:modified xsi:type="dcterms:W3CDTF">2025-04-09T00:23:45Z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