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6" r:id="rId6"/>
    <p:sldId id="267" r:id="rId7"/>
    <p:sldId id="268" r:id="rId8"/>
    <p:sldId id="269" r:id="rId9"/>
    <p:sldId id="281" r:id="rId10"/>
    <p:sldId id="270" r:id="rId11"/>
    <p:sldId id="271" r:id="rId12"/>
    <p:sldId id="282" r:id="rId13"/>
    <p:sldId id="272" r:id="rId14"/>
    <p:sldId id="273" r:id="rId15"/>
    <p:sldId id="274" r:id="rId16"/>
    <p:sldId id="283" r:id="rId17"/>
    <p:sldId id="284" r:id="rId18"/>
    <p:sldId id="285" r:id="rId19"/>
    <p:sldId id="286" r:id="rId20"/>
    <p:sldId id="287" r:id="rId21"/>
    <p:sldId id="291" r:id="rId22"/>
    <p:sldId id="290" r:id="rId23"/>
    <p:sldId id="289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BE3"/>
    <a:srgbClr val="F9ED4E"/>
    <a:srgbClr val="3B4598"/>
    <a:srgbClr val="9C3C9A"/>
    <a:srgbClr val="ED3F7B"/>
    <a:srgbClr val="57B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A97F8-7702-4A45-879D-4F47C7D49053}" v="25" dt="2025-03-27T16:28:32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8"/>
    <p:restoredTop sz="94601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C5E69-9421-4B21-8433-2AD1491517F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E6CF8A-FDEF-411D-9C6F-5484468727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solidFill>
                <a:srgbClr val="E88C24"/>
              </a:solidFill>
              <a:latin typeface="Lato" panose="020F0502020204030203" pitchFamily="34" charset="0"/>
            </a:rPr>
            <a:t>30+ years </a:t>
          </a:r>
          <a:r>
            <a:rPr lang="en-US" sz="1400" dirty="0">
              <a:solidFill>
                <a:schemeClr val="tx1"/>
              </a:solidFill>
              <a:latin typeface="Lato" panose="020F0502020204030203" pitchFamily="34" charset="0"/>
            </a:rPr>
            <a:t>in software, consulting &amp; leadership</a:t>
          </a:r>
        </a:p>
      </dgm:t>
    </dgm:pt>
    <dgm:pt modelId="{148BF664-7337-4897-9A75-DBDAC493DFCA}" type="parTrans" cxnId="{F3E0465B-5CBF-4E3F-B04A-3A4C516034BF}">
      <dgm:prSet/>
      <dgm:spPr/>
      <dgm:t>
        <a:bodyPr/>
        <a:lstStyle/>
        <a:p>
          <a:endParaRPr lang="en-US" sz="1600"/>
        </a:p>
      </dgm:t>
    </dgm:pt>
    <dgm:pt modelId="{493ECA06-C22E-4405-9C87-362A423A5F5D}" type="sibTrans" cxnId="{F3E0465B-5CBF-4E3F-B04A-3A4C516034BF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E4C71136-0B71-4987-ADDC-A5CD6E3BBF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solidFill>
                <a:srgbClr val="E88C24"/>
              </a:solidFill>
              <a:latin typeface="Lato" panose="020F0502020204030203" pitchFamily="34" charset="0"/>
            </a:rPr>
            <a:t>Deep experience </a:t>
          </a:r>
          <a:r>
            <a:rPr lang="en-US" sz="1400" dirty="0">
              <a:solidFill>
                <a:schemeClr val="tx1"/>
              </a:solidFill>
              <a:latin typeface="Lato" panose="020F0502020204030203" pitchFamily="34" charset="0"/>
            </a:rPr>
            <a:t>in supply chain</a:t>
          </a:r>
        </a:p>
      </dgm:t>
    </dgm:pt>
    <dgm:pt modelId="{0DADD0DE-BFFB-44F5-AB84-33DA7B29BD85}" type="parTrans" cxnId="{FF19A64A-89AF-456E-83B1-FE058505DF5C}">
      <dgm:prSet/>
      <dgm:spPr/>
      <dgm:t>
        <a:bodyPr/>
        <a:lstStyle/>
        <a:p>
          <a:endParaRPr lang="en-US" sz="1600"/>
        </a:p>
      </dgm:t>
    </dgm:pt>
    <dgm:pt modelId="{CBCDE454-5655-4188-B0AE-9A7272A83B2E}" type="sibTrans" cxnId="{FF19A64A-89AF-456E-83B1-FE058505DF5C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8ECF7FD7-9855-437F-BBF5-8ED05F75C5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solidFill>
                <a:srgbClr val="E88C24"/>
              </a:solidFill>
              <a:latin typeface="Lato" panose="020F0502020204030203" pitchFamily="34" charset="0"/>
            </a:rPr>
            <a:t>Passionate</a:t>
          </a:r>
          <a:r>
            <a:rPr lang="en-US" sz="1400" dirty="0">
              <a:latin typeface="Lato" panose="020F0502020204030203" pitchFamily="34" charset="0"/>
            </a:rPr>
            <a:t> </a:t>
          </a:r>
          <a:r>
            <a:rPr lang="en-US" sz="1400" dirty="0">
              <a:solidFill>
                <a:schemeClr val="tx1"/>
              </a:solidFill>
              <a:latin typeface="Lato" panose="020F0502020204030203" pitchFamily="34" charset="0"/>
            </a:rPr>
            <a:t>about serving others</a:t>
          </a:r>
        </a:p>
      </dgm:t>
    </dgm:pt>
    <dgm:pt modelId="{C8CD6521-A564-48E9-87DA-0DADEBB3818F}" type="parTrans" cxnId="{A9313BAE-8CE3-4BE8-A82D-79400247AB84}">
      <dgm:prSet/>
      <dgm:spPr/>
      <dgm:t>
        <a:bodyPr/>
        <a:lstStyle/>
        <a:p>
          <a:endParaRPr lang="en-US" sz="1600"/>
        </a:p>
      </dgm:t>
    </dgm:pt>
    <dgm:pt modelId="{FE6D40A0-54B4-40FA-85D7-1C8F9E88354A}" type="sibTrans" cxnId="{A9313BAE-8CE3-4BE8-A82D-79400247AB84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D19163B3-7B66-41C7-B832-03E1AD4E33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solidFill>
                <a:schemeClr val="tx1"/>
              </a:solidFill>
              <a:latin typeface="Lato" panose="020F0502020204030203" pitchFamily="34" charset="0"/>
            </a:rPr>
            <a:t>Hiking, fly fishing, skiing </a:t>
          </a:r>
          <a:r>
            <a:rPr lang="en-US" sz="1400" b="1" dirty="0">
              <a:solidFill>
                <a:srgbClr val="E88C24"/>
              </a:solidFill>
              <a:latin typeface="Lato" panose="020F0502020204030203" pitchFamily="34" charset="0"/>
            </a:rPr>
            <a:t>enthusiast</a:t>
          </a:r>
        </a:p>
      </dgm:t>
    </dgm:pt>
    <dgm:pt modelId="{728480BC-B2C5-499A-AABC-8EE299174757}" type="parTrans" cxnId="{8C0471C5-FA0B-4C95-A013-9B9994CBDAC9}">
      <dgm:prSet/>
      <dgm:spPr/>
      <dgm:t>
        <a:bodyPr/>
        <a:lstStyle/>
        <a:p>
          <a:endParaRPr lang="en-US" sz="1600"/>
        </a:p>
      </dgm:t>
    </dgm:pt>
    <dgm:pt modelId="{6B02F5D0-1A8F-45A6-9EE7-464A77A70CC3}" type="sibTrans" cxnId="{8C0471C5-FA0B-4C95-A013-9B9994CBDAC9}">
      <dgm:prSet/>
      <dgm:spPr/>
      <dgm:t>
        <a:bodyPr/>
        <a:lstStyle/>
        <a:p>
          <a:endParaRPr lang="en-US" sz="1600"/>
        </a:p>
      </dgm:t>
    </dgm:pt>
    <dgm:pt modelId="{6364D083-DFCC-4268-A2ED-C851AFBC6AED}" type="pres">
      <dgm:prSet presAssocID="{DAEC5E69-9421-4B21-8433-2AD1491517F5}" presName="root" presStyleCnt="0">
        <dgm:presLayoutVars>
          <dgm:dir/>
          <dgm:resizeHandles val="exact"/>
        </dgm:presLayoutVars>
      </dgm:prSet>
      <dgm:spPr/>
    </dgm:pt>
    <dgm:pt modelId="{3FA41909-8256-4D61-9E62-D13B28A5458B}" type="pres">
      <dgm:prSet presAssocID="{DAEC5E69-9421-4B21-8433-2AD1491517F5}" presName="container" presStyleCnt="0">
        <dgm:presLayoutVars>
          <dgm:dir/>
          <dgm:resizeHandles val="exact"/>
        </dgm:presLayoutVars>
      </dgm:prSet>
      <dgm:spPr/>
    </dgm:pt>
    <dgm:pt modelId="{17128979-4BBD-4F9D-ACFF-BC3433B2DC09}" type="pres">
      <dgm:prSet presAssocID="{37E6CF8A-FDEF-411D-9C6F-548446872757}" presName="compNode" presStyleCnt="0"/>
      <dgm:spPr/>
    </dgm:pt>
    <dgm:pt modelId="{755EFEEA-C9EB-41D3-AD41-AD77B83B43EA}" type="pres">
      <dgm:prSet presAssocID="{37E6CF8A-FDEF-411D-9C6F-548446872757}" presName="iconBgRect" presStyleLbl="bgShp" presStyleIdx="0" presStyleCnt="4"/>
      <dgm:spPr/>
    </dgm:pt>
    <dgm:pt modelId="{350062BA-1129-4A45-85D1-30167C5AE37B}" type="pres">
      <dgm:prSet presAssocID="{37E6CF8A-FDEF-411D-9C6F-5484468727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CF909F3-E254-4538-8DAC-8C40941B5F11}" type="pres">
      <dgm:prSet presAssocID="{37E6CF8A-FDEF-411D-9C6F-548446872757}" presName="spaceRect" presStyleCnt="0"/>
      <dgm:spPr/>
    </dgm:pt>
    <dgm:pt modelId="{0259D9A1-BFA2-4411-BC87-99E6E47B9FF3}" type="pres">
      <dgm:prSet presAssocID="{37E6CF8A-FDEF-411D-9C6F-548446872757}" presName="textRect" presStyleLbl="revTx" presStyleIdx="0" presStyleCnt="4" custScaleX="116890">
        <dgm:presLayoutVars>
          <dgm:chMax val="1"/>
          <dgm:chPref val="1"/>
        </dgm:presLayoutVars>
      </dgm:prSet>
      <dgm:spPr/>
    </dgm:pt>
    <dgm:pt modelId="{FB7A4583-DB71-418F-87FC-BF16305D2EF9}" type="pres">
      <dgm:prSet presAssocID="{493ECA06-C22E-4405-9C87-362A423A5F5D}" presName="sibTrans" presStyleLbl="sibTrans2D1" presStyleIdx="0" presStyleCnt="0"/>
      <dgm:spPr/>
    </dgm:pt>
    <dgm:pt modelId="{DAD0D173-6B27-47E9-9D86-F1455A8076CE}" type="pres">
      <dgm:prSet presAssocID="{E4C71136-0B71-4987-ADDC-A5CD6E3BBF4F}" presName="compNode" presStyleCnt="0"/>
      <dgm:spPr/>
    </dgm:pt>
    <dgm:pt modelId="{93400C97-F4BD-4937-8663-32AD727A764A}" type="pres">
      <dgm:prSet presAssocID="{E4C71136-0B71-4987-ADDC-A5CD6E3BBF4F}" presName="iconBgRect" presStyleLbl="bgShp" presStyleIdx="1" presStyleCnt="4"/>
      <dgm:spPr/>
    </dgm:pt>
    <dgm:pt modelId="{7D39D13F-58B2-4EC9-A581-A13E25D0A42B}" type="pres">
      <dgm:prSet presAssocID="{E4C71136-0B71-4987-ADDC-A5CD6E3BBF4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54586800-4F93-4B2F-A8D4-0E90983E7B7D}" type="pres">
      <dgm:prSet presAssocID="{E4C71136-0B71-4987-ADDC-A5CD6E3BBF4F}" presName="spaceRect" presStyleCnt="0"/>
      <dgm:spPr/>
    </dgm:pt>
    <dgm:pt modelId="{1B0D64EB-FE30-424F-9B4B-0D7726B8FCAD}" type="pres">
      <dgm:prSet presAssocID="{E4C71136-0B71-4987-ADDC-A5CD6E3BBF4F}" presName="textRect" presStyleLbl="revTx" presStyleIdx="1" presStyleCnt="4">
        <dgm:presLayoutVars>
          <dgm:chMax val="1"/>
          <dgm:chPref val="1"/>
        </dgm:presLayoutVars>
      </dgm:prSet>
      <dgm:spPr/>
    </dgm:pt>
    <dgm:pt modelId="{4067300E-B644-426E-8E4F-0E4C513C1A23}" type="pres">
      <dgm:prSet presAssocID="{CBCDE454-5655-4188-B0AE-9A7272A83B2E}" presName="sibTrans" presStyleLbl="sibTrans2D1" presStyleIdx="0" presStyleCnt="0"/>
      <dgm:spPr/>
    </dgm:pt>
    <dgm:pt modelId="{3255F0E3-7E14-4FDA-A559-78FBE8D96380}" type="pres">
      <dgm:prSet presAssocID="{8ECF7FD7-9855-437F-BBF5-8ED05F75C567}" presName="compNode" presStyleCnt="0"/>
      <dgm:spPr/>
    </dgm:pt>
    <dgm:pt modelId="{4E49FF7A-88EF-43D2-A588-6DED091CE0F8}" type="pres">
      <dgm:prSet presAssocID="{8ECF7FD7-9855-437F-BBF5-8ED05F75C567}" presName="iconBgRect" presStyleLbl="bgShp" presStyleIdx="2" presStyleCnt="4"/>
      <dgm:spPr/>
    </dgm:pt>
    <dgm:pt modelId="{7A5671C4-5F04-41AC-9786-144F05033B1C}" type="pres">
      <dgm:prSet presAssocID="{8ECF7FD7-9855-437F-BBF5-8ED05F75C56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F0F56F5A-A8DD-44A4-80A4-ADC0F7DBB0F8}" type="pres">
      <dgm:prSet presAssocID="{8ECF7FD7-9855-437F-BBF5-8ED05F75C567}" presName="spaceRect" presStyleCnt="0"/>
      <dgm:spPr/>
    </dgm:pt>
    <dgm:pt modelId="{CE1DE75E-959E-42E8-BCC1-3521DB3FC6CD}" type="pres">
      <dgm:prSet presAssocID="{8ECF7FD7-9855-437F-BBF5-8ED05F75C567}" presName="textRect" presStyleLbl="revTx" presStyleIdx="2" presStyleCnt="4">
        <dgm:presLayoutVars>
          <dgm:chMax val="1"/>
          <dgm:chPref val="1"/>
        </dgm:presLayoutVars>
      </dgm:prSet>
      <dgm:spPr/>
    </dgm:pt>
    <dgm:pt modelId="{A2357DD7-2880-4257-801A-78CA98272F8D}" type="pres">
      <dgm:prSet presAssocID="{FE6D40A0-54B4-40FA-85D7-1C8F9E88354A}" presName="sibTrans" presStyleLbl="sibTrans2D1" presStyleIdx="0" presStyleCnt="0"/>
      <dgm:spPr/>
    </dgm:pt>
    <dgm:pt modelId="{A6AC0A54-710B-4EFC-929E-E6CB5BF49E5B}" type="pres">
      <dgm:prSet presAssocID="{D19163B3-7B66-41C7-B832-03E1AD4E33E2}" presName="compNode" presStyleCnt="0"/>
      <dgm:spPr/>
    </dgm:pt>
    <dgm:pt modelId="{F073F83D-E8B8-42A1-B4C6-A1C08DEBD0BA}" type="pres">
      <dgm:prSet presAssocID="{D19163B3-7B66-41C7-B832-03E1AD4E33E2}" presName="iconBgRect" presStyleLbl="bgShp" presStyleIdx="3" presStyleCnt="4"/>
      <dgm:spPr/>
    </dgm:pt>
    <dgm:pt modelId="{403D3270-1830-493A-9BB3-B6E01157A796}" type="pres">
      <dgm:prSet presAssocID="{D19163B3-7B66-41C7-B832-03E1AD4E33E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hill skiing"/>
        </a:ext>
      </dgm:extLst>
    </dgm:pt>
    <dgm:pt modelId="{70D5B27E-CB32-43D7-8F85-06061B2C54E5}" type="pres">
      <dgm:prSet presAssocID="{D19163B3-7B66-41C7-B832-03E1AD4E33E2}" presName="spaceRect" presStyleCnt="0"/>
      <dgm:spPr/>
    </dgm:pt>
    <dgm:pt modelId="{C2F77F95-41E6-47E2-ABD5-12CD723F067A}" type="pres">
      <dgm:prSet presAssocID="{D19163B3-7B66-41C7-B832-03E1AD4E33E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738E12C-6DB6-4DCB-B83B-D78CBB52CCE4}" type="presOf" srcId="{8ECF7FD7-9855-437F-BBF5-8ED05F75C567}" destId="{CE1DE75E-959E-42E8-BCC1-3521DB3FC6CD}" srcOrd="0" destOrd="0" presId="urn:microsoft.com/office/officeart/2018/2/layout/IconCircleList"/>
    <dgm:cxn modelId="{F3E0465B-5CBF-4E3F-B04A-3A4C516034BF}" srcId="{DAEC5E69-9421-4B21-8433-2AD1491517F5}" destId="{37E6CF8A-FDEF-411D-9C6F-548446872757}" srcOrd="0" destOrd="0" parTransId="{148BF664-7337-4897-9A75-DBDAC493DFCA}" sibTransId="{493ECA06-C22E-4405-9C87-362A423A5F5D}"/>
    <dgm:cxn modelId="{3A732468-8ACF-4851-8C05-381EB168ACE6}" type="presOf" srcId="{37E6CF8A-FDEF-411D-9C6F-548446872757}" destId="{0259D9A1-BFA2-4411-BC87-99E6E47B9FF3}" srcOrd="0" destOrd="0" presId="urn:microsoft.com/office/officeart/2018/2/layout/IconCircleList"/>
    <dgm:cxn modelId="{FF19A64A-89AF-456E-83B1-FE058505DF5C}" srcId="{DAEC5E69-9421-4B21-8433-2AD1491517F5}" destId="{E4C71136-0B71-4987-ADDC-A5CD6E3BBF4F}" srcOrd="1" destOrd="0" parTransId="{0DADD0DE-BFFB-44F5-AB84-33DA7B29BD85}" sibTransId="{CBCDE454-5655-4188-B0AE-9A7272A83B2E}"/>
    <dgm:cxn modelId="{7726E385-7655-4C99-8D0A-0A5D42401B37}" type="presOf" srcId="{FE6D40A0-54B4-40FA-85D7-1C8F9E88354A}" destId="{A2357DD7-2880-4257-801A-78CA98272F8D}" srcOrd="0" destOrd="0" presId="urn:microsoft.com/office/officeart/2018/2/layout/IconCircleList"/>
    <dgm:cxn modelId="{83A8DA9E-CCDB-4A39-931A-11B2F5829421}" type="presOf" srcId="{D19163B3-7B66-41C7-B832-03E1AD4E33E2}" destId="{C2F77F95-41E6-47E2-ABD5-12CD723F067A}" srcOrd="0" destOrd="0" presId="urn:microsoft.com/office/officeart/2018/2/layout/IconCircleList"/>
    <dgm:cxn modelId="{C09BBEA1-BB29-491B-92E8-087944DFC4D8}" type="presOf" srcId="{DAEC5E69-9421-4B21-8433-2AD1491517F5}" destId="{6364D083-DFCC-4268-A2ED-C851AFBC6AED}" srcOrd="0" destOrd="0" presId="urn:microsoft.com/office/officeart/2018/2/layout/IconCircleList"/>
    <dgm:cxn modelId="{A9313BAE-8CE3-4BE8-A82D-79400247AB84}" srcId="{DAEC5E69-9421-4B21-8433-2AD1491517F5}" destId="{8ECF7FD7-9855-437F-BBF5-8ED05F75C567}" srcOrd="2" destOrd="0" parTransId="{C8CD6521-A564-48E9-87DA-0DADEBB3818F}" sibTransId="{FE6D40A0-54B4-40FA-85D7-1C8F9E88354A}"/>
    <dgm:cxn modelId="{18CFAFB5-8923-46A8-B1E3-0755BE833640}" type="presOf" srcId="{E4C71136-0B71-4987-ADDC-A5CD6E3BBF4F}" destId="{1B0D64EB-FE30-424F-9B4B-0D7726B8FCAD}" srcOrd="0" destOrd="0" presId="urn:microsoft.com/office/officeart/2018/2/layout/IconCircleList"/>
    <dgm:cxn modelId="{8C0471C5-FA0B-4C95-A013-9B9994CBDAC9}" srcId="{DAEC5E69-9421-4B21-8433-2AD1491517F5}" destId="{D19163B3-7B66-41C7-B832-03E1AD4E33E2}" srcOrd="3" destOrd="0" parTransId="{728480BC-B2C5-499A-AABC-8EE299174757}" sibTransId="{6B02F5D0-1A8F-45A6-9EE7-464A77A70CC3}"/>
    <dgm:cxn modelId="{556680E4-C3E5-47CA-9900-4FE3659FC72E}" type="presOf" srcId="{493ECA06-C22E-4405-9C87-362A423A5F5D}" destId="{FB7A4583-DB71-418F-87FC-BF16305D2EF9}" srcOrd="0" destOrd="0" presId="urn:microsoft.com/office/officeart/2018/2/layout/IconCircleList"/>
    <dgm:cxn modelId="{013C0CFC-B258-43CE-860F-59613B18E21C}" type="presOf" srcId="{CBCDE454-5655-4188-B0AE-9A7272A83B2E}" destId="{4067300E-B644-426E-8E4F-0E4C513C1A23}" srcOrd="0" destOrd="0" presId="urn:microsoft.com/office/officeart/2018/2/layout/IconCircleList"/>
    <dgm:cxn modelId="{36CD007E-92E3-4BEF-89EA-00ECC1477AAD}" type="presParOf" srcId="{6364D083-DFCC-4268-A2ED-C851AFBC6AED}" destId="{3FA41909-8256-4D61-9E62-D13B28A5458B}" srcOrd="0" destOrd="0" presId="urn:microsoft.com/office/officeart/2018/2/layout/IconCircleList"/>
    <dgm:cxn modelId="{254915D7-EDCB-4015-A383-CCF0ACEC24E0}" type="presParOf" srcId="{3FA41909-8256-4D61-9E62-D13B28A5458B}" destId="{17128979-4BBD-4F9D-ACFF-BC3433B2DC09}" srcOrd="0" destOrd="0" presId="urn:microsoft.com/office/officeart/2018/2/layout/IconCircleList"/>
    <dgm:cxn modelId="{73FCB738-E708-4C9D-892A-1349B8AF5FED}" type="presParOf" srcId="{17128979-4BBD-4F9D-ACFF-BC3433B2DC09}" destId="{755EFEEA-C9EB-41D3-AD41-AD77B83B43EA}" srcOrd="0" destOrd="0" presId="urn:microsoft.com/office/officeart/2018/2/layout/IconCircleList"/>
    <dgm:cxn modelId="{09A2244D-F4C2-4F2F-BF8F-5D95571593D9}" type="presParOf" srcId="{17128979-4BBD-4F9D-ACFF-BC3433B2DC09}" destId="{350062BA-1129-4A45-85D1-30167C5AE37B}" srcOrd="1" destOrd="0" presId="urn:microsoft.com/office/officeart/2018/2/layout/IconCircleList"/>
    <dgm:cxn modelId="{54C2E9BD-D28E-43B3-8BA5-42DAB7F93D56}" type="presParOf" srcId="{17128979-4BBD-4F9D-ACFF-BC3433B2DC09}" destId="{ACF909F3-E254-4538-8DAC-8C40941B5F11}" srcOrd="2" destOrd="0" presId="urn:microsoft.com/office/officeart/2018/2/layout/IconCircleList"/>
    <dgm:cxn modelId="{C2005266-2CCD-46E0-A87E-C9D2CBE55230}" type="presParOf" srcId="{17128979-4BBD-4F9D-ACFF-BC3433B2DC09}" destId="{0259D9A1-BFA2-4411-BC87-99E6E47B9FF3}" srcOrd="3" destOrd="0" presId="urn:microsoft.com/office/officeart/2018/2/layout/IconCircleList"/>
    <dgm:cxn modelId="{D3C00813-A5D2-4BB0-80DE-C1985956A484}" type="presParOf" srcId="{3FA41909-8256-4D61-9E62-D13B28A5458B}" destId="{FB7A4583-DB71-418F-87FC-BF16305D2EF9}" srcOrd="1" destOrd="0" presId="urn:microsoft.com/office/officeart/2018/2/layout/IconCircleList"/>
    <dgm:cxn modelId="{51A5F8C2-0FA0-482D-BFBB-F333F3E601D2}" type="presParOf" srcId="{3FA41909-8256-4D61-9E62-D13B28A5458B}" destId="{DAD0D173-6B27-47E9-9D86-F1455A8076CE}" srcOrd="2" destOrd="0" presId="urn:microsoft.com/office/officeart/2018/2/layout/IconCircleList"/>
    <dgm:cxn modelId="{EF502579-A700-4350-A1AB-CCA498F81CD2}" type="presParOf" srcId="{DAD0D173-6B27-47E9-9D86-F1455A8076CE}" destId="{93400C97-F4BD-4937-8663-32AD727A764A}" srcOrd="0" destOrd="0" presId="urn:microsoft.com/office/officeart/2018/2/layout/IconCircleList"/>
    <dgm:cxn modelId="{285708C3-9689-49DD-B51B-F0BFF1841E81}" type="presParOf" srcId="{DAD0D173-6B27-47E9-9D86-F1455A8076CE}" destId="{7D39D13F-58B2-4EC9-A581-A13E25D0A42B}" srcOrd="1" destOrd="0" presId="urn:microsoft.com/office/officeart/2018/2/layout/IconCircleList"/>
    <dgm:cxn modelId="{17DBDA34-62C2-4BD9-AC0F-83D54A3CC77F}" type="presParOf" srcId="{DAD0D173-6B27-47E9-9D86-F1455A8076CE}" destId="{54586800-4F93-4B2F-A8D4-0E90983E7B7D}" srcOrd="2" destOrd="0" presId="urn:microsoft.com/office/officeart/2018/2/layout/IconCircleList"/>
    <dgm:cxn modelId="{90283635-B0D9-402C-83AC-218467BF3443}" type="presParOf" srcId="{DAD0D173-6B27-47E9-9D86-F1455A8076CE}" destId="{1B0D64EB-FE30-424F-9B4B-0D7726B8FCAD}" srcOrd="3" destOrd="0" presId="urn:microsoft.com/office/officeart/2018/2/layout/IconCircleList"/>
    <dgm:cxn modelId="{E734E6ED-6AC5-40C1-8E2C-65B7A0F72901}" type="presParOf" srcId="{3FA41909-8256-4D61-9E62-D13B28A5458B}" destId="{4067300E-B644-426E-8E4F-0E4C513C1A23}" srcOrd="3" destOrd="0" presId="urn:microsoft.com/office/officeart/2018/2/layout/IconCircleList"/>
    <dgm:cxn modelId="{D4C71A5D-F345-432D-80BA-75DAD5F9A934}" type="presParOf" srcId="{3FA41909-8256-4D61-9E62-D13B28A5458B}" destId="{3255F0E3-7E14-4FDA-A559-78FBE8D96380}" srcOrd="4" destOrd="0" presId="urn:microsoft.com/office/officeart/2018/2/layout/IconCircleList"/>
    <dgm:cxn modelId="{5D05E04F-F2AB-4B3D-81B5-221AE92B18F1}" type="presParOf" srcId="{3255F0E3-7E14-4FDA-A559-78FBE8D96380}" destId="{4E49FF7A-88EF-43D2-A588-6DED091CE0F8}" srcOrd="0" destOrd="0" presId="urn:microsoft.com/office/officeart/2018/2/layout/IconCircleList"/>
    <dgm:cxn modelId="{7D74DDA7-4222-4290-A761-ABD6B3563A53}" type="presParOf" srcId="{3255F0E3-7E14-4FDA-A559-78FBE8D96380}" destId="{7A5671C4-5F04-41AC-9786-144F05033B1C}" srcOrd="1" destOrd="0" presId="urn:microsoft.com/office/officeart/2018/2/layout/IconCircleList"/>
    <dgm:cxn modelId="{1B0E5AEF-3744-4B83-AB68-2EBAB3B0CFD7}" type="presParOf" srcId="{3255F0E3-7E14-4FDA-A559-78FBE8D96380}" destId="{F0F56F5A-A8DD-44A4-80A4-ADC0F7DBB0F8}" srcOrd="2" destOrd="0" presId="urn:microsoft.com/office/officeart/2018/2/layout/IconCircleList"/>
    <dgm:cxn modelId="{0A126D64-CDE3-4A92-AF32-A8BA14A21170}" type="presParOf" srcId="{3255F0E3-7E14-4FDA-A559-78FBE8D96380}" destId="{CE1DE75E-959E-42E8-BCC1-3521DB3FC6CD}" srcOrd="3" destOrd="0" presId="urn:microsoft.com/office/officeart/2018/2/layout/IconCircleList"/>
    <dgm:cxn modelId="{81ABA3EA-2C7C-4227-9618-5A0F0246D486}" type="presParOf" srcId="{3FA41909-8256-4D61-9E62-D13B28A5458B}" destId="{A2357DD7-2880-4257-801A-78CA98272F8D}" srcOrd="5" destOrd="0" presId="urn:microsoft.com/office/officeart/2018/2/layout/IconCircleList"/>
    <dgm:cxn modelId="{0DE6161F-2648-4240-A837-FCF6DA98EFA7}" type="presParOf" srcId="{3FA41909-8256-4D61-9E62-D13B28A5458B}" destId="{A6AC0A54-710B-4EFC-929E-E6CB5BF49E5B}" srcOrd="6" destOrd="0" presId="urn:microsoft.com/office/officeart/2018/2/layout/IconCircleList"/>
    <dgm:cxn modelId="{7BF8901B-9E69-477E-9C4B-7EDA467E7A4F}" type="presParOf" srcId="{A6AC0A54-710B-4EFC-929E-E6CB5BF49E5B}" destId="{F073F83D-E8B8-42A1-B4C6-A1C08DEBD0BA}" srcOrd="0" destOrd="0" presId="urn:microsoft.com/office/officeart/2018/2/layout/IconCircleList"/>
    <dgm:cxn modelId="{5B70F85D-9CF1-47BA-B0EB-B5CD04CFD70D}" type="presParOf" srcId="{A6AC0A54-710B-4EFC-929E-E6CB5BF49E5B}" destId="{403D3270-1830-493A-9BB3-B6E01157A796}" srcOrd="1" destOrd="0" presId="urn:microsoft.com/office/officeart/2018/2/layout/IconCircleList"/>
    <dgm:cxn modelId="{DFDBB53B-6166-407E-91E8-4B7F23B3B5C3}" type="presParOf" srcId="{A6AC0A54-710B-4EFC-929E-E6CB5BF49E5B}" destId="{70D5B27E-CB32-43D7-8F85-06061B2C54E5}" srcOrd="2" destOrd="0" presId="urn:microsoft.com/office/officeart/2018/2/layout/IconCircleList"/>
    <dgm:cxn modelId="{151267E9-41F7-468C-9BC0-61179D6C2B55}" type="presParOf" srcId="{A6AC0A54-710B-4EFC-929E-E6CB5BF49E5B}" destId="{C2F77F95-41E6-47E2-ABD5-12CD723F067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C5E69-9421-4B21-8433-2AD1491517F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E6CF8A-FDEF-411D-9C6F-5484468727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solidFill>
                <a:srgbClr val="E88C24"/>
              </a:solidFill>
              <a:latin typeface="Lato" panose="020F0502020204030203" pitchFamily="34" charset="0"/>
            </a:rPr>
            <a:t>17+ years </a:t>
          </a:r>
          <a:br>
            <a:rPr lang="en-US" sz="1400" dirty="0">
              <a:solidFill>
                <a:srgbClr val="FF0000"/>
              </a:solidFill>
              <a:latin typeface="Lato" panose="020F0502020204030203" pitchFamily="34" charset="0"/>
            </a:rPr>
          </a:br>
          <a:r>
            <a:rPr lang="en-US" sz="1400" dirty="0">
              <a:solidFill>
                <a:schemeClr val="tx1"/>
              </a:solidFill>
              <a:latin typeface="Lato" panose="020F0502020204030203" pitchFamily="34" charset="0"/>
            </a:rPr>
            <a:t>in various positions in supply chain software</a:t>
          </a:r>
        </a:p>
      </dgm:t>
    </dgm:pt>
    <dgm:pt modelId="{148BF664-7337-4897-9A75-DBDAC493DFCA}" type="parTrans" cxnId="{F3E0465B-5CBF-4E3F-B04A-3A4C516034BF}">
      <dgm:prSet/>
      <dgm:spPr/>
      <dgm:t>
        <a:bodyPr/>
        <a:lstStyle/>
        <a:p>
          <a:endParaRPr lang="en-US" sz="1600"/>
        </a:p>
      </dgm:t>
    </dgm:pt>
    <dgm:pt modelId="{493ECA06-C22E-4405-9C87-362A423A5F5D}" type="sibTrans" cxnId="{F3E0465B-5CBF-4E3F-B04A-3A4C516034BF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E4C71136-0B71-4987-ADDC-A5CD6E3BBF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solidFill>
                <a:srgbClr val="E88C24"/>
              </a:solidFill>
              <a:latin typeface="Lato" panose="020F0502020204030203" pitchFamily="34" charset="0"/>
            </a:rPr>
            <a:t>Deep experience </a:t>
          </a:r>
          <a:r>
            <a:rPr lang="en-US" sz="1400" dirty="0">
              <a:solidFill>
                <a:schemeClr val="tx1"/>
              </a:solidFill>
              <a:latin typeface="Lato" panose="020F0502020204030203" pitchFamily="34" charset="0"/>
            </a:rPr>
            <a:t>in forecasting and supply planning</a:t>
          </a:r>
        </a:p>
      </dgm:t>
    </dgm:pt>
    <dgm:pt modelId="{0DADD0DE-BFFB-44F5-AB84-33DA7B29BD85}" type="parTrans" cxnId="{FF19A64A-89AF-456E-83B1-FE058505DF5C}">
      <dgm:prSet/>
      <dgm:spPr/>
      <dgm:t>
        <a:bodyPr/>
        <a:lstStyle/>
        <a:p>
          <a:endParaRPr lang="en-US" sz="1600"/>
        </a:p>
      </dgm:t>
    </dgm:pt>
    <dgm:pt modelId="{CBCDE454-5655-4188-B0AE-9A7272A83B2E}" type="sibTrans" cxnId="{FF19A64A-89AF-456E-83B1-FE058505DF5C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8ECF7FD7-9855-437F-BBF5-8ED05F75C5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solidFill>
                <a:schemeClr val="tx1"/>
              </a:solidFill>
              <a:latin typeface="Lato" panose="020F0502020204030203" pitchFamily="34" charset="0"/>
            </a:rPr>
            <a:t>Help manufacturers &amp; distributors meet their </a:t>
          </a:r>
          <a:r>
            <a:rPr lang="en-US" sz="1400" b="1" dirty="0">
              <a:solidFill>
                <a:srgbClr val="E88C24"/>
              </a:solidFill>
              <a:latin typeface="Lato" panose="020F0502020204030203" pitchFamily="34" charset="0"/>
            </a:rPr>
            <a:t>financial / operational goals</a:t>
          </a:r>
        </a:p>
      </dgm:t>
    </dgm:pt>
    <dgm:pt modelId="{C8CD6521-A564-48E9-87DA-0DADEBB3818F}" type="parTrans" cxnId="{A9313BAE-8CE3-4BE8-A82D-79400247AB84}">
      <dgm:prSet/>
      <dgm:spPr/>
      <dgm:t>
        <a:bodyPr/>
        <a:lstStyle/>
        <a:p>
          <a:endParaRPr lang="en-US" sz="1600"/>
        </a:p>
      </dgm:t>
    </dgm:pt>
    <dgm:pt modelId="{FE6D40A0-54B4-40FA-85D7-1C8F9E88354A}" type="sibTrans" cxnId="{A9313BAE-8CE3-4BE8-A82D-79400247AB84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D19163B3-7B66-41C7-B832-03E1AD4E33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solidFill>
                <a:srgbClr val="E88C24"/>
              </a:solidFill>
              <a:latin typeface="Lato" panose="020F0502020204030203" pitchFamily="34" charset="0"/>
            </a:rPr>
            <a:t>Family</a:t>
          </a:r>
          <a:r>
            <a:rPr lang="en-US" sz="1400" dirty="0">
              <a:latin typeface="Lato" panose="020F0502020204030203" pitchFamily="34" charset="0"/>
            </a:rPr>
            <a:t> </a:t>
          </a:r>
          <a:r>
            <a:rPr lang="en-US" sz="1400" dirty="0">
              <a:solidFill>
                <a:schemeClr val="tx1"/>
              </a:solidFill>
              <a:latin typeface="Lato" panose="020F0502020204030203" pitchFamily="34" charset="0"/>
            </a:rPr>
            <a:t>activities and vacations</a:t>
          </a:r>
        </a:p>
      </dgm:t>
    </dgm:pt>
    <dgm:pt modelId="{728480BC-B2C5-499A-AABC-8EE299174757}" type="parTrans" cxnId="{8C0471C5-FA0B-4C95-A013-9B9994CBDAC9}">
      <dgm:prSet/>
      <dgm:spPr/>
      <dgm:t>
        <a:bodyPr/>
        <a:lstStyle/>
        <a:p>
          <a:endParaRPr lang="en-US" sz="1600"/>
        </a:p>
      </dgm:t>
    </dgm:pt>
    <dgm:pt modelId="{6B02F5D0-1A8F-45A6-9EE7-464A77A70CC3}" type="sibTrans" cxnId="{8C0471C5-FA0B-4C95-A013-9B9994CBDAC9}">
      <dgm:prSet/>
      <dgm:spPr/>
      <dgm:t>
        <a:bodyPr/>
        <a:lstStyle/>
        <a:p>
          <a:endParaRPr lang="en-US" sz="1600"/>
        </a:p>
      </dgm:t>
    </dgm:pt>
    <dgm:pt modelId="{6364D083-DFCC-4268-A2ED-C851AFBC6AED}" type="pres">
      <dgm:prSet presAssocID="{DAEC5E69-9421-4B21-8433-2AD1491517F5}" presName="root" presStyleCnt="0">
        <dgm:presLayoutVars>
          <dgm:dir/>
          <dgm:resizeHandles val="exact"/>
        </dgm:presLayoutVars>
      </dgm:prSet>
      <dgm:spPr/>
    </dgm:pt>
    <dgm:pt modelId="{3FA41909-8256-4D61-9E62-D13B28A5458B}" type="pres">
      <dgm:prSet presAssocID="{DAEC5E69-9421-4B21-8433-2AD1491517F5}" presName="container" presStyleCnt="0">
        <dgm:presLayoutVars>
          <dgm:dir/>
          <dgm:resizeHandles val="exact"/>
        </dgm:presLayoutVars>
      </dgm:prSet>
      <dgm:spPr/>
    </dgm:pt>
    <dgm:pt modelId="{17128979-4BBD-4F9D-ACFF-BC3433B2DC09}" type="pres">
      <dgm:prSet presAssocID="{37E6CF8A-FDEF-411D-9C6F-548446872757}" presName="compNode" presStyleCnt="0"/>
      <dgm:spPr/>
    </dgm:pt>
    <dgm:pt modelId="{755EFEEA-C9EB-41D3-AD41-AD77B83B43EA}" type="pres">
      <dgm:prSet presAssocID="{37E6CF8A-FDEF-411D-9C6F-548446872757}" presName="iconBgRect" presStyleLbl="bgShp" presStyleIdx="0" presStyleCnt="4"/>
      <dgm:spPr/>
    </dgm:pt>
    <dgm:pt modelId="{350062BA-1129-4A45-85D1-30167C5AE37B}" type="pres">
      <dgm:prSet presAssocID="{37E6CF8A-FDEF-411D-9C6F-5484468727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CF909F3-E254-4538-8DAC-8C40941B5F11}" type="pres">
      <dgm:prSet presAssocID="{37E6CF8A-FDEF-411D-9C6F-548446872757}" presName="spaceRect" presStyleCnt="0"/>
      <dgm:spPr/>
    </dgm:pt>
    <dgm:pt modelId="{0259D9A1-BFA2-4411-BC87-99E6E47B9FF3}" type="pres">
      <dgm:prSet presAssocID="{37E6CF8A-FDEF-411D-9C6F-548446872757}" presName="textRect" presStyleLbl="revTx" presStyleIdx="0" presStyleCnt="4">
        <dgm:presLayoutVars>
          <dgm:chMax val="1"/>
          <dgm:chPref val="1"/>
        </dgm:presLayoutVars>
      </dgm:prSet>
      <dgm:spPr/>
    </dgm:pt>
    <dgm:pt modelId="{FB7A4583-DB71-418F-87FC-BF16305D2EF9}" type="pres">
      <dgm:prSet presAssocID="{493ECA06-C22E-4405-9C87-362A423A5F5D}" presName="sibTrans" presStyleLbl="sibTrans2D1" presStyleIdx="0" presStyleCnt="0"/>
      <dgm:spPr/>
    </dgm:pt>
    <dgm:pt modelId="{DAD0D173-6B27-47E9-9D86-F1455A8076CE}" type="pres">
      <dgm:prSet presAssocID="{E4C71136-0B71-4987-ADDC-A5CD6E3BBF4F}" presName="compNode" presStyleCnt="0"/>
      <dgm:spPr/>
    </dgm:pt>
    <dgm:pt modelId="{93400C97-F4BD-4937-8663-32AD727A764A}" type="pres">
      <dgm:prSet presAssocID="{E4C71136-0B71-4987-ADDC-A5CD6E3BBF4F}" presName="iconBgRect" presStyleLbl="bgShp" presStyleIdx="1" presStyleCnt="4"/>
      <dgm:spPr/>
    </dgm:pt>
    <dgm:pt modelId="{7D39D13F-58B2-4EC9-A581-A13E25D0A42B}" type="pres">
      <dgm:prSet presAssocID="{E4C71136-0B71-4987-ADDC-A5CD6E3BBF4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54586800-4F93-4B2F-A8D4-0E90983E7B7D}" type="pres">
      <dgm:prSet presAssocID="{E4C71136-0B71-4987-ADDC-A5CD6E3BBF4F}" presName="spaceRect" presStyleCnt="0"/>
      <dgm:spPr/>
    </dgm:pt>
    <dgm:pt modelId="{1B0D64EB-FE30-424F-9B4B-0D7726B8FCAD}" type="pres">
      <dgm:prSet presAssocID="{E4C71136-0B71-4987-ADDC-A5CD6E3BBF4F}" presName="textRect" presStyleLbl="revTx" presStyleIdx="1" presStyleCnt="4">
        <dgm:presLayoutVars>
          <dgm:chMax val="1"/>
          <dgm:chPref val="1"/>
        </dgm:presLayoutVars>
      </dgm:prSet>
      <dgm:spPr/>
    </dgm:pt>
    <dgm:pt modelId="{4067300E-B644-426E-8E4F-0E4C513C1A23}" type="pres">
      <dgm:prSet presAssocID="{CBCDE454-5655-4188-B0AE-9A7272A83B2E}" presName="sibTrans" presStyleLbl="sibTrans2D1" presStyleIdx="0" presStyleCnt="0"/>
      <dgm:spPr/>
    </dgm:pt>
    <dgm:pt modelId="{3255F0E3-7E14-4FDA-A559-78FBE8D96380}" type="pres">
      <dgm:prSet presAssocID="{8ECF7FD7-9855-437F-BBF5-8ED05F75C567}" presName="compNode" presStyleCnt="0"/>
      <dgm:spPr/>
    </dgm:pt>
    <dgm:pt modelId="{4E49FF7A-88EF-43D2-A588-6DED091CE0F8}" type="pres">
      <dgm:prSet presAssocID="{8ECF7FD7-9855-437F-BBF5-8ED05F75C567}" presName="iconBgRect" presStyleLbl="bgShp" presStyleIdx="2" presStyleCnt="4" custLinFactNeighborX="-4754" custLinFactNeighborY="29446"/>
      <dgm:spPr/>
    </dgm:pt>
    <dgm:pt modelId="{7A5671C4-5F04-41AC-9786-144F05033B1C}" type="pres">
      <dgm:prSet presAssocID="{8ECF7FD7-9855-437F-BBF5-8ED05F75C567}" presName="iconRect" presStyleLbl="node1" presStyleIdx="2" presStyleCnt="4" custScaleY="105455" custLinFactNeighborX="-3957" custLinFactNeighborY="468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Money with solid fill"/>
        </a:ext>
      </dgm:extLst>
    </dgm:pt>
    <dgm:pt modelId="{F0F56F5A-A8DD-44A4-80A4-ADC0F7DBB0F8}" type="pres">
      <dgm:prSet presAssocID="{8ECF7FD7-9855-437F-BBF5-8ED05F75C567}" presName="spaceRect" presStyleCnt="0"/>
      <dgm:spPr/>
    </dgm:pt>
    <dgm:pt modelId="{CE1DE75E-959E-42E8-BCC1-3521DB3FC6CD}" type="pres">
      <dgm:prSet presAssocID="{8ECF7FD7-9855-437F-BBF5-8ED05F75C567}" presName="textRect" presStyleLbl="revTx" presStyleIdx="2" presStyleCnt="4" custScaleX="107704" custLinFactNeighborY="27840">
        <dgm:presLayoutVars>
          <dgm:chMax val="1"/>
          <dgm:chPref val="1"/>
        </dgm:presLayoutVars>
      </dgm:prSet>
      <dgm:spPr/>
    </dgm:pt>
    <dgm:pt modelId="{A2357DD7-2880-4257-801A-78CA98272F8D}" type="pres">
      <dgm:prSet presAssocID="{FE6D40A0-54B4-40FA-85D7-1C8F9E88354A}" presName="sibTrans" presStyleLbl="sibTrans2D1" presStyleIdx="0" presStyleCnt="0"/>
      <dgm:spPr/>
    </dgm:pt>
    <dgm:pt modelId="{A6AC0A54-710B-4EFC-929E-E6CB5BF49E5B}" type="pres">
      <dgm:prSet presAssocID="{D19163B3-7B66-41C7-B832-03E1AD4E33E2}" presName="compNode" presStyleCnt="0"/>
      <dgm:spPr/>
    </dgm:pt>
    <dgm:pt modelId="{F073F83D-E8B8-42A1-B4C6-A1C08DEBD0BA}" type="pres">
      <dgm:prSet presAssocID="{D19163B3-7B66-41C7-B832-03E1AD4E33E2}" presName="iconBgRect" presStyleLbl="bgShp" presStyleIdx="3" presStyleCnt="4"/>
      <dgm:spPr/>
    </dgm:pt>
    <dgm:pt modelId="{403D3270-1830-493A-9BB3-B6E01157A796}" type="pres">
      <dgm:prSet presAssocID="{D19163B3-7B66-41C7-B832-03E1AD4E33E2}" presName="iconRect" presStyleLbl="node1" presStyleIdx="3" presStyleCnt="4" custScaleY="112344" custLinFactNeighborX="-324" custLinFactNeighborY="-184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6000" r="-6000"/>
          </a:stretch>
        </a:blipFill>
      </dgm:spPr>
      <dgm:extLst>
        <a:ext uri="{E40237B7-FDA0-4F09-8148-C483321AD2D9}">
          <dgm14:cNvPr xmlns:dgm14="http://schemas.microsoft.com/office/drawing/2010/diagram" id="0" name="" descr="Family with two children with solid fill"/>
        </a:ext>
      </dgm:extLst>
    </dgm:pt>
    <dgm:pt modelId="{70D5B27E-CB32-43D7-8F85-06061B2C54E5}" type="pres">
      <dgm:prSet presAssocID="{D19163B3-7B66-41C7-B832-03E1AD4E33E2}" presName="spaceRect" presStyleCnt="0"/>
      <dgm:spPr/>
    </dgm:pt>
    <dgm:pt modelId="{C2F77F95-41E6-47E2-ABD5-12CD723F067A}" type="pres">
      <dgm:prSet presAssocID="{D19163B3-7B66-41C7-B832-03E1AD4E33E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738E12C-6DB6-4DCB-B83B-D78CBB52CCE4}" type="presOf" srcId="{8ECF7FD7-9855-437F-BBF5-8ED05F75C567}" destId="{CE1DE75E-959E-42E8-BCC1-3521DB3FC6CD}" srcOrd="0" destOrd="0" presId="urn:microsoft.com/office/officeart/2018/2/layout/IconCircleList"/>
    <dgm:cxn modelId="{F3E0465B-5CBF-4E3F-B04A-3A4C516034BF}" srcId="{DAEC5E69-9421-4B21-8433-2AD1491517F5}" destId="{37E6CF8A-FDEF-411D-9C6F-548446872757}" srcOrd="0" destOrd="0" parTransId="{148BF664-7337-4897-9A75-DBDAC493DFCA}" sibTransId="{493ECA06-C22E-4405-9C87-362A423A5F5D}"/>
    <dgm:cxn modelId="{3A732468-8ACF-4851-8C05-381EB168ACE6}" type="presOf" srcId="{37E6CF8A-FDEF-411D-9C6F-548446872757}" destId="{0259D9A1-BFA2-4411-BC87-99E6E47B9FF3}" srcOrd="0" destOrd="0" presId="urn:microsoft.com/office/officeart/2018/2/layout/IconCircleList"/>
    <dgm:cxn modelId="{FF19A64A-89AF-456E-83B1-FE058505DF5C}" srcId="{DAEC5E69-9421-4B21-8433-2AD1491517F5}" destId="{E4C71136-0B71-4987-ADDC-A5CD6E3BBF4F}" srcOrd="1" destOrd="0" parTransId="{0DADD0DE-BFFB-44F5-AB84-33DA7B29BD85}" sibTransId="{CBCDE454-5655-4188-B0AE-9A7272A83B2E}"/>
    <dgm:cxn modelId="{7726E385-7655-4C99-8D0A-0A5D42401B37}" type="presOf" srcId="{FE6D40A0-54B4-40FA-85D7-1C8F9E88354A}" destId="{A2357DD7-2880-4257-801A-78CA98272F8D}" srcOrd="0" destOrd="0" presId="urn:microsoft.com/office/officeart/2018/2/layout/IconCircleList"/>
    <dgm:cxn modelId="{83A8DA9E-CCDB-4A39-931A-11B2F5829421}" type="presOf" srcId="{D19163B3-7B66-41C7-B832-03E1AD4E33E2}" destId="{C2F77F95-41E6-47E2-ABD5-12CD723F067A}" srcOrd="0" destOrd="0" presId="urn:microsoft.com/office/officeart/2018/2/layout/IconCircleList"/>
    <dgm:cxn modelId="{C09BBEA1-BB29-491B-92E8-087944DFC4D8}" type="presOf" srcId="{DAEC5E69-9421-4B21-8433-2AD1491517F5}" destId="{6364D083-DFCC-4268-A2ED-C851AFBC6AED}" srcOrd="0" destOrd="0" presId="urn:microsoft.com/office/officeart/2018/2/layout/IconCircleList"/>
    <dgm:cxn modelId="{A9313BAE-8CE3-4BE8-A82D-79400247AB84}" srcId="{DAEC5E69-9421-4B21-8433-2AD1491517F5}" destId="{8ECF7FD7-9855-437F-BBF5-8ED05F75C567}" srcOrd="2" destOrd="0" parTransId="{C8CD6521-A564-48E9-87DA-0DADEBB3818F}" sibTransId="{FE6D40A0-54B4-40FA-85D7-1C8F9E88354A}"/>
    <dgm:cxn modelId="{18CFAFB5-8923-46A8-B1E3-0755BE833640}" type="presOf" srcId="{E4C71136-0B71-4987-ADDC-A5CD6E3BBF4F}" destId="{1B0D64EB-FE30-424F-9B4B-0D7726B8FCAD}" srcOrd="0" destOrd="0" presId="urn:microsoft.com/office/officeart/2018/2/layout/IconCircleList"/>
    <dgm:cxn modelId="{8C0471C5-FA0B-4C95-A013-9B9994CBDAC9}" srcId="{DAEC5E69-9421-4B21-8433-2AD1491517F5}" destId="{D19163B3-7B66-41C7-B832-03E1AD4E33E2}" srcOrd="3" destOrd="0" parTransId="{728480BC-B2C5-499A-AABC-8EE299174757}" sibTransId="{6B02F5D0-1A8F-45A6-9EE7-464A77A70CC3}"/>
    <dgm:cxn modelId="{556680E4-C3E5-47CA-9900-4FE3659FC72E}" type="presOf" srcId="{493ECA06-C22E-4405-9C87-362A423A5F5D}" destId="{FB7A4583-DB71-418F-87FC-BF16305D2EF9}" srcOrd="0" destOrd="0" presId="urn:microsoft.com/office/officeart/2018/2/layout/IconCircleList"/>
    <dgm:cxn modelId="{013C0CFC-B258-43CE-860F-59613B18E21C}" type="presOf" srcId="{CBCDE454-5655-4188-B0AE-9A7272A83B2E}" destId="{4067300E-B644-426E-8E4F-0E4C513C1A23}" srcOrd="0" destOrd="0" presId="urn:microsoft.com/office/officeart/2018/2/layout/IconCircleList"/>
    <dgm:cxn modelId="{36CD007E-92E3-4BEF-89EA-00ECC1477AAD}" type="presParOf" srcId="{6364D083-DFCC-4268-A2ED-C851AFBC6AED}" destId="{3FA41909-8256-4D61-9E62-D13B28A5458B}" srcOrd="0" destOrd="0" presId="urn:microsoft.com/office/officeart/2018/2/layout/IconCircleList"/>
    <dgm:cxn modelId="{254915D7-EDCB-4015-A383-CCF0ACEC24E0}" type="presParOf" srcId="{3FA41909-8256-4D61-9E62-D13B28A5458B}" destId="{17128979-4BBD-4F9D-ACFF-BC3433B2DC09}" srcOrd="0" destOrd="0" presId="urn:microsoft.com/office/officeart/2018/2/layout/IconCircleList"/>
    <dgm:cxn modelId="{73FCB738-E708-4C9D-892A-1349B8AF5FED}" type="presParOf" srcId="{17128979-4BBD-4F9D-ACFF-BC3433B2DC09}" destId="{755EFEEA-C9EB-41D3-AD41-AD77B83B43EA}" srcOrd="0" destOrd="0" presId="urn:microsoft.com/office/officeart/2018/2/layout/IconCircleList"/>
    <dgm:cxn modelId="{09A2244D-F4C2-4F2F-BF8F-5D95571593D9}" type="presParOf" srcId="{17128979-4BBD-4F9D-ACFF-BC3433B2DC09}" destId="{350062BA-1129-4A45-85D1-30167C5AE37B}" srcOrd="1" destOrd="0" presId="urn:microsoft.com/office/officeart/2018/2/layout/IconCircleList"/>
    <dgm:cxn modelId="{54C2E9BD-D28E-43B3-8BA5-42DAB7F93D56}" type="presParOf" srcId="{17128979-4BBD-4F9D-ACFF-BC3433B2DC09}" destId="{ACF909F3-E254-4538-8DAC-8C40941B5F11}" srcOrd="2" destOrd="0" presId="urn:microsoft.com/office/officeart/2018/2/layout/IconCircleList"/>
    <dgm:cxn modelId="{C2005266-2CCD-46E0-A87E-C9D2CBE55230}" type="presParOf" srcId="{17128979-4BBD-4F9D-ACFF-BC3433B2DC09}" destId="{0259D9A1-BFA2-4411-BC87-99E6E47B9FF3}" srcOrd="3" destOrd="0" presId="urn:microsoft.com/office/officeart/2018/2/layout/IconCircleList"/>
    <dgm:cxn modelId="{D3C00813-A5D2-4BB0-80DE-C1985956A484}" type="presParOf" srcId="{3FA41909-8256-4D61-9E62-D13B28A5458B}" destId="{FB7A4583-DB71-418F-87FC-BF16305D2EF9}" srcOrd="1" destOrd="0" presId="urn:microsoft.com/office/officeart/2018/2/layout/IconCircleList"/>
    <dgm:cxn modelId="{51A5F8C2-0FA0-482D-BFBB-F333F3E601D2}" type="presParOf" srcId="{3FA41909-8256-4D61-9E62-D13B28A5458B}" destId="{DAD0D173-6B27-47E9-9D86-F1455A8076CE}" srcOrd="2" destOrd="0" presId="urn:microsoft.com/office/officeart/2018/2/layout/IconCircleList"/>
    <dgm:cxn modelId="{EF502579-A700-4350-A1AB-CCA498F81CD2}" type="presParOf" srcId="{DAD0D173-6B27-47E9-9D86-F1455A8076CE}" destId="{93400C97-F4BD-4937-8663-32AD727A764A}" srcOrd="0" destOrd="0" presId="urn:microsoft.com/office/officeart/2018/2/layout/IconCircleList"/>
    <dgm:cxn modelId="{285708C3-9689-49DD-B51B-F0BFF1841E81}" type="presParOf" srcId="{DAD0D173-6B27-47E9-9D86-F1455A8076CE}" destId="{7D39D13F-58B2-4EC9-A581-A13E25D0A42B}" srcOrd="1" destOrd="0" presId="urn:microsoft.com/office/officeart/2018/2/layout/IconCircleList"/>
    <dgm:cxn modelId="{17DBDA34-62C2-4BD9-AC0F-83D54A3CC77F}" type="presParOf" srcId="{DAD0D173-6B27-47E9-9D86-F1455A8076CE}" destId="{54586800-4F93-4B2F-A8D4-0E90983E7B7D}" srcOrd="2" destOrd="0" presId="urn:microsoft.com/office/officeart/2018/2/layout/IconCircleList"/>
    <dgm:cxn modelId="{90283635-B0D9-402C-83AC-218467BF3443}" type="presParOf" srcId="{DAD0D173-6B27-47E9-9D86-F1455A8076CE}" destId="{1B0D64EB-FE30-424F-9B4B-0D7726B8FCAD}" srcOrd="3" destOrd="0" presId="urn:microsoft.com/office/officeart/2018/2/layout/IconCircleList"/>
    <dgm:cxn modelId="{E734E6ED-6AC5-40C1-8E2C-65B7A0F72901}" type="presParOf" srcId="{3FA41909-8256-4D61-9E62-D13B28A5458B}" destId="{4067300E-B644-426E-8E4F-0E4C513C1A23}" srcOrd="3" destOrd="0" presId="urn:microsoft.com/office/officeart/2018/2/layout/IconCircleList"/>
    <dgm:cxn modelId="{D4C71A5D-F345-432D-80BA-75DAD5F9A934}" type="presParOf" srcId="{3FA41909-8256-4D61-9E62-D13B28A5458B}" destId="{3255F0E3-7E14-4FDA-A559-78FBE8D96380}" srcOrd="4" destOrd="0" presId="urn:microsoft.com/office/officeart/2018/2/layout/IconCircleList"/>
    <dgm:cxn modelId="{5D05E04F-F2AB-4B3D-81B5-221AE92B18F1}" type="presParOf" srcId="{3255F0E3-7E14-4FDA-A559-78FBE8D96380}" destId="{4E49FF7A-88EF-43D2-A588-6DED091CE0F8}" srcOrd="0" destOrd="0" presId="urn:microsoft.com/office/officeart/2018/2/layout/IconCircleList"/>
    <dgm:cxn modelId="{7D74DDA7-4222-4290-A761-ABD6B3563A53}" type="presParOf" srcId="{3255F0E3-7E14-4FDA-A559-78FBE8D96380}" destId="{7A5671C4-5F04-41AC-9786-144F05033B1C}" srcOrd="1" destOrd="0" presId="urn:microsoft.com/office/officeart/2018/2/layout/IconCircleList"/>
    <dgm:cxn modelId="{1B0E5AEF-3744-4B83-AB68-2EBAB3B0CFD7}" type="presParOf" srcId="{3255F0E3-7E14-4FDA-A559-78FBE8D96380}" destId="{F0F56F5A-A8DD-44A4-80A4-ADC0F7DBB0F8}" srcOrd="2" destOrd="0" presId="urn:microsoft.com/office/officeart/2018/2/layout/IconCircleList"/>
    <dgm:cxn modelId="{0A126D64-CDE3-4A92-AF32-A8BA14A21170}" type="presParOf" srcId="{3255F0E3-7E14-4FDA-A559-78FBE8D96380}" destId="{CE1DE75E-959E-42E8-BCC1-3521DB3FC6CD}" srcOrd="3" destOrd="0" presId="urn:microsoft.com/office/officeart/2018/2/layout/IconCircleList"/>
    <dgm:cxn modelId="{81ABA3EA-2C7C-4227-9618-5A0F0246D486}" type="presParOf" srcId="{3FA41909-8256-4D61-9E62-D13B28A5458B}" destId="{A2357DD7-2880-4257-801A-78CA98272F8D}" srcOrd="5" destOrd="0" presId="urn:microsoft.com/office/officeart/2018/2/layout/IconCircleList"/>
    <dgm:cxn modelId="{0DE6161F-2648-4240-A837-FCF6DA98EFA7}" type="presParOf" srcId="{3FA41909-8256-4D61-9E62-D13B28A5458B}" destId="{A6AC0A54-710B-4EFC-929E-E6CB5BF49E5B}" srcOrd="6" destOrd="0" presId="urn:microsoft.com/office/officeart/2018/2/layout/IconCircleList"/>
    <dgm:cxn modelId="{7BF8901B-9E69-477E-9C4B-7EDA467E7A4F}" type="presParOf" srcId="{A6AC0A54-710B-4EFC-929E-E6CB5BF49E5B}" destId="{F073F83D-E8B8-42A1-B4C6-A1C08DEBD0BA}" srcOrd="0" destOrd="0" presId="urn:microsoft.com/office/officeart/2018/2/layout/IconCircleList"/>
    <dgm:cxn modelId="{5B70F85D-9CF1-47BA-B0EB-B5CD04CFD70D}" type="presParOf" srcId="{A6AC0A54-710B-4EFC-929E-E6CB5BF49E5B}" destId="{403D3270-1830-493A-9BB3-B6E01157A796}" srcOrd="1" destOrd="0" presId="urn:microsoft.com/office/officeart/2018/2/layout/IconCircleList"/>
    <dgm:cxn modelId="{DFDBB53B-6166-407E-91E8-4B7F23B3B5C3}" type="presParOf" srcId="{A6AC0A54-710B-4EFC-929E-E6CB5BF49E5B}" destId="{70D5B27E-CB32-43D7-8F85-06061B2C54E5}" srcOrd="2" destOrd="0" presId="urn:microsoft.com/office/officeart/2018/2/layout/IconCircleList"/>
    <dgm:cxn modelId="{151267E9-41F7-468C-9BC0-61179D6C2B55}" type="presParOf" srcId="{A6AC0A54-710B-4EFC-929E-E6CB5BF49E5B}" destId="{C2F77F95-41E6-47E2-ABD5-12CD723F067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EFEEA-C9EB-41D3-AD41-AD77B83B43EA}">
      <dsp:nvSpPr>
        <dsp:cNvPr id="0" name=""/>
        <dsp:cNvSpPr/>
      </dsp:nvSpPr>
      <dsp:spPr>
        <a:xfrm>
          <a:off x="642667" y="17892"/>
          <a:ext cx="682024" cy="68202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062BA-1129-4A45-85D1-30167C5AE37B}">
      <dsp:nvSpPr>
        <dsp:cNvPr id="0" name=""/>
        <dsp:cNvSpPr/>
      </dsp:nvSpPr>
      <dsp:spPr>
        <a:xfrm>
          <a:off x="785892" y="161117"/>
          <a:ext cx="395574" cy="3955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9D9A1-BFA2-4411-BC87-99E6E47B9FF3}">
      <dsp:nvSpPr>
        <dsp:cNvPr id="0" name=""/>
        <dsp:cNvSpPr/>
      </dsp:nvSpPr>
      <dsp:spPr>
        <a:xfrm>
          <a:off x="1335075" y="17892"/>
          <a:ext cx="1879157" cy="682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E88C24"/>
              </a:solidFill>
              <a:latin typeface="Lato" panose="020F0502020204030203" pitchFamily="34" charset="0"/>
            </a:rPr>
            <a:t>30+ years </a:t>
          </a:r>
          <a:r>
            <a:rPr lang="en-US" sz="1400" kern="1200" dirty="0">
              <a:solidFill>
                <a:schemeClr val="tx1"/>
              </a:solidFill>
              <a:latin typeface="Lato" panose="020F0502020204030203" pitchFamily="34" charset="0"/>
            </a:rPr>
            <a:t>in software, consulting &amp; leadership</a:t>
          </a:r>
        </a:p>
      </dsp:txBody>
      <dsp:txXfrm>
        <a:off x="1335075" y="17892"/>
        <a:ext cx="1879157" cy="682024"/>
      </dsp:txXfrm>
    </dsp:sp>
    <dsp:sp modelId="{93400C97-F4BD-4937-8663-32AD727A764A}">
      <dsp:nvSpPr>
        <dsp:cNvPr id="0" name=""/>
        <dsp:cNvSpPr/>
      </dsp:nvSpPr>
      <dsp:spPr>
        <a:xfrm>
          <a:off x="3494350" y="17892"/>
          <a:ext cx="682024" cy="68202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9D13F-58B2-4EC9-A581-A13E25D0A42B}">
      <dsp:nvSpPr>
        <dsp:cNvPr id="0" name=""/>
        <dsp:cNvSpPr/>
      </dsp:nvSpPr>
      <dsp:spPr>
        <a:xfrm>
          <a:off x="3637575" y="161117"/>
          <a:ext cx="395574" cy="3955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D64EB-FE30-424F-9B4B-0D7726B8FCAD}">
      <dsp:nvSpPr>
        <dsp:cNvPr id="0" name=""/>
        <dsp:cNvSpPr/>
      </dsp:nvSpPr>
      <dsp:spPr>
        <a:xfrm>
          <a:off x="4322522" y="17892"/>
          <a:ext cx="1607628" cy="682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E88C24"/>
              </a:solidFill>
              <a:latin typeface="Lato" panose="020F0502020204030203" pitchFamily="34" charset="0"/>
            </a:rPr>
            <a:t>Deep experience </a:t>
          </a:r>
          <a:r>
            <a:rPr lang="en-US" sz="1400" kern="1200" dirty="0">
              <a:solidFill>
                <a:schemeClr val="tx1"/>
              </a:solidFill>
              <a:latin typeface="Lato" panose="020F0502020204030203" pitchFamily="34" charset="0"/>
            </a:rPr>
            <a:t>in supply chain</a:t>
          </a:r>
        </a:p>
      </dsp:txBody>
      <dsp:txXfrm>
        <a:off x="4322522" y="17892"/>
        <a:ext cx="1607628" cy="682024"/>
      </dsp:txXfrm>
    </dsp:sp>
    <dsp:sp modelId="{4E49FF7A-88EF-43D2-A588-6DED091CE0F8}">
      <dsp:nvSpPr>
        <dsp:cNvPr id="0" name=""/>
        <dsp:cNvSpPr/>
      </dsp:nvSpPr>
      <dsp:spPr>
        <a:xfrm>
          <a:off x="642667" y="986629"/>
          <a:ext cx="682024" cy="68202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671C4-5F04-41AC-9786-144F05033B1C}">
      <dsp:nvSpPr>
        <dsp:cNvPr id="0" name=""/>
        <dsp:cNvSpPr/>
      </dsp:nvSpPr>
      <dsp:spPr>
        <a:xfrm>
          <a:off x="785892" y="1129855"/>
          <a:ext cx="395574" cy="3955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DE75E-959E-42E8-BCC1-3521DB3FC6CD}">
      <dsp:nvSpPr>
        <dsp:cNvPr id="0" name=""/>
        <dsp:cNvSpPr/>
      </dsp:nvSpPr>
      <dsp:spPr>
        <a:xfrm>
          <a:off x="1470840" y="986629"/>
          <a:ext cx="1607628" cy="682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E88C24"/>
              </a:solidFill>
              <a:latin typeface="Lato" panose="020F0502020204030203" pitchFamily="34" charset="0"/>
            </a:rPr>
            <a:t>Passionate</a:t>
          </a:r>
          <a:r>
            <a:rPr lang="en-US" sz="1400" kern="1200" dirty="0">
              <a:latin typeface="Lato" panose="020F0502020204030203" pitchFamily="34" charset="0"/>
            </a:rPr>
            <a:t> </a:t>
          </a:r>
          <a:r>
            <a:rPr lang="en-US" sz="1400" kern="1200" dirty="0">
              <a:solidFill>
                <a:schemeClr val="tx1"/>
              </a:solidFill>
              <a:latin typeface="Lato" panose="020F0502020204030203" pitchFamily="34" charset="0"/>
            </a:rPr>
            <a:t>about serving others</a:t>
          </a:r>
        </a:p>
      </dsp:txBody>
      <dsp:txXfrm>
        <a:off x="1470840" y="986629"/>
        <a:ext cx="1607628" cy="682024"/>
      </dsp:txXfrm>
    </dsp:sp>
    <dsp:sp modelId="{F073F83D-E8B8-42A1-B4C6-A1C08DEBD0BA}">
      <dsp:nvSpPr>
        <dsp:cNvPr id="0" name=""/>
        <dsp:cNvSpPr/>
      </dsp:nvSpPr>
      <dsp:spPr>
        <a:xfrm>
          <a:off x="3358585" y="986629"/>
          <a:ext cx="682024" cy="68202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D3270-1830-493A-9BB3-B6E01157A796}">
      <dsp:nvSpPr>
        <dsp:cNvPr id="0" name=""/>
        <dsp:cNvSpPr/>
      </dsp:nvSpPr>
      <dsp:spPr>
        <a:xfrm>
          <a:off x="3501811" y="1129855"/>
          <a:ext cx="395574" cy="3955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77F95-41E6-47E2-ABD5-12CD723F067A}">
      <dsp:nvSpPr>
        <dsp:cNvPr id="0" name=""/>
        <dsp:cNvSpPr/>
      </dsp:nvSpPr>
      <dsp:spPr>
        <a:xfrm>
          <a:off x="4186758" y="986629"/>
          <a:ext cx="1607628" cy="682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Lato" panose="020F0502020204030203" pitchFamily="34" charset="0"/>
            </a:rPr>
            <a:t>Hiking, fly fishing, skiing </a:t>
          </a:r>
          <a:r>
            <a:rPr lang="en-US" sz="1400" b="1" kern="1200" dirty="0">
              <a:solidFill>
                <a:srgbClr val="E88C24"/>
              </a:solidFill>
              <a:latin typeface="Lato" panose="020F0502020204030203" pitchFamily="34" charset="0"/>
            </a:rPr>
            <a:t>enthusiast</a:t>
          </a:r>
        </a:p>
      </dsp:txBody>
      <dsp:txXfrm>
        <a:off x="4186758" y="986629"/>
        <a:ext cx="1607628" cy="682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EFEEA-C9EB-41D3-AD41-AD77B83B43EA}">
      <dsp:nvSpPr>
        <dsp:cNvPr id="0" name=""/>
        <dsp:cNvSpPr/>
      </dsp:nvSpPr>
      <dsp:spPr>
        <a:xfrm>
          <a:off x="19634" y="2066"/>
          <a:ext cx="724386" cy="7243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062BA-1129-4A45-85D1-30167C5AE37B}">
      <dsp:nvSpPr>
        <dsp:cNvPr id="0" name=""/>
        <dsp:cNvSpPr/>
      </dsp:nvSpPr>
      <dsp:spPr>
        <a:xfrm>
          <a:off x="171755" y="154187"/>
          <a:ext cx="420143" cy="4201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9D9A1-BFA2-4411-BC87-99E6E47B9FF3}">
      <dsp:nvSpPr>
        <dsp:cNvPr id="0" name=""/>
        <dsp:cNvSpPr/>
      </dsp:nvSpPr>
      <dsp:spPr>
        <a:xfrm>
          <a:off x="899246" y="2066"/>
          <a:ext cx="1707481" cy="724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E88C24"/>
              </a:solidFill>
              <a:latin typeface="Lato" panose="020F0502020204030203" pitchFamily="34" charset="0"/>
            </a:rPr>
            <a:t>17+ years </a:t>
          </a:r>
          <a:br>
            <a:rPr lang="en-US" sz="1400" kern="1200" dirty="0">
              <a:solidFill>
                <a:srgbClr val="FF0000"/>
              </a:solidFill>
              <a:latin typeface="Lato" panose="020F0502020204030203" pitchFamily="34" charset="0"/>
            </a:rPr>
          </a:br>
          <a:r>
            <a:rPr lang="en-US" sz="1400" kern="1200" dirty="0">
              <a:solidFill>
                <a:schemeClr val="tx1"/>
              </a:solidFill>
              <a:latin typeface="Lato" panose="020F0502020204030203" pitchFamily="34" charset="0"/>
            </a:rPr>
            <a:t>in various positions in supply chain software</a:t>
          </a:r>
        </a:p>
      </dsp:txBody>
      <dsp:txXfrm>
        <a:off x="899246" y="2066"/>
        <a:ext cx="1707481" cy="724386"/>
      </dsp:txXfrm>
    </dsp:sp>
    <dsp:sp modelId="{93400C97-F4BD-4937-8663-32AD727A764A}">
      <dsp:nvSpPr>
        <dsp:cNvPr id="0" name=""/>
        <dsp:cNvSpPr/>
      </dsp:nvSpPr>
      <dsp:spPr>
        <a:xfrm>
          <a:off x="2904243" y="2066"/>
          <a:ext cx="724386" cy="7243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9D13F-58B2-4EC9-A581-A13E25D0A42B}">
      <dsp:nvSpPr>
        <dsp:cNvPr id="0" name=""/>
        <dsp:cNvSpPr/>
      </dsp:nvSpPr>
      <dsp:spPr>
        <a:xfrm>
          <a:off x="3056364" y="154187"/>
          <a:ext cx="420143" cy="4201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D64EB-FE30-424F-9B4B-0D7726B8FCAD}">
      <dsp:nvSpPr>
        <dsp:cNvPr id="0" name=""/>
        <dsp:cNvSpPr/>
      </dsp:nvSpPr>
      <dsp:spPr>
        <a:xfrm>
          <a:off x="3783854" y="2066"/>
          <a:ext cx="1707481" cy="724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E88C24"/>
              </a:solidFill>
              <a:latin typeface="Lato" panose="020F0502020204030203" pitchFamily="34" charset="0"/>
            </a:rPr>
            <a:t>Deep experience </a:t>
          </a:r>
          <a:r>
            <a:rPr lang="en-US" sz="1400" kern="1200" dirty="0">
              <a:solidFill>
                <a:schemeClr val="tx1"/>
              </a:solidFill>
              <a:latin typeface="Lato" panose="020F0502020204030203" pitchFamily="34" charset="0"/>
            </a:rPr>
            <a:t>in forecasting and supply planning</a:t>
          </a:r>
        </a:p>
      </dsp:txBody>
      <dsp:txXfrm>
        <a:off x="3783854" y="2066"/>
        <a:ext cx="1707481" cy="724386"/>
      </dsp:txXfrm>
    </dsp:sp>
    <dsp:sp modelId="{4E49FF7A-88EF-43D2-A588-6DED091CE0F8}">
      <dsp:nvSpPr>
        <dsp:cNvPr id="0" name=""/>
        <dsp:cNvSpPr/>
      </dsp:nvSpPr>
      <dsp:spPr>
        <a:xfrm>
          <a:off x="0" y="1026101"/>
          <a:ext cx="724386" cy="7243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671C4-5F04-41AC-9786-144F05033B1C}">
      <dsp:nvSpPr>
        <dsp:cNvPr id="0" name=""/>
        <dsp:cNvSpPr/>
      </dsp:nvSpPr>
      <dsp:spPr>
        <a:xfrm>
          <a:off x="155130" y="1184372"/>
          <a:ext cx="420143" cy="443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3000" r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DE75E-959E-42E8-BCC1-3521DB3FC6CD}">
      <dsp:nvSpPr>
        <dsp:cNvPr id="0" name=""/>
        <dsp:cNvSpPr/>
      </dsp:nvSpPr>
      <dsp:spPr>
        <a:xfrm>
          <a:off x="833474" y="1026101"/>
          <a:ext cx="1839025" cy="724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Lato" panose="020F0502020204030203" pitchFamily="34" charset="0"/>
            </a:rPr>
            <a:t>Help manufacturers &amp; distributors meet their </a:t>
          </a:r>
          <a:r>
            <a:rPr lang="en-US" sz="1400" b="1" kern="1200" dirty="0">
              <a:solidFill>
                <a:srgbClr val="E88C24"/>
              </a:solidFill>
              <a:latin typeface="Lato" panose="020F0502020204030203" pitchFamily="34" charset="0"/>
            </a:rPr>
            <a:t>financial / operational goals</a:t>
          </a:r>
        </a:p>
      </dsp:txBody>
      <dsp:txXfrm>
        <a:off x="833474" y="1026101"/>
        <a:ext cx="1839025" cy="724386"/>
      </dsp:txXfrm>
    </dsp:sp>
    <dsp:sp modelId="{F073F83D-E8B8-42A1-B4C6-A1C08DEBD0BA}">
      <dsp:nvSpPr>
        <dsp:cNvPr id="0" name=""/>
        <dsp:cNvSpPr/>
      </dsp:nvSpPr>
      <dsp:spPr>
        <a:xfrm>
          <a:off x="2970015" y="1024035"/>
          <a:ext cx="724386" cy="7243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D3270-1830-493A-9BB3-B6E01157A796}">
      <dsp:nvSpPr>
        <dsp:cNvPr id="0" name=""/>
        <dsp:cNvSpPr/>
      </dsp:nvSpPr>
      <dsp:spPr>
        <a:xfrm>
          <a:off x="3120775" y="1142494"/>
          <a:ext cx="420143" cy="4720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6000" r="-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77F95-41E6-47E2-ABD5-12CD723F067A}">
      <dsp:nvSpPr>
        <dsp:cNvPr id="0" name=""/>
        <dsp:cNvSpPr/>
      </dsp:nvSpPr>
      <dsp:spPr>
        <a:xfrm>
          <a:off x="3849627" y="1024035"/>
          <a:ext cx="1707481" cy="724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E88C24"/>
              </a:solidFill>
              <a:latin typeface="Lato" panose="020F0502020204030203" pitchFamily="34" charset="0"/>
            </a:rPr>
            <a:t>Family</a:t>
          </a:r>
          <a:r>
            <a:rPr lang="en-US" sz="1400" kern="1200" dirty="0">
              <a:latin typeface="Lato" panose="020F0502020204030203" pitchFamily="34" charset="0"/>
            </a:rPr>
            <a:t> </a:t>
          </a:r>
          <a:r>
            <a:rPr lang="en-US" sz="1400" kern="1200" dirty="0">
              <a:solidFill>
                <a:schemeClr val="tx1"/>
              </a:solidFill>
              <a:latin typeface="Lato" panose="020F0502020204030203" pitchFamily="34" charset="0"/>
            </a:rPr>
            <a:t>activities and vacations</a:t>
          </a:r>
        </a:p>
      </dsp:txBody>
      <dsp:txXfrm>
        <a:off x="3849627" y="1024035"/>
        <a:ext cx="1707481" cy="724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9DBA28-4A88-8FEC-5975-51748A7C2B34}"/>
              </a:ext>
            </a:extLst>
          </p:cNvPr>
          <p:cNvSpPr/>
          <p:nvPr userDrawn="1"/>
        </p:nvSpPr>
        <p:spPr>
          <a:xfrm>
            <a:off x="0" y="1"/>
            <a:ext cx="12192000" cy="3840480"/>
          </a:xfrm>
          <a:prstGeom prst="rect">
            <a:avLst/>
          </a:prstGeom>
          <a:gradFill flip="none" rotWithShape="1">
            <a:gsLst>
              <a:gs pos="0">
                <a:srgbClr val="9C3C9A"/>
              </a:gs>
              <a:gs pos="40000">
                <a:srgbClr val="ED3F7B"/>
              </a:gs>
              <a:gs pos="80000">
                <a:srgbClr val="F9ED4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6A399047-29B9-4A00-1B29-747FCE260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08" r="1663"/>
          <a:stretch/>
        </p:blipFill>
        <p:spPr>
          <a:xfrm>
            <a:off x="-1" y="586839"/>
            <a:ext cx="12191999" cy="4238039"/>
          </a:xfrm>
          <a:prstGeom prst="rect">
            <a:avLst/>
          </a:prstGeom>
        </p:spPr>
      </p:pic>
      <p:pic>
        <p:nvPicPr>
          <p:cNvPr id="15" name="Picture 14" descr="A purple and yellow city skyline&#10;&#10;AI-generated content may be incorrect.">
            <a:extLst>
              <a:ext uri="{FF2B5EF4-FFF2-40B4-BE49-F238E27FC236}">
                <a16:creationId xmlns:a16="http://schemas.microsoft.com/office/drawing/2014/main" id="{261BE470-0F59-AC23-6494-86C4E2971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24" r="5642"/>
          <a:stretch/>
        </p:blipFill>
        <p:spPr>
          <a:xfrm flipH="1">
            <a:off x="0" y="777698"/>
            <a:ext cx="12192000" cy="4484011"/>
          </a:xfrm>
          <a:prstGeom prst="rect">
            <a:avLst/>
          </a:prstGeom>
        </p:spPr>
      </p:pic>
      <p:pic>
        <p:nvPicPr>
          <p:cNvPr id="19" name="Picture 18" descr="A city skyline at night&#10;&#10;AI-generated content may be incorrect.">
            <a:extLst>
              <a:ext uri="{FF2B5EF4-FFF2-40B4-BE49-F238E27FC236}">
                <a16:creationId xmlns:a16="http://schemas.microsoft.com/office/drawing/2014/main" id="{00653E19-581D-5710-3AA1-6B3CF3917E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867" t="22029" r="2494" b="5361"/>
          <a:stretch/>
        </p:blipFill>
        <p:spPr>
          <a:xfrm>
            <a:off x="0" y="1596290"/>
            <a:ext cx="12191998" cy="5261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1DF37-A950-0B8C-2DB0-35007DB17288}"/>
              </a:ext>
            </a:extLst>
          </p:cNvPr>
          <p:cNvSpPr txBox="1"/>
          <p:nvPr userDrawn="1"/>
        </p:nvSpPr>
        <p:spPr>
          <a:xfrm>
            <a:off x="94521" y="6369700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sng" dirty="0" err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dynamicscon.com</a:t>
            </a:r>
            <a:endParaRPr lang="en-US" sz="1400" b="1" i="0" u="sng" dirty="0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18F232-04F8-4E2E-F9AF-7253BF82138A}"/>
              </a:ext>
            </a:extLst>
          </p:cNvPr>
          <p:cNvGrpSpPr/>
          <p:nvPr userDrawn="1"/>
        </p:nvGrpSpPr>
        <p:grpSpPr>
          <a:xfrm>
            <a:off x="1601913" y="958184"/>
            <a:ext cx="8988174" cy="5443417"/>
            <a:chOff x="1601913" y="958184"/>
            <a:chExt cx="8988174" cy="5443417"/>
          </a:xfrm>
        </p:grpSpPr>
        <p:pic>
          <p:nvPicPr>
            <p:cNvPr id="3" name="Picture 2" descr="A logo of a city&#10;&#10;AI-generated content may be incorrect.">
              <a:extLst>
                <a:ext uri="{FF2B5EF4-FFF2-40B4-BE49-F238E27FC236}">
                  <a16:creationId xmlns:a16="http://schemas.microsoft.com/office/drawing/2014/main" id="{4772473F-1BC2-B356-662E-EAFC4C164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028007" y="3847837"/>
              <a:ext cx="4224746" cy="2553764"/>
            </a:xfrm>
            <a:prstGeom prst="rect">
              <a:avLst/>
            </a:prstGeom>
          </p:spPr>
        </p:pic>
        <p:pic>
          <p:nvPicPr>
            <p:cNvPr id="6" name="Picture 5" descr="A yellow text on a black background&#10;&#10;AI-generated content may be incorrect.">
              <a:extLst>
                <a:ext uri="{FF2B5EF4-FFF2-40B4-BE49-F238E27FC236}">
                  <a16:creationId xmlns:a16="http://schemas.microsoft.com/office/drawing/2014/main" id="{6DFF3C90-20D3-7E53-F389-45BBC1E09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601913" y="958184"/>
              <a:ext cx="8988174" cy="46443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9F7B16-B410-A365-F137-A120E7389A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23279" y="616079"/>
            <a:ext cx="4433677" cy="342105"/>
          </a:xfrm>
          <a:prstGeom prst="rect">
            <a:avLst/>
          </a:prstGeom>
        </p:spPr>
      </p:pic>
      <p:pic>
        <p:nvPicPr>
          <p:cNvPr id="11" name="Picture 10" descr="A couple of superheroes sitting on a fountain&#10;&#10;AI-generated content may be incorrect.">
            <a:extLst>
              <a:ext uri="{FF2B5EF4-FFF2-40B4-BE49-F238E27FC236}">
                <a16:creationId xmlns:a16="http://schemas.microsoft.com/office/drawing/2014/main" id="{54F15541-A593-CDD9-2CC1-59DE0D0C70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36293" y="3881406"/>
            <a:ext cx="2986058" cy="29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, and 2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2E582-579C-EFF5-3EDC-EEA3CCCC2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8665-153F-0B31-B067-B0588C5936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1709AC-2F2B-8B78-0EED-55EC063F156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2E8B48-D665-6114-7498-7ACA53C41F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974744-3FE8-1ECB-F688-A8D96292CB4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167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42ABE3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566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D4767A-CB43-DDF1-3971-33914854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2706FC-B096-B52E-4615-7DC39DAD9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6092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A06A9C-FB58-4491-3974-B1E6EA36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BC5458-4486-FE70-DBF3-3F5730396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1EA29B-6DEB-BEA0-914D-B70BED13D1F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75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36479-8D30-0366-98A8-B1F99459F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F462C1-2CFF-D0A0-6B38-AB8AFBAE6F5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9B68249-C779-95E6-8347-096090E8A8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B8F2154-FAB8-6148-B867-71F96F37739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023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443E7-83B6-9D9D-95B0-95C13945E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3D06AF-E740-17F1-FABD-186A5F24F6C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A4AA9F0-8950-9B11-B323-EB868A65E5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A9AD557-FD79-25E6-091F-823A037D903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8731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0A905-A4EE-CDDD-2A6B-C7475222E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915BCC-F1D1-C2EF-6928-13D7487A97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EDDDE5A-0B5C-DE40-DB11-7ECFC3CB0C0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86D1CA3-81B6-D575-9ADA-66E89436E03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5E11FC8-53E7-5FFB-404E-CC2FB9E2EB1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6550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8BFC4-4E31-2888-F812-62A2B962D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F95820-6C20-4F94-DDD8-E825B362F3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7187696-4112-ED8D-1C60-7ADC2672CE5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33FA28F-BE9A-BE71-1D57-A205E28D420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75704D-EFE8-1909-BFE1-CAC28334142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2265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Subtitle 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DF1874-DFE4-A1C9-9DBD-34D1F411A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0F513F-4F4E-BFBF-DE4B-21F592BBC76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14CE42-4C50-3788-F472-3BF58358B15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433F95-E050-2FC7-892D-F468C8DB83D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0198F9-6632-99BA-A505-76ECD147072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2610093-46F8-9D87-110A-7D7D72C3523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88432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2943D-7B16-B6C5-5304-D5B0ED879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854EEB-977D-57C9-827F-0F27D4A454D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482B45-889F-5142-BC0F-D45E525DF04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CDB073-0680-7F55-1F46-B744F046286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5C6F3-1234-EE7F-022F-A09807F53B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614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ED3F7B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4586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F4F6-A377-102F-21E4-65F71066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45FDF-F36E-1E86-88D7-F805B5A83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B2589-A922-4544-404A-A5703F7B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7BCE2-1626-CD37-772A-B152E261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23B5B-D966-84C6-A3D9-951249CB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8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3C7F-EE87-485B-467F-06692F72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542E-DC40-CFC3-16BA-CADE736DC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B1641-5E9A-ADFA-3070-E42BCA5B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E8E95-6A05-5B6C-FFD0-0083B214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8B8AE-4F5D-C434-057E-AAB644D0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FE0E1-414E-FFE8-C837-4DEE2CC0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9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FE54-3880-AA4C-F032-2D3D21FB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58F92-0635-A403-EA30-92607F5B7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930E7-EAFB-9465-9872-D7CF1AA56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67C39-2BDC-C99B-F4D7-7DFC3791F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F93E6-2F44-E7A1-99A4-D82A692E7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C3099-B0E4-3DC2-6B63-B9D964FC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86309-1628-B814-C2FD-76AF47DF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F44B4-C8B5-51DB-5307-0E7AE738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58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A67-8478-A358-5499-248DAD0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39709-B1B9-B59F-1F65-AEA8F5E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6886E-3AEB-8E0B-421B-8F188855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EE027-F325-70E1-CE56-8D8EC1C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4D02B-FAC9-3918-9CB5-CE8CE9CC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B6D17-0A99-46F0-7353-6CAB6A94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6C87-2EE8-E13D-5C78-88F5BD5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0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6B0B-A774-A488-FFE5-7C3FAB9F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47E3-FCF2-B714-176D-EBE23725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505F0-740D-1966-EE8D-87BDD393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F6CEA-0F88-E037-7A45-5FAB3008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324D-739C-A329-31D7-0754104E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1A541-BD2E-AA13-06CB-49D937B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7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8B69-B14E-E370-0B98-73FDEA1D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4CDCD-2995-3354-FC2F-6FB3A96D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8B48-1FF4-DDEB-CE3B-17A5B405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C1679-7946-EB79-6C8B-47AB5F6C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7FBDF-C98E-8C97-BA0B-14CD6583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114F-7C56-A33F-2D7F-663B25BC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A0BE-E6E1-DDB5-576A-6E1389D0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544BC-A011-19F6-5A94-37C13412D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6D42-E720-F2C2-0E6B-63D13F4E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1BEC-D288-76D0-6302-126DD605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7C70-3296-899F-EFA8-14673350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4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536A0-8893-DFB5-F3D9-BF93C292E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AB9BA-8C69-613C-DBE2-2A3A33495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81C4-FC08-6253-721C-40663047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6646-D7D1-5D3E-EFFE-D858528F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41F9-6864-9CFD-8B75-C903A382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6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67A401-534F-83F4-D0F0-DF35AB8A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740080-3552-E965-5C4B-6B5AF93B8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160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D6ECEB-EEAA-5121-61A6-4A2F06880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2C302F-939E-5E71-CBFC-43FD0274D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E95EFA-C277-0DB3-1F35-091DEE00B28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35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BDAF7-7D88-44D0-BC27-CB75499A2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44C0-65DE-877D-FE31-0C379C882E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B1E3C-48F2-9EDD-568B-3257F7F03F2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E59C2F-82FD-FF57-D52C-2AEC5B9B7A4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321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37107-7096-0614-CEF7-0D912343D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992B-24BA-732D-725C-7E0BED47CBE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12EFE-81F5-14F1-1C1D-2681575C21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6A787EF-7FEA-D30D-A9B7-EEED79B9789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6657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F9B1B-D84E-1657-0E32-A18DC98AC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BFDD-F131-538C-82BF-60AA8B957B2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7C7B0-5AB2-66CE-356D-80AB0118272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DC631C-88B6-4BA4-B1AA-125C4ADE11A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0019110-3022-F1D1-B092-9611490C83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93509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3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9AB42-CA9D-5E2C-ED3F-55D46A6AB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98D8-6201-A512-3F12-7ED26425DC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532DE5C-A3E2-9779-9A27-45FFC0E8B66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6622280-39E4-F04A-3004-6BEB8C8CF1A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305A9A-0B32-C7E3-CE1A-0604730CC5A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1704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4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958D4-94C7-5B2D-F38C-6DE49E01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BF2D8-7EFE-508F-4E6A-CD43C6C4D0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3F1AFD-3513-7DE6-31AF-11380D97A5C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E99042-B944-D3E3-48CE-0BA44DD378E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36DF96-D18C-05A4-89C3-BD28375FB94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5803C7-0B27-D664-4217-93EA1029717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73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5B7E9-8EA7-88AC-CDDC-5E81BBB8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C6FC-51FE-80FC-BA42-121E4A26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8646-EEDB-4412-5DEC-0955445A6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F657A-ACF9-4E40-A2DA-3323CFDC0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4D493-2110-A893-929D-F273EB9D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8D4F-B5C1-966A-1FDE-A22812AF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erald.com/insight/content/doi/10.1108/JM2-07-2019-0159/full/html" TargetMode="External"/><Relationship Id="rId2" Type="http://schemas.openxmlformats.org/officeDocument/2006/relationships/hyperlink" Target="https://www.sciencedirect.com/science/article/pii/S2212420922005593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sciencedirect.com/science/article/pii/S009813542300098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stockiqtech.com/" TargetMode="External"/><Relationship Id="rId5" Type="http://schemas.openxmlformats.org/officeDocument/2006/relationships/hyperlink" Target="mailto:jwoodmansee@stockiqtech.com" TargetMode="External"/><Relationship Id="rId4" Type="http://schemas.openxmlformats.org/officeDocument/2006/relationships/hyperlink" Target="mailto:jporter@stockiqtech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93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6A9F48D-0433-22D6-9994-0AF3C5732184}"/>
              </a:ext>
            </a:extLst>
          </p:cNvPr>
          <p:cNvSpPr txBox="1">
            <a:spLocks/>
          </p:cNvSpPr>
          <p:nvPr/>
        </p:nvSpPr>
        <p:spPr>
          <a:xfrm>
            <a:off x="472862" y="466416"/>
            <a:ext cx="10972484" cy="712249"/>
          </a:xfrm>
          <a:prstGeom prst="rect">
            <a:avLst/>
          </a:prstGeom>
        </p:spPr>
        <p:txBody>
          <a:bodyPr vert="horz" wrap="square" lIns="146304" tIns="91440" rIns="146304" bIns="91440" rtlCol="0" anchor="ctr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filter models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estimate the importance of variables.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BE376CE-CA59-552E-C047-86DC3DF41FAA}"/>
              </a:ext>
            </a:extLst>
          </p:cNvPr>
          <p:cNvSpPr txBox="1">
            <a:spLocks/>
          </p:cNvSpPr>
          <p:nvPr/>
        </p:nvSpPr>
        <p:spPr>
          <a:xfrm>
            <a:off x="568893" y="1608062"/>
            <a:ext cx="11254239" cy="3917329"/>
          </a:xfrm>
          <a:prstGeom prst="rect">
            <a:avLst/>
          </a:prstGeom>
        </p:spPr>
        <p:txBody>
          <a:bodyPr vert="horz" wrap="square" lIns="146304" tIns="91440" rIns="146304" bIns="91440" rtlCol="0">
            <a:no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59288"/>
            <a:r>
              <a:rPr lang="en-US" sz="2800" dirty="0"/>
              <a:t>Common models for variable filtering are </a:t>
            </a:r>
            <a:r>
              <a:rPr lang="en-US" sz="2800" b="1" dirty="0">
                <a:solidFill>
                  <a:schemeClr val="accent4"/>
                </a:solidFill>
              </a:rPr>
              <a:t>random forest </a:t>
            </a:r>
            <a:br>
              <a:rPr lang="en-US" sz="2800" b="1" dirty="0">
                <a:solidFill>
                  <a:schemeClr val="accent4"/>
                </a:solidFill>
              </a:rPr>
            </a:br>
            <a:r>
              <a:rPr lang="en-US" sz="2800" dirty="0"/>
              <a:t>(R </a:t>
            </a:r>
            <a:r>
              <a:rPr lang="en-US" sz="2800" dirty="0" err="1"/>
              <a:t>randomForest</a:t>
            </a:r>
            <a:r>
              <a:rPr lang="en-US" sz="2800" dirty="0"/>
              <a:t>), </a:t>
            </a:r>
            <a:r>
              <a:rPr lang="en-US" sz="2800" b="1" dirty="0">
                <a:solidFill>
                  <a:schemeClr val="accent4"/>
                </a:solidFill>
              </a:rPr>
              <a:t>elastic net </a:t>
            </a:r>
            <a:br>
              <a:rPr lang="en-US" sz="2800" b="1" dirty="0">
                <a:solidFill>
                  <a:schemeClr val="accent4"/>
                </a:solidFill>
              </a:rPr>
            </a:br>
            <a:r>
              <a:rPr lang="en-US" sz="2800" dirty="0"/>
              <a:t>(R </a:t>
            </a:r>
            <a:r>
              <a:rPr lang="en-US" sz="2800" dirty="0" err="1"/>
              <a:t>glmnet</a:t>
            </a:r>
            <a:r>
              <a:rPr lang="en-US" sz="2800" dirty="0"/>
              <a:t>), and </a:t>
            </a:r>
            <a:r>
              <a:rPr lang="en-US" sz="2800" b="1" dirty="0">
                <a:solidFill>
                  <a:schemeClr val="accent4"/>
                </a:solidFill>
              </a:rPr>
              <a:t>gradient boosting </a:t>
            </a:r>
            <a:r>
              <a:rPr lang="en-US" sz="2800" dirty="0"/>
              <a:t>(R </a:t>
            </a:r>
            <a:r>
              <a:rPr lang="en-US" sz="2800" dirty="0" err="1"/>
              <a:t>catboost</a:t>
            </a:r>
            <a:r>
              <a:rPr lang="en-US" sz="2800" dirty="0"/>
              <a:t>).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It’s sometimes necessary to </a:t>
            </a:r>
            <a:r>
              <a:rPr lang="en-US" sz="2800" b="1" dirty="0">
                <a:solidFill>
                  <a:schemeClr val="accent4"/>
                </a:solidFill>
              </a:rPr>
              <a:t>transform</a:t>
            </a:r>
            <a:r>
              <a:rPr lang="en-US" sz="2800" dirty="0"/>
              <a:t> variables first, e.g., standardizing (converting to Z scores) or normalizing (mapping into the unit interval).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184DC0-9BBE-7FBD-45E3-EF0F08F3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94" y="1761166"/>
            <a:ext cx="3437214" cy="2077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373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3E506A3-8955-7033-2981-493C2BB77A38}"/>
              </a:ext>
            </a:extLst>
          </p:cNvPr>
          <p:cNvSpPr txBox="1"/>
          <p:nvPr/>
        </p:nvSpPr>
        <p:spPr>
          <a:xfrm>
            <a:off x="1754659" y="2683646"/>
            <a:ext cx="9209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I use AI to summarize complex datasets?</a:t>
            </a:r>
            <a:endParaRPr lang="en-US" sz="3600" i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1485E9-89A0-5B20-BD00-22607B58C818}"/>
              </a:ext>
            </a:extLst>
          </p:cNvPr>
          <p:cNvSpPr txBox="1">
            <a:spLocks/>
          </p:cNvSpPr>
          <p:nvPr/>
        </p:nvSpPr>
        <p:spPr>
          <a:xfrm>
            <a:off x="325718" y="292194"/>
            <a:ext cx="10972484" cy="712249"/>
          </a:xfrm>
          <a:prstGeom prst="rect">
            <a:avLst/>
          </a:prstGeom>
        </p:spPr>
        <p:txBody>
          <a:bodyPr vert="horz" wrap="square" lIns="146304" tIns="91440" rIns="146304" bIns="91440" rtlCol="0" anchor="ctr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Summarize the shape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joint distribution.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37EB376-5380-1378-1476-C1BA09C1C127}"/>
              </a:ext>
            </a:extLst>
          </p:cNvPr>
          <p:cNvSpPr txBox="1">
            <a:spLocks/>
          </p:cNvSpPr>
          <p:nvPr/>
        </p:nvSpPr>
        <p:spPr>
          <a:xfrm>
            <a:off x="469263" y="1022667"/>
            <a:ext cx="10972484" cy="2203658"/>
          </a:xfrm>
          <a:prstGeom prst="rect">
            <a:avLst/>
          </a:prstGeom>
        </p:spPr>
        <p:txBody>
          <a:bodyPr vert="horz" wrap="square" lIns="146304" tIns="91440" rIns="146304" bIns="91440" rtlCol="0">
            <a:no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We explore </a:t>
            </a:r>
            <a:r>
              <a:rPr lang="en-US" sz="2800" b="1" dirty="0">
                <a:solidFill>
                  <a:schemeClr val="accent4"/>
                </a:solidFill>
              </a:rPr>
              <a:t>relationships between predictors </a:t>
            </a:r>
            <a:r>
              <a:rPr lang="en-US" sz="2800" dirty="0"/>
              <a:t>to develop hypotheses about appropriate model architectures.</a:t>
            </a:r>
          </a:p>
          <a:p>
            <a:r>
              <a:rPr lang="en-US" sz="2800" b="1" dirty="0">
                <a:solidFill>
                  <a:schemeClr val="accent4"/>
                </a:solidFill>
              </a:rPr>
              <a:t>Important issues </a:t>
            </a:r>
            <a:r>
              <a:rPr lang="en-US" sz="2800" dirty="0"/>
              <a:t>include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5DCECD-521F-7918-90FF-7B178ABB3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529" y="2780921"/>
            <a:ext cx="2076603" cy="1701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91B1F2-CFA7-689F-5CF7-D7BB5BFDDF1A}"/>
              </a:ext>
            </a:extLst>
          </p:cNvPr>
          <p:cNvSpPr txBox="1"/>
          <p:nvPr/>
        </p:nvSpPr>
        <p:spPr>
          <a:xfrm>
            <a:off x="6061" y="2424973"/>
            <a:ext cx="3617844" cy="288078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1037871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summary statistics</a:t>
            </a:r>
          </a:p>
          <a:p>
            <a:pPr marL="1037871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missingness</a:t>
            </a:r>
          </a:p>
          <a:p>
            <a:pPr marL="1037871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imputation</a:t>
            </a:r>
          </a:p>
          <a:p>
            <a:pPr marL="1037871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correlations</a:t>
            </a:r>
          </a:p>
          <a:p>
            <a:pPr marL="1037871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interactions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B51A8-88AC-D233-5541-533932A715DA}"/>
              </a:ext>
            </a:extLst>
          </p:cNvPr>
          <p:cNvSpPr txBox="1"/>
          <p:nvPr/>
        </p:nvSpPr>
        <p:spPr>
          <a:xfrm>
            <a:off x="2692583" y="2443197"/>
            <a:ext cx="4094922" cy="288078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1037871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smoothness</a:t>
            </a:r>
          </a:p>
          <a:p>
            <a:pPr marL="1037871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extreme values</a:t>
            </a:r>
          </a:p>
          <a:p>
            <a:pPr marL="1037871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(non)linearity</a:t>
            </a:r>
          </a:p>
          <a:p>
            <a:pPr marL="1037871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monotonicity</a:t>
            </a:r>
          </a:p>
          <a:p>
            <a:pPr marL="1037871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parametric fit</a:t>
            </a:r>
          </a:p>
          <a:p>
            <a:pPr marL="1037871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dimensionality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43ACC1-CA6F-E033-D761-798344199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196" y="2779956"/>
            <a:ext cx="2243572" cy="170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372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C387E-9C9C-39ED-330C-4604D559E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2C91-4C75-3B74-2DBE-4F298E14409E}"/>
              </a:ext>
            </a:extLst>
          </p:cNvPr>
          <p:cNvSpPr txBox="1">
            <a:spLocks/>
          </p:cNvSpPr>
          <p:nvPr/>
        </p:nvSpPr>
        <p:spPr>
          <a:xfrm>
            <a:off x="451664" y="498323"/>
            <a:ext cx="10972484" cy="712249"/>
          </a:xfrm>
          <a:prstGeom prst="rect">
            <a:avLst/>
          </a:prstGeom>
        </p:spPr>
        <p:txBody>
          <a:bodyPr vert="horz" wrap="square" lIns="146304" tIns="91440" rIns="146304" bIns="91440" rtlCol="0" anchor="ctr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Quantify the degree of knowledge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the relationship between inputs and outputs.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835FF-88DC-B5BF-F769-50C4A7CCA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95" y="1521415"/>
            <a:ext cx="3601760" cy="1969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E75A8F-FA6D-85E9-D5BC-479E5555A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967" y="1521415"/>
            <a:ext cx="2840355" cy="1901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Nonlinear Regression Model - an overview | ScienceDirect Topics">
            <a:extLst>
              <a:ext uri="{FF2B5EF4-FFF2-40B4-BE49-F238E27FC236}">
                <a16:creationId xmlns:a16="http://schemas.microsoft.com/office/drawing/2014/main" id="{842D3F30-9D29-4ADA-62B8-027447A1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34" y="3734105"/>
            <a:ext cx="4388696" cy="2154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Nonlinear Regression | SpringerLink">
            <a:extLst>
              <a:ext uri="{FF2B5EF4-FFF2-40B4-BE49-F238E27FC236}">
                <a16:creationId xmlns:a16="http://schemas.microsoft.com/office/drawing/2014/main" id="{CE1D66AB-FD38-C00D-72D9-D3275483F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924" y="3734105"/>
            <a:ext cx="2766439" cy="1946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256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32FED-E25E-C487-0830-A426B7E72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9639-5021-5140-3E78-467D3F59516D}"/>
              </a:ext>
            </a:extLst>
          </p:cNvPr>
          <p:cNvSpPr txBox="1">
            <a:spLocks/>
          </p:cNvSpPr>
          <p:nvPr/>
        </p:nvSpPr>
        <p:spPr>
          <a:xfrm>
            <a:off x="357089" y="276541"/>
            <a:ext cx="11302916" cy="712249"/>
          </a:xfrm>
          <a:prstGeom prst="rect">
            <a:avLst/>
          </a:prstGeom>
        </p:spPr>
        <p:txBody>
          <a:bodyPr vert="horz" wrap="square" lIns="146304" tIns="91440" rIns="146304" bIns="91440" rtlCol="0" anchor="ctr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unsupervised learning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discover groups and anomalies.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6A0B01-64B7-08C7-F191-ECF375DED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47" y="948234"/>
            <a:ext cx="5205011" cy="2958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D365F9-94E0-DE2F-868D-BB7CE2D80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018" y="988790"/>
            <a:ext cx="5205012" cy="1882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DC0C5-53D5-12B6-02E6-7A703658C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943" y="3553985"/>
            <a:ext cx="3066376" cy="183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D112A-877F-FF38-A133-4D561EE35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486" y="4094959"/>
            <a:ext cx="2179266" cy="1613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139E0A-E542-A793-445A-7CF41A751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638" y="4094958"/>
            <a:ext cx="1646337" cy="1613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792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2B323-712D-8817-5726-4D804BF22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886E0E-C889-716A-D9FF-381435FDE274}"/>
              </a:ext>
            </a:extLst>
          </p:cNvPr>
          <p:cNvSpPr txBox="1"/>
          <p:nvPr/>
        </p:nvSpPr>
        <p:spPr>
          <a:xfrm>
            <a:off x="1375719" y="2510651"/>
            <a:ext cx="101819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I use AI to guide attention to urgent or important data?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776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682B4-F8B9-E641-64DA-D2B68822B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F4D5-DCE7-2157-911C-10A4A076156E}"/>
              </a:ext>
            </a:extLst>
          </p:cNvPr>
          <p:cNvSpPr txBox="1">
            <a:spLocks/>
          </p:cNvSpPr>
          <p:nvPr/>
        </p:nvSpPr>
        <p:spPr>
          <a:xfrm>
            <a:off x="765104" y="1045799"/>
            <a:ext cx="10972484" cy="712249"/>
          </a:xfrm>
          <a:prstGeom prst="rect">
            <a:avLst/>
          </a:prstGeom>
        </p:spPr>
        <p:txBody>
          <a:bodyPr vert="horz" wrap="square" lIns="146304" tIns="91440" rIns="146304" bIns="91440" rtlCol="0" anchor="ctr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Known and predicted anomalies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the main source of urgency.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E218F-6DBF-AFC6-BA11-23CE014B1E92}"/>
              </a:ext>
            </a:extLst>
          </p:cNvPr>
          <p:cNvSpPr txBox="1">
            <a:spLocks/>
          </p:cNvSpPr>
          <p:nvPr/>
        </p:nvSpPr>
        <p:spPr>
          <a:xfrm>
            <a:off x="690964" y="2199802"/>
            <a:ext cx="10446593" cy="2966403"/>
          </a:xfrm>
          <a:prstGeom prst="rect">
            <a:avLst/>
          </a:prstGeom>
        </p:spPr>
        <p:txBody>
          <a:bodyPr vert="horz" wrap="square" lIns="146304" tIns="91440" rIns="146304" bIns="91440" rtlCol="0">
            <a:no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</a:t>
            </a:r>
            <a:r>
              <a:rPr lang="en-US" sz="2800" b="1" dirty="0">
                <a:solidFill>
                  <a:schemeClr val="accent4"/>
                </a:solidFill>
              </a:rPr>
              <a:t>picture</a:t>
            </a:r>
            <a:r>
              <a:rPr lang="en-US" sz="2800" dirty="0"/>
              <a:t> is worth a thousand words.</a:t>
            </a:r>
          </a:p>
          <a:p>
            <a:r>
              <a:rPr lang="en-US" sz="2800" dirty="0"/>
              <a:t>Quantify the risk (expected value, </a:t>
            </a:r>
            <a:r>
              <a:rPr lang="en-US" sz="2800" b="1" dirty="0">
                <a:solidFill>
                  <a:schemeClr val="accent4"/>
                </a:solidFill>
              </a:rPr>
              <a:t>maximum probable gain or loss</a:t>
            </a:r>
            <a:r>
              <a:rPr lang="en-US" sz="2800" dirty="0"/>
              <a:t>). </a:t>
            </a:r>
          </a:p>
          <a:p>
            <a:r>
              <a:rPr lang="en-US" sz="2800" b="1" dirty="0">
                <a:solidFill>
                  <a:schemeClr val="accent4"/>
                </a:solidFill>
              </a:rPr>
              <a:t>Executives</a:t>
            </a:r>
            <a:r>
              <a:rPr lang="en-US" sz="2800" dirty="0"/>
              <a:t> are more sensitive to maximum probable loss than other metrics.</a:t>
            </a:r>
          </a:p>
        </p:txBody>
      </p:sp>
    </p:spTree>
    <p:extLst>
      <p:ext uri="{BB962C8B-B14F-4D97-AF65-F5344CB8AC3E}">
        <p14:creationId xmlns:p14="http://schemas.microsoft.com/office/powerpoint/2010/main" val="1747880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C5F38-905C-7377-D7B6-708B64E14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E69B0-7661-4CE2-06D2-86377C03161F}"/>
              </a:ext>
            </a:extLst>
          </p:cNvPr>
          <p:cNvSpPr txBox="1">
            <a:spLocks/>
          </p:cNvSpPr>
          <p:nvPr/>
        </p:nvSpPr>
        <p:spPr>
          <a:xfrm>
            <a:off x="547110" y="502515"/>
            <a:ext cx="10972484" cy="712249"/>
          </a:xfrm>
          <a:prstGeom prst="rect">
            <a:avLst/>
          </a:prstGeom>
        </p:spPr>
        <p:txBody>
          <a:bodyPr vert="horz" wrap="square" lIns="146304" tIns="91440" rIns="146304" bIns="91440" rtlCol="0" anchor="ctr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data has a </a:t>
            </a:r>
            <a:r>
              <a:rPr lang="en-US" sz="28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disproportionate influence over decisions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E93CA-16FC-8CE2-FC86-5E78FD261848}"/>
              </a:ext>
            </a:extLst>
          </p:cNvPr>
          <p:cNvSpPr txBox="1">
            <a:spLocks/>
          </p:cNvSpPr>
          <p:nvPr/>
        </p:nvSpPr>
        <p:spPr>
          <a:xfrm>
            <a:off x="372107" y="1737042"/>
            <a:ext cx="11473903" cy="4191000"/>
          </a:xfrm>
          <a:prstGeom prst="rect">
            <a:avLst/>
          </a:prstGeom>
        </p:spPr>
        <p:txBody>
          <a:bodyPr vert="horz" wrap="square" lIns="146304" tIns="91440" rIns="146304" bIns="91440" rtlCol="0">
            <a:no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 It can be </a:t>
            </a:r>
            <a:r>
              <a:rPr lang="en-US" sz="2800" b="1" dirty="0">
                <a:solidFill>
                  <a:srgbClr val="42ABE3"/>
                </a:solidFill>
              </a:rPr>
              <a:t>challenging</a:t>
            </a:r>
            <a:r>
              <a:rPr lang="en-US" sz="2800" dirty="0"/>
              <a:t> to explain AI decisions.  (Different variables can matter most for different decisions made by the same model.)</a:t>
            </a:r>
          </a:p>
          <a:p>
            <a:r>
              <a:rPr lang="en-US" sz="2800" dirty="0"/>
              <a:t>Decision-explanation techniques are often </a:t>
            </a:r>
            <a:r>
              <a:rPr lang="en-US" sz="2800" b="1" dirty="0">
                <a:solidFill>
                  <a:schemeClr val="accent4"/>
                </a:solidFill>
              </a:rPr>
              <a:t>model-specific and don’t combine well </a:t>
            </a:r>
            <a:r>
              <a:rPr lang="en-US" sz="2800" dirty="0"/>
              <a:t>over ensembles. </a:t>
            </a:r>
          </a:p>
          <a:p>
            <a:r>
              <a:rPr lang="en-US" sz="2800" dirty="0"/>
              <a:t>The </a:t>
            </a:r>
            <a:r>
              <a:rPr lang="en-US" sz="2800" b="1" dirty="0">
                <a:solidFill>
                  <a:schemeClr val="accent4"/>
                </a:solidFill>
              </a:rPr>
              <a:t>Shapley technique</a:t>
            </a:r>
            <a:r>
              <a:rPr lang="en-US" sz="2800" dirty="0"/>
              <a:t> (R </a:t>
            </a:r>
            <a:r>
              <a:rPr lang="en-US" sz="2800" dirty="0" err="1"/>
              <a:t>iml</a:t>
            </a:r>
            <a:r>
              <a:rPr lang="en-US" sz="2800" dirty="0"/>
              <a:t> library) is model-independent, explaining decisions in terms of the inputs that drive them.</a:t>
            </a:r>
          </a:p>
        </p:txBody>
      </p:sp>
    </p:spTree>
    <p:extLst>
      <p:ext uri="{BB962C8B-B14F-4D97-AF65-F5344CB8AC3E}">
        <p14:creationId xmlns:p14="http://schemas.microsoft.com/office/powerpoint/2010/main" val="3895236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ADD8C-32D2-246E-A0A6-B722D3732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97D58-7D46-AF4B-AC5B-0F6FA728DF45}"/>
              </a:ext>
            </a:extLst>
          </p:cNvPr>
          <p:cNvSpPr txBox="1">
            <a:spLocks/>
          </p:cNvSpPr>
          <p:nvPr/>
        </p:nvSpPr>
        <p:spPr>
          <a:xfrm>
            <a:off x="406398" y="308513"/>
            <a:ext cx="10972484" cy="712249"/>
          </a:xfrm>
          <a:prstGeom prst="rect">
            <a:avLst/>
          </a:prstGeom>
        </p:spPr>
        <p:txBody>
          <a:bodyPr vert="horz" wrap="square" lIns="146304" tIns="91440" rIns="146304" bIns="91440" rtlCol="0" anchor="ctr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Value-of-information analysis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guides attention to the data you need.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0C6EC-B2F9-9892-3A57-50B858961AA7}"/>
              </a:ext>
            </a:extLst>
          </p:cNvPr>
          <p:cNvSpPr txBox="1">
            <a:spLocks/>
          </p:cNvSpPr>
          <p:nvPr/>
        </p:nvSpPr>
        <p:spPr>
          <a:xfrm>
            <a:off x="406398" y="1211262"/>
            <a:ext cx="10972484" cy="4191000"/>
          </a:xfrm>
          <a:prstGeom prst="rect">
            <a:avLst/>
          </a:prstGeom>
        </p:spPr>
        <p:txBody>
          <a:bodyPr vert="horz" wrap="square" lIns="146304" tIns="91440" rIns="146304" bIns="91440" rtlCol="0">
            <a:no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 The value of imperfect information is the difference between the expected value of a decision made with the additional information and the expected value in the absence of the additional information.</a:t>
            </a:r>
          </a:p>
          <a:p>
            <a:r>
              <a:rPr lang="en-US" sz="2800" dirty="0"/>
              <a:t>We impose a judgmental distribution on the additional information, reflecting our beliefs about what it’s likely to tell us.</a:t>
            </a:r>
          </a:p>
          <a:p>
            <a:r>
              <a:rPr lang="en-US" sz="2800" dirty="0"/>
              <a:t>How much would you pay for a </a:t>
            </a:r>
            <a:r>
              <a:rPr lang="en-US" sz="2800" b="1" dirty="0">
                <a:solidFill>
                  <a:schemeClr val="accent4"/>
                </a:solidFill>
              </a:rPr>
              <a:t>winter-weather </a:t>
            </a:r>
            <a:br>
              <a:rPr lang="en-US" sz="2800" b="1" dirty="0">
                <a:solidFill>
                  <a:schemeClr val="accent4"/>
                </a:solidFill>
              </a:rPr>
            </a:br>
            <a:r>
              <a:rPr lang="en-US" sz="2800" b="1" dirty="0">
                <a:solidFill>
                  <a:schemeClr val="accent4"/>
                </a:solidFill>
              </a:rPr>
              <a:t>forecast</a:t>
            </a:r>
            <a:r>
              <a:rPr lang="en-US" sz="2800" dirty="0"/>
              <a:t> before choosing a shipping route?</a:t>
            </a:r>
          </a:p>
        </p:txBody>
      </p:sp>
    </p:spTree>
    <p:extLst>
      <p:ext uri="{BB962C8B-B14F-4D97-AF65-F5344CB8AC3E}">
        <p14:creationId xmlns:p14="http://schemas.microsoft.com/office/powerpoint/2010/main" val="3502384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E9A29-1A8F-68C4-3854-4BCBA7828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C5E7F621-CA60-09B6-C18B-2D24E5CECDBB}"/>
              </a:ext>
            </a:extLst>
          </p:cNvPr>
          <p:cNvSpPr txBox="1">
            <a:spLocks/>
          </p:cNvSpPr>
          <p:nvPr/>
        </p:nvSpPr>
        <p:spPr>
          <a:xfrm>
            <a:off x="606423" y="559973"/>
            <a:ext cx="10972484" cy="712249"/>
          </a:xfrm>
          <a:prstGeom prst="rect">
            <a:avLst/>
          </a:prstGeom>
        </p:spPr>
        <p:txBody>
          <a:bodyPr vert="horz" wrap="square" lIns="146304" tIns="91440" rIns="146304" bIns="91440" rtlCol="0" anchor="ctr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b="1"/>
              <a:t>Key takeaways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74C18D0-E08D-7F4D-E795-785C63E59764}"/>
              </a:ext>
            </a:extLst>
          </p:cNvPr>
          <p:cNvSpPr txBox="1">
            <a:spLocks/>
          </p:cNvSpPr>
          <p:nvPr/>
        </p:nvSpPr>
        <p:spPr>
          <a:xfrm>
            <a:off x="606423" y="1462722"/>
            <a:ext cx="10972484" cy="4191000"/>
          </a:xfrm>
          <a:prstGeom prst="rect">
            <a:avLst/>
          </a:prstGeom>
        </p:spPr>
        <p:txBody>
          <a:bodyPr vert="horz" wrap="square" lIns="146304" tIns="91440" rIns="146304" bIns="91440" rtlCol="0">
            <a:no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80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400" b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Prioritize decisions </a:t>
            </a: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want to model before exploring data.</a:t>
            </a:r>
          </a:p>
          <a:p>
            <a:pPr>
              <a:buFont typeface="+mj-lt"/>
              <a:buAutoNum type="arabicPeriod"/>
            </a:pP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Stick with </a:t>
            </a:r>
            <a:r>
              <a:rPr lang="en-US" sz="2400" b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exploratory analysis</a:t>
            </a:r>
            <a:r>
              <a:rPr lang="en-US"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until you find good signal</a:t>
            </a: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the business case for a real </a:t>
            </a:r>
            <a:r>
              <a:rPr lang="en-US" sz="2400" b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advanced analytics (data science and data engineering) business function</a:t>
            </a: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create and maintain production AI models. Data science is very hard!</a:t>
            </a:r>
          </a:p>
          <a:p>
            <a:pPr marL="0" indent="0">
              <a:buFont typeface="Arial" pitchFamily="34" charset="0"/>
              <a:buNone/>
            </a:pPr>
            <a:endParaRPr lang="en-US" sz="24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Someday generative AI will be mature enough to automate </a:t>
            </a:r>
            <a:br>
              <a:rPr lang="en-US" sz="2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activities.  It’s not nearly that mature.</a:t>
            </a:r>
            <a:endParaRPr lang="en-US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3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3C8-EC0A-5002-6DBC-E09A298A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2148"/>
            <a:ext cx="10515600" cy="1325563"/>
          </a:xfrm>
        </p:spPr>
        <p:txBody>
          <a:bodyPr/>
          <a:lstStyle/>
          <a:p>
            <a:r>
              <a:rPr lang="en-US" dirty="0"/>
              <a:t>Using AI to Improve Supply Chain Transparency</a:t>
            </a:r>
          </a:p>
        </p:txBody>
      </p:sp>
    </p:spTree>
    <p:extLst>
      <p:ext uri="{BB962C8B-B14F-4D97-AF65-F5344CB8AC3E}">
        <p14:creationId xmlns:p14="http://schemas.microsoft.com/office/powerpoint/2010/main" val="218878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EE76B-78FA-C542-7098-7D35C947F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39C5F2A7-0E33-8324-CBEB-C733729F07F1}"/>
              </a:ext>
            </a:extLst>
          </p:cNvPr>
          <p:cNvSpPr txBox="1">
            <a:spLocks/>
          </p:cNvSpPr>
          <p:nvPr/>
        </p:nvSpPr>
        <p:spPr>
          <a:xfrm>
            <a:off x="609758" y="881043"/>
            <a:ext cx="10972484" cy="712249"/>
          </a:xfrm>
          <a:prstGeom prst="rect">
            <a:avLst/>
          </a:prstGeom>
        </p:spPr>
        <p:txBody>
          <a:bodyPr vert="horz" wrap="square" lIns="146304" tIns="91440" rIns="146304" bIns="91440" rtlCol="0" anchor="ctr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b="1"/>
              <a:t>Suggested Resources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9C952D0-8E57-C211-F7F2-766615EB9909}"/>
              </a:ext>
            </a:extLst>
          </p:cNvPr>
          <p:cNvSpPr txBox="1">
            <a:spLocks/>
          </p:cNvSpPr>
          <p:nvPr/>
        </p:nvSpPr>
        <p:spPr>
          <a:xfrm>
            <a:off x="609758" y="1783792"/>
            <a:ext cx="10972484" cy="4191000"/>
          </a:xfrm>
          <a:prstGeom prst="rect">
            <a:avLst/>
          </a:prstGeom>
        </p:spPr>
        <p:txBody>
          <a:bodyPr vert="horz" wrap="square" lIns="146304" tIns="91440" rIns="146304" bIns="91440" rtlCol="0">
            <a:no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Poppins" pitchFamily="2" charset="77"/>
                <a:ea typeface="+mn-ea"/>
                <a:cs typeface="Poppins" pitchFamily="2" charset="77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Fangjiao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 et/al, “Probabilistic Wildfire Risk Assessment Methodology and Evaluation of a Supply-Chain Network,” 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Journal of Disaster Risk Reduction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Vol. 82 (Nov. 2022),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https://www.sciencedirect.com/science/article/pii/S2212420922005593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Ahmed Abideen and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Fazeeda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Binti Mohamad, “Improving the Performance of a Malaysian Pharmaceutical Warehouse Supply Chain by Integrating Value-Stream Mapping and Discrete-Event Simulation,” 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Journal of Modelling in Management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(April 7, 2021),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https://www.emerald.com/insight/content/doi/10.1108/JM2-07-2019-0159/full/html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Jing Wang et/al, “Data-Driven Supply-Chain Monitoring Using Canonical Variate Analysis,” 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Computers &amp; Chemical Engineering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Vol. 174 (June 2023),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https://www.sciencedirect.com/science/article/pii/S0098135423000984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49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nch in front of a city&#10;&#10;AI-generated content may be incorrect.">
            <a:extLst>
              <a:ext uri="{FF2B5EF4-FFF2-40B4-BE49-F238E27FC236}">
                <a16:creationId xmlns:a16="http://schemas.microsoft.com/office/drawing/2014/main" id="{747EF6E4-E7DA-DE4D-6F15-5B7EED2BB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37BEEB-C645-058E-4658-BF75302E1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3603"/>
            <a:ext cx="7772386" cy="5997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2CF0B6-83D3-733E-E18A-60246F027F1C}"/>
              </a:ext>
            </a:extLst>
          </p:cNvPr>
          <p:cNvSpPr txBox="1"/>
          <p:nvPr/>
        </p:nvSpPr>
        <p:spPr>
          <a:xfrm>
            <a:off x="1410722" y="0"/>
            <a:ext cx="4950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Thank You!</a:t>
            </a: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3562351D-6736-DDD4-D71D-2FEB492730DD}"/>
              </a:ext>
            </a:extLst>
          </p:cNvPr>
          <p:cNvSpPr txBox="1">
            <a:spLocks/>
          </p:cNvSpPr>
          <p:nvPr/>
        </p:nvSpPr>
        <p:spPr>
          <a:xfrm>
            <a:off x="469556" y="1472506"/>
            <a:ext cx="6194854" cy="1022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Any questions now?</a:t>
            </a:r>
          </a:p>
          <a:p>
            <a:pPr marL="0" indent="0" algn="ctr">
              <a:buNone/>
            </a:pPr>
            <a:r>
              <a:rPr lang="en-US" dirty="0"/>
              <a:t>If not, you can contact us later: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FD8D2-8578-1DEE-309F-586BFEB68D39}"/>
              </a:ext>
            </a:extLst>
          </p:cNvPr>
          <p:cNvSpPr txBox="1"/>
          <p:nvPr/>
        </p:nvSpPr>
        <p:spPr>
          <a:xfrm>
            <a:off x="469556" y="3017518"/>
            <a:ext cx="316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Jeffrey Porter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jporter@stockiqtech.com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M (970) 481-0040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B8AF3-14B8-FAF4-2B6E-3D7B8E7ED011}"/>
              </a:ext>
            </a:extLst>
          </p:cNvPr>
          <p:cNvSpPr txBox="1"/>
          <p:nvPr/>
        </p:nvSpPr>
        <p:spPr>
          <a:xfrm>
            <a:off x="3566983" y="3014337"/>
            <a:ext cx="457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Jeff Woodmansee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  <a:hlinkClick r:id="rId5"/>
              </a:rPr>
              <a:t>jwoodmansee@stockiqtech.com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</a:br>
            <a: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M: (970) 420-1777 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534668-3B90-A418-5E39-1A6BC348575A}"/>
              </a:ext>
            </a:extLst>
          </p:cNvPr>
          <p:cNvSpPr txBox="1"/>
          <p:nvPr/>
        </p:nvSpPr>
        <p:spPr>
          <a:xfrm>
            <a:off x="815545" y="4801809"/>
            <a:ext cx="6590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www.StockIQTech.com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74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EE6321-13D6-51CB-617D-EAD6E13B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</a:t>
            </a:r>
          </a:p>
        </p:txBody>
      </p:sp>
      <p:graphicFrame>
        <p:nvGraphicFramePr>
          <p:cNvPr id="4" name="TextBox 5">
            <a:extLst>
              <a:ext uri="{FF2B5EF4-FFF2-40B4-BE49-F238E27FC236}">
                <a16:creationId xmlns:a16="http://schemas.microsoft.com/office/drawing/2014/main" id="{0D74676F-9525-616B-A486-18F499B5B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657244"/>
              </p:ext>
            </p:extLst>
          </p:nvPr>
        </p:nvGraphicFramePr>
        <p:xfrm>
          <a:off x="4257272" y="2316754"/>
          <a:ext cx="6572819" cy="168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7C275A-5F67-C153-F9F7-557BD668C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7" b="15867"/>
          <a:stretch/>
        </p:blipFill>
        <p:spPr>
          <a:xfrm>
            <a:off x="854353" y="2000917"/>
            <a:ext cx="3431904" cy="2686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D2F832-6F17-1FD7-E91D-5536DCFF985B}"/>
              </a:ext>
            </a:extLst>
          </p:cNvPr>
          <p:cNvSpPr txBox="1"/>
          <p:nvPr/>
        </p:nvSpPr>
        <p:spPr>
          <a:xfrm>
            <a:off x="4912269" y="4319138"/>
            <a:ext cx="4979406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ato Black" panose="020F0A02020204030203" pitchFamily="34" charset="0"/>
                <a:cs typeface="Calibri"/>
                <a:sym typeface="Calibri"/>
              </a:rPr>
              <a:t>Jeffrey Porter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cs typeface="Calibri"/>
                <a:sym typeface="Calibri"/>
              </a:rPr>
              <a:t>Chief Marketing Officer | StockIQ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ato Black" panose="020F0A02020204030203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29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E02BD-0927-91D1-D764-35D3D9FB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</a:t>
            </a:r>
          </a:p>
        </p:txBody>
      </p:sp>
      <p:graphicFrame>
        <p:nvGraphicFramePr>
          <p:cNvPr id="5" name="TextBox 5">
            <a:extLst>
              <a:ext uri="{FF2B5EF4-FFF2-40B4-BE49-F238E27FC236}">
                <a16:creationId xmlns:a16="http://schemas.microsoft.com/office/drawing/2014/main" id="{8B807A22-C671-52F1-3B97-5FDB348D9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5620555"/>
              </p:ext>
            </p:extLst>
          </p:nvPr>
        </p:nvGraphicFramePr>
        <p:xfrm>
          <a:off x="5144753" y="2594305"/>
          <a:ext cx="5576743" cy="175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FF541445-2DD0-BA96-C2CD-187A7A9C0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r="2314"/>
          <a:stretch/>
        </p:blipFill>
        <p:spPr bwMode="auto">
          <a:xfrm>
            <a:off x="1285165" y="2402869"/>
            <a:ext cx="3438508" cy="2390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A fish lying on the ground&#10;&#10;Description automatically generated">
            <a:extLst>
              <a:ext uri="{FF2B5EF4-FFF2-40B4-BE49-F238E27FC236}">
                <a16:creationId xmlns:a16="http://schemas.microsoft.com/office/drawing/2014/main" id="{465F8435-6973-BB1B-D792-C982410525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7575" y="3893449"/>
            <a:ext cx="1750488" cy="115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9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EAB2F-C5C6-72EF-7B59-247F9F8A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799F8-DBD0-F689-E7DA-DECDB9F3D236}"/>
              </a:ext>
            </a:extLst>
          </p:cNvPr>
          <p:cNvSpPr txBox="1"/>
          <p:nvPr/>
        </p:nvSpPr>
        <p:spPr>
          <a:xfrm>
            <a:off x="539621" y="1067336"/>
            <a:ext cx="1141901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Preface: AI, ML, data science, and math are put to good use.</a:t>
            </a:r>
            <a:b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I use AI to decide what information to gather?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18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the decisions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 want to improve with AI.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18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Gather sample data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relating potential input variables to outcomes of interest.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18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filter models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estimate variable importance.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I use AI to summarize complex datasets?</a:t>
            </a:r>
          </a:p>
          <a:p>
            <a:pPr marL="741363" lvl="1" indent="-398463">
              <a:buFont typeface="+mj-lt"/>
              <a:buAutoNum type="alphaUcPeriod"/>
            </a:pPr>
            <a:r>
              <a:rPr lang="en-US" sz="18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Summarize the shape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joint distribution.</a:t>
            </a:r>
          </a:p>
          <a:p>
            <a:pPr marL="741363" lvl="1" indent="-398463">
              <a:buFont typeface="+mj-lt"/>
              <a:buAutoNum type="alphaUcPeriod"/>
            </a:pPr>
            <a:r>
              <a:rPr lang="en-US" sz="18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Quantify degree of knowledge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the relationship between inputs and outputs.</a:t>
            </a:r>
          </a:p>
          <a:p>
            <a:pPr marL="741363" lvl="1" indent="-398463">
              <a:buFont typeface="+mj-lt"/>
              <a:buAutoNum type="alphaUcPeriod"/>
            </a:pPr>
            <a:r>
              <a:rPr lang="en-US" sz="18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unsupervised learning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discover groups and anomalies.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I use AI to guide attention to urgent or important data?</a:t>
            </a:r>
          </a:p>
          <a:p>
            <a:pPr marL="741363" lvl="1" indent="-398463">
              <a:buFont typeface="+mj-lt"/>
              <a:buAutoNum type="alphaUcPeriod"/>
            </a:pPr>
            <a:r>
              <a:rPr lang="en-US" sz="18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known and predicted anomalies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the main source of urgency.</a:t>
            </a:r>
          </a:p>
          <a:p>
            <a:pPr marL="741363" lvl="1" indent="-398463">
              <a:buFont typeface="+mj-lt"/>
              <a:buAutoNum type="alphaU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data has a </a:t>
            </a:r>
            <a:r>
              <a:rPr lang="en-US" sz="18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disproportionate influence over decisions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741363" lvl="1" indent="-398463">
              <a:buFont typeface="+mj-lt"/>
              <a:buAutoNum type="alphaUcPeriod"/>
            </a:pPr>
            <a:r>
              <a:rPr lang="en-US" sz="18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Value-of-information analysis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guides attention to data you really 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need.</a:t>
            </a:r>
          </a:p>
        </p:txBody>
      </p:sp>
    </p:spTree>
    <p:extLst>
      <p:ext uri="{BB962C8B-B14F-4D97-AF65-F5344CB8AC3E}">
        <p14:creationId xmlns:p14="http://schemas.microsoft.com/office/powerpoint/2010/main" val="401823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17D77-1467-FEA1-9618-C45203698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4FD1-F33B-EADD-EF6C-BB9D8DC3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533" y="367259"/>
            <a:ext cx="10641672" cy="88004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 = ML = data science = applied math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57362-6B15-2F57-95F0-3A2AE40ACBCF}"/>
              </a:ext>
            </a:extLst>
          </p:cNvPr>
          <p:cNvSpPr txBox="1"/>
          <p:nvPr/>
        </p:nvSpPr>
        <p:spPr>
          <a:xfrm>
            <a:off x="1134533" y="1312869"/>
            <a:ext cx="9889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effect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occurs when 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definition of AI changes to exclude the capabilities of new AI. 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038745-A764-0C05-4479-7F53193E7E01}"/>
              </a:ext>
            </a:extLst>
          </p:cNvPr>
          <p:cNvGrpSpPr/>
          <p:nvPr/>
        </p:nvGrpSpPr>
        <p:grpSpPr>
          <a:xfrm>
            <a:off x="1604614" y="2228185"/>
            <a:ext cx="7423950" cy="3054731"/>
            <a:chOff x="768633" y="2939173"/>
            <a:chExt cx="7423950" cy="305473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E16F0F-9A30-2F5F-0E4F-87750B3AC54A}"/>
                </a:ext>
              </a:extLst>
            </p:cNvPr>
            <p:cNvGrpSpPr/>
            <p:nvPr/>
          </p:nvGrpSpPr>
          <p:grpSpPr>
            <a:xfrm>
              <a:off x="768633" y="2939173"/>
              <a:ext cx="7423950" cy="3054731"/>
              <a:chOff x="768633" y="2939173"/>
              <a:chExt cx="7423950" cy="305473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AE3B4A-01BD-1F39-6C6A-A90E8CD77481}"/>
                  </a:ext>
                </a:extLst>
              </p:cNvPr>
              <p:cNvSpPr txBox="1"/>
              <p:nvPr/>
            </p:nvSpPr>
            <p:spPr>
              <a:xfrm>
                <a:off x="768633" y="5559939"/>
                <a:ext cx="6440558" cy="4339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https://books.google.com/ngrams/graph?content=artificial+intelligence&amp;year_start=1950&amp;year_end=2022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B126F0D-EDCE-BFE6-440E-FFAC229CF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3994" y="2939173"/>
                <a:ext cx="7268589" cy="262926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736382-0E6E-8DC9-6D83-46E657898981}"/>
                </a:ext>
              </a:extLst>
            </p:cNvPr>
            <p:cNvSpPr txBox="1"/>
            <p:nvPr/>
          </p:nvSpPr>
          <p:spPr>
            <a:xfrm>
              <a:off x="3573418" y="4850724"/>
              <a:ext cx="233620" cy="7940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3600" dirty="0">
                  <a:solidFill>
                    <a:schemeClr val="accent3"/>
                  </a:solidFill>
                </a:rPr>
                <a:t>*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C02ECF-3F6A-BE6D-429B-7F105CA2E193}"/>
                </a:ext>
              </a:extLst>
            </p:cNvPr>
            <p:cNvSpPr txBox="1"/>
            <p:nvPr/>
          </p:nvSpPr>
          <p:spPr>
            <a:xfrm>
              <a:off x="4975846" y="4683069"/>
              <a:ext cx="233620" cy="7940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3600" dirty="0">
                  <a:solidFill>
                    <a:schemeClr val="accent3"/>
                  </a:solidFill>
                </a:rPr>
                <a:t>*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59A1D0-431A-A3F6-B79B-F20B3F3B26FE}"/>
                </a:ext>
              </a:extLst>
            </p:cNvPr>
            <p:cNvSpPr txBox="1"/>
            <p:nvPr/>
          </p:nvSpPr>
          <p:spPr>
            <a:xfrm>
              <a:off x="6322259" y="3577380"/>
              <a:ext cx="233620" cy="7940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3600" dirty="0">
                  <a:solidFill>
                    <a:schemeClr val="accent3"/>
                  </a:solidFill>
                </a:rPr>
                <a:t>*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7E595F-D59B-9E27-89E1-6316542F7079}"/>
                </a:ext>
              </a:extLst>
            </p:cNvPr>
            <p:cNvSpPr txBox="1"/>
            <p:nvPr/>
          </p:nvSpPr>
          <p:spPr>
            <a:xfrm>
              <a:off x="6206006" y="4049831"/>
              <a:ext cx="233620" cy="7940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3600" dirty="0">
                  <a:solidFill>
                    <a:schemeClr val="accent3"/>
                  </a:solidFill>
                </a:rPr>
                <a:t>*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53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693B-ED59-E47F-0854-C7C17E6A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16" y="2548956"/>
            <a:ext cx="11381889" cy="880044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I use AI to decide what information to gather?</a:t>
            </a:r>
            <a:br>
              <a:rPr lang="en-US" sz="440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5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42FC3E-E394-10DC-7B02-EAC22E2E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78" y="626648"/>
            <a:ext cx="11640822" cy="712249"/>
          </a:xfrm>
        </p:spPr>
        <p:txBody>
          <a:bodyPr wrap="square" anchor="ctr">
            <a:normAutofit fontScale="90000"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the decisions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 want to improve with AI.</a:t>
            </a:r>
            <a:endParaRPr lang="en-US" sz="3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092B8-F568-20CE-5EF0-A873C0470012}"/>
              </a:ext>
            </a:extLst>
          </p:cNvPr>
          <p:cNvSpPr txBox="1"/>
          <p:nvPr/>
        </p:nvSpPr>
        <p:spPr>
          <a:xfrm>
            <a:off x="551178" y="1470244"/>
            <a:ext cx="1154938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/>
              <a:t>AI is always about optimizing a decision.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Supplier and procurement AI optimizes how goods and services are </a:t>
            </a:r>
            <a:r>
              <a:rPr lang="en-US" sz="3200" b="1" dirty="0">
                <a:solidFill>
                  <a:schemeClr val="accent4"/>
                </a:solidFill>
              </a:rPr>
              <a:t>obtained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Inventory management and capacity planning AI optimizes how goods and services are </a:t>
            </a:r>
            <a:r>
              <a:rPr lang="en-US" sz="3200" b="1" dirty="0">
                <a:solidFill>
                  <a:schemeClr val="accent4"/>
                </a:solidFill>
              </a:rPr>
              <a:t>held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Logistics and distribution AI optimizes how </a:t>
            </a:r>
            <a:br>
              <a:rPr lang="en-US" sz="3200" dirty="0"/>
            </a:br>
            <a:r>
              <a:rPr lang="en-US" sz="3200" dirty="0"/>
              <a:t>goods and services are </a:t>
            </a:r>
            <a:r>
              <a:rPr lang="en-US" sz="3200" b="1" dirty="0">
                <a:solidFill>
                  <a:schemeClr val="accent4"/>
                </a:solidFill>
              </a:rPr>
              <a:t>delivered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/>
              <a:t>Example:  </a:t>
            </a:r>
            <a:r>
              <a:rPr lang="en-US" sz="3200" b="1" dirty="0">
                <a:solidFill>
                  <a:schemeClr val="accent4"/>
                </a:solidFill>
              </a:rPr>
              <a:t>delivery risk management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2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3CBB6-9AF9-AF9B-8D12-ACCF796C7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9E256F63-9537-3FFD-8D3F-1885B16C9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20" y="728248"/>
            <a:ext cx="11640822" cy="712249"/>
          </a:xfrm>
        </p:spPr>
        <p:txBody>
          <a:bodyPr wrap="square" anchor="ctr">
            <a:normAutofit fontScale="90000"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Gather sample data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relating potential input variables to outcomes of interest.</a:t>
            </a:r>
            <a:endParaRPr lang="en-US" sz="3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86D7F-A271-A316-803C-2BA7D77A0B95}"/>
              </a:ext>
            </a:extLst>
          </p:cNvPr>
          <p:cNvSpPr txBox="1"/>
          <p:nvPr/>
        </p:nvSpPr>
        <p:spPr>
          <a:xfrm>
            <a:off x="486620" y="1571844"/>
            <a:ext cx="1154938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CRM and ERP systems are key data sources—better yet a </a:t>
            </a:r>
            <a:r>
              <a:rPr lang="en-US" sz="3600" b="1" dirty="0">
                <a:solidFill>
                  <a:schemeClr val="accent4"/>
                </a:solidFill>
              </a:rPr>
              <a:t>data warehouse </a:t>
            </a:r>
            <a:r>
              <a:rPr lang="en-US" sz="3600" dirty="0"/>
              <a:t>containing their data.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4"/>
                </a:solidFill>
              </a:rPr>
              <a:t>Alteryx, </a:t>
            </a:r>
            <a:r>
              <a:rPr lang="en-US" sz="3600" b="1" dirty="0" err="1">
                <a:solidFill>
                  <a:schemeClr val="accent4"/>
                </a:solidFill>
              </a:rPr>
              <a:t>Knime</a:t>
            </a:r>
            <a:r>
              <a:rPr lang="en-US" sz="3600" b="1" dirty="0">
                <a:solidFill>
                  <a:schemeClr val="accent4"/>
                </a:solidFill>
              </a:rPr>
              <a:t>, RapidMiner, </a:t>
            </a:r>
            <a:r>
              <a:rPr lang="en-US" sz="3600" dirty="0"/>
              <a:t>and similar tools accelerate exploratory analysis.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4"/>
                </a:solidFill>
              </a:rPr>
              <a:t>R</a:t>
            </a:r>
            <a:r>
              <a:rPr lang="en-US" sz="3600" dirty="0"/>
              <a:t> remains the richest exploratory-analysis toolkit.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Example:  A </a:t>
            </a:r>
            <a:r>
              <a:rPr lang="en-US" sz="3600" b="1" dirty="0">
                <a:solidFill>
                  <a:schemeClr val="accent4"/>
                </a:solidFill>
              </a:rPr>
              <a:t>graph database</a:t>
            </a:r>
            <a:r>
              <a:rPr lang="en-US" sz="3600" dirty="0"/>
              <a:t> (e.g. Neo4J) </a:t>
            </a:r>
            <a:br>
              <a:rPr lang="en-US" sz="3600" dirty="0"/>
            </a:br>
            <a:r>
              <a:rPr lang="en-US" sz="3600" dirty="0"/>
              <a:t>facilitates network-flow analysis.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8201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ec24c-f428-4057-9a36-4cb948a7b407">
      <Terms xmlns="http://schemas.microsoft.com/office/infopath/2007/PartnerControls"/>
    </lcf76f155ced4ddcb4097134ff3c332f>
    <TaxCatchAll xmlns="6fe25bdf-ae0e-48a7-b6e5-bc8a1849b98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FDC198DA1424AA2DE7340ED8C291E" ma:contentTypeVersion="20" ma:contentTypeDescription="Create a new document." ma:contentTypeScope="" ma:versionID="e17e278717a8b3a9d1b0341905e9f118">
  <xsd:schema xmlns:xsd="http://www.w3.org/2001/XMLSchema" xmlns:xs="http://www.w3.org/2001/XMLSchema" xmlns:p="http://schemas.microsoft.com/office/2006/metadata/properties" xmlns:ns2="6fe25bdf-ae0e-48a7-b6e5-bc8a1849b98e" xmlns:ns3="518ec24c-f428-4057-9a36-4cb948a7b407" targetNamespace="http://schemas.microsoft.com/office/2006/metadata/properties" ma:root="true" ma:fieldsID="64d06730524467017972f768cafcd2f5" ns2:_="" ns3:_="">
    <xsd:import namespace="6fe25bdf-ae0e-48a7-b6e5-bc8a1849b98e"/>
    <xsd:import namespace="518ec24c-f428-4057-9a36-4cb948a7b4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25bdf-ae0e-48a7-b6e5-bc8a1849b9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419aa8-21d6-4bea-8eac-28a8efdd9d04}" ma:internalName="TaxCatchAll" ma:showField="CatchAllData" ma:web="6fe25bdf-ae0e-48a7-b6e5-bc8a1849b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ec24c-f428-4057-9a36-4cb948a7b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c3b37-2320-48ce-b319-ec387555f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C9168-1AF7-4F22-A7E1-AA5CA9871E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7B75BE-6E85-4BC9-B65E-BA5D0420B3C8}">
  <ds:schemaRefs>
    <ds:schemaRef ds:uri="http://schemas.microsoft.com/office/2006/metadata/properties"/>
    <ds:schemaRef ds:uri="http://schemas.microsoft.com/office/infopath/2007/PartnerControls"/>
    <ds:schemaRef ds:uri="518ec24c-f428-4057-9a36-4cb948a7b407"/>
    <ds:schemaRef ds:uri="6fe25bdf-ae0e-48a7-b6e5-bc8a1849b98e"/>
  </ds:schemaRefs>
</ds:datastoreItem>
</file>

<file path=customXml/itemProps3.xml><?xml version="1.0" encoding="utf-8"?>
<ds:datastoreItem xmlns:ds="http://schemas.openxmlformats.org/officeDocument/2006/customXml" ds:itemID="{ED04DCF2-D9D4-4703-8D0D-9BA35C49A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25bdf-ae0e-48a7-b6e5-bc8a1849b98e"/>
    <ds:schemaRef ds:uri="518ec24c-f428-4057-9a36-4cb948a7b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1041</Words>
  <Application>Microsoft Office PowerPoint</Application>
  <PresentationFormat>Widescreen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Lato</vt:lpstr>
      <vt:lpstr>Lato Black</vt:lpstr>
      <vt:lpstr>Open Sans ExtraBold</vt:lpstr>
      <vt:lpstr>Open Sans Light</vt:lpstr>
      <vt:lpstr>Open Sans SemiBold</vt:lpstr>
      <vt:lpstr>Verdana</vt:lpstr>
      <vt:lpstr>Office Theme</vt:lpstr>
      <vt:lpstr>PowerPoint Presentation</vt:lpstr>
      <vt:lpstr>Using AI to Improve Supply Chain Transparency</vt:lpstr>
      <vt:lpstr>Speaker</vt:lpstr>
      <vt:lpstr>Speaker</vt:lpstr>
      <vt:lpstr>Agenda</vt:lpstr>
      <vt:lpstr>AI = ML = data science = applied math</vt:lpstr>
      <vt:lpstr>How can I use AI to decide what information to gather? </vt:lpstr>
      <vt:lpstr>Identify the decisions you want to improve with AI.</vt:lpstr>
      <vt:lpstr>Gather sample data relating potential input variables to outcomes of interest.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Bishop</dc:creator>
  <cp:lastModifiedBy>Judy Van Der Linden</cp:lastModifiedBy>
  <cp:revision>56</cp:revision>
  <dcterms:created xsi:type="dcterms:W3CDTF">2025-01-23T18:40:19Z</dcterms:created>
  <dcterms:modified xsi:type="dcterms:W3CDTF">2025-03-27T16:31:48Z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0x01010040EFDC198DA1424AA2DE7340ED8C291E</vt:lpwstr>
  </property>
  <property fmtid="{D5CDD505-2E9C-101B-9397-08002B2CF9AE}" pid="3" name="MediaServiceImageTags">
    <vt:lpwstr/>
  </property>
</Properties>
</file>