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2" r:id="rId7"/>
    <p:sldId id="308" r:id="rId8"/>
    <p:sldId id="258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73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6" r:id="rId32"/>
    <p:sldId id="297" r:id="rId33"/>
    <p:sldId id="294" r:id="rId34"/>
    <p:sldId id="298" r:id="rId35"/>
    <p:sldId id="299" r:id="rId36"/>
    <p:sldId id="301" r:id="rId37"/>
    <p:sldId id="302" r:id="rId38"/>
    <p:sldId id="300" r:id="rId39"/>
    <p:sldId id="303" r:id="rId40"/>
    <p:sldId id="305" r:id="rId41"/>
    <p:sldId id="304" r:id="rId42"/>
    <p:sldId id="306" r:id="rId43"/>
    <p:sldId id="307" r:id="rId44"/>
    <p:sldId id="27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98"/>
    <a:srgbClr val="F9ED4E"/>
    <a:srgbClr val="9C3C9A"/>
    <a:srgbClr val="E74A35"/>
    <a:srgbClr val="ED3F7B"/>
    <a:srgbClr val="F77B32"/>
    <a:srgbClr val="42ABE3"/>
    <a:srgbClr val="57B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5"/>
  </p:normalViewPr>
  <p:slideViewPr>
    <p:cSldViewPr snapToGrid="0">
      <p:cViewPr varScale="1">
        <p:scale>
          <a:sx n="70" d="100"/>
          <a:sy n="70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210044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rgbClr val="21004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7A-4BBB-A8F5-75FD02B04B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rgbClr val="21004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7A-4BBB-A8F5-75FD02B04B3D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rgbClr val="21004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7A-4BBB-A8F5-75FD02B04B3D}"/>
              </c:ext>
            </c:extLst>
          </c:dPt>
          <c:cat>
            <c:strRef>
              <c:f>Sheet1!$A$2:$A$4</c:f>
              <c:strCache>
                <c:ptCount val="3"/>
                <c:pt idx="0">
                  <c:v>Informational</c:v>
                </c:pt>
                <c:pt idx="1">
                  <c:v>Navigational</c:v>
                </c:pt>
                <c:pt idx="2">
                  <c:v>Transactional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7A-4BBB-A8F5-75FD02B04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4821D-92DF-482F-8953-5C90DA0C9E1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93FEFCD-D4DB-4CBC-B666-69D865CCE9E9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Awareness</a:t>
          </a:r>
        </a:p>
        <a:p>
          <a:r>
            <a:rPr lang="en-CA" dirty="0"/>
            <a:t>Cold outreach, events / tradeshows</a:t>
          </a:r>
        </a:p>
      </dgm:t>
    </dgm:pt>
    <dgm:pt modelId="{FA516225-6E91-419D-AF57-8C0FE84BA92E}" type="parTrans" cxnId="{C5E95230-F9E1-4F93-941C-F4AC3BFDA430}">
      <dgm:prSet/>
      <dgm:spPr/>
      <dgm:t>
        <a:bodyPr/>
        <a:lstStyle/>
        <a:p>
          <a:endParaRPr lang="en-CA"/>
        </a:p>
      </dgm:t>
    </dgm:pt>
    <dgm:pt modelId="{9EB9F63B-8CB2-4A0E-A6A7-C25DB70A5004}" type="sibTrans" cxnId="{C5E95230-F9E1-4F93-941C-F4AC3BFDA430}">
      <dgm:prSet/>
      <dgm:spPr/>
      <dgm:t>
        <a:bodyPr/>
        <a:lstStyle/>
        <a:p>
          <a:endParaRPr lang="en-CA"/>
        </a:p>
      </dgm:t>
    </dgm:pt>
    <dgm:pt modelId="{C3532392-9B0D-4C53-AD1B-E520A64F6506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Consideration</a:t>
          </a:r>
        </a:p>
        <a:p>
          <a:r>
            <a:rPr lang="en-CA" b="0" dirty="0"/>
            <a:t>Discovery, </a:t>
          </a:r>
          <a:br>
            <a:rPr lang="en-CA" b="0" dirty="0"/>
          </a:br>
          <a:r>
            <a:rPr lang="en-CA" b="0" dirty="0"/>
            <a:t>demos</a:t>
          </a:r>
        </a:p>
      </dgm:t>
    </dgm:pt>
    <dgm:pt modelId="{E77FB22D-8EC7-4034-871E-38ABA7478390}" type="parTrans" cxnId="{560A23BB-2040-4760-A467-75F31DE3391E}">
      <dgm:prSet/>
      <dgm:spPr/>
      <dgm:t>
        <a:bodyPr/>
        <a:lstStyle/>
        <a:p>
          <a:endParaRPr lang="en-CA"/>
        </a:p>
      </dgm:t>
    </dgm:pt>
    <dgm:pt modelId="{CCE14061-82C7-4D44-B7B1-971F83C75A6D}" type="sibTrans" cxnId="{560A23BB-2040-4760-A467-75F31DE3391E}">
      <dgm:prSet/>
      <dgm:spPr/>
      <dgm:t>
        <a:bodyPr/>
        <a:lstStyle/>
        <a:p>
          <a:endParaRPr lang="en-CA"/>
        </a:p>
      </dgm:t>
    </dgm:pt>
    <dgm:pt modelId="{9B5919CC-D56E-4022-BB41-37BB59366892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Close</a:t>
          </a:r>
          <a:br>
            <a:rPr lang="en-CA" b="1" dirty="0"/>
          </a:br>
          <a:endParaRPr lang="en-CA" b="1" dirty="0"/>
        </a:p>
      </dgm:t>
    </dgm:pt>
    <dgm:pt modelId="{B9336BC4-0D34-41F0-939B-282CE1FB8EE9}" type="parTrans" cxnId="{6FB3AE84-F036-48C9-B998-DF9483473210}">
      <dgm:prSet/>
      <dgm:spPr/>
      <dgm:t>
        <a:bodyPr/>
        <a:lstStyle/>
        <a:p>
          <a:endParaRPr lang="en-CA"/>
        </a:p>
      </dgm:t>
    </dgm:pt>
    <dgm:pt modelId="{717A4588-0452-4B1F-AF01-3545110CD4D9}" type="sibTrans" cxnId="{6FB3AE84-F036-48C9-B998-DF9483473210}">
      <dgm:prSet/>
      <dgm:spPr/>
      <dgm:t>
        <a:bodyPr/>
        <a:lstStyle/>
        <a:p>
          <a:endParaRPr lang="en-CA"/>
        </a:p>
      </dgm:t>
    </dgm:pt>
    <dgm:pt modelId="{B982EC76-BD6A-425F-810F-21B49321192B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Interest</a:t>
          </a:r>
          <a:br>
            <a:rPr lang="en-CA" b="0" dirty="0"/>
          </a:br>
          <a:r>
            <a:rPr lang="en-CA" b="0" dirty="0"/>
            <a:t>Sales intro call, collateral</a:t>
          </a:r>
          <a:endParaRPr lang="en-CA" b="1" dirty="0"/>
        </a:p>
      </dgm:t>
    </dgm:pt>
    <dgm:pt modelId="{1764AC6B-0CD7-4660-BC01-07D18452E1BF}" type="parTrans" cxnId="{FFD3F3C1-4A15-4B6A-A910-4D2B250DE899}">
      <dgm:prSet/>
      <dgm:spPr/>
      <dgm:t>
        <a:bodyPr/>
        <a:lstStyle/>
        <a:p>
          <a:endParaRPr lang="en-CA"/>
        </a:p>
      </dgm:t>
    </dgm:pt>
    <dgm:pt modelId="{4BC8770C-B7A3-4B2A-AD04-0C0639685475}" type="sibTrans" cxnId="{FFD3F3C1-4A15-4B6A-A910-4D2B250DE899}">
      <dgm:prSet/>
      <dgm:spPr/>
      <dgm:t>
        <a:bodyPr/>
        <a:lstStyle/>
        <a:p>
          <a:endParaRPr lang="en-CA"/>
        </a:p>
      </dgm:t>
    </dgm:pt>
    <dgm:pt modelId="{9039CCFB-EF42-4B10-9E62-EF1820968562}" type="pres">
      <dgm:prSet presAssocID="{B164821D-92DF-482F-8953-5C90DA0C9E1B}" presName="Name0" presStyleCnt="0">
        <dgm:presLayoutVars>
          <dgm:dir/>
          <dgm:animLvl val="lvl"/>
          <dgm:resizeHandles val="exact"/>
        </dgm:presLayoutVars>
      </dgm:prSet>
      <dgm:spPr/>
    </dgm:pt>
    <dgm:pt modelId="{F95C0E5A-DC95-48F3-91F3-A00CF27A44AC}" type="pres">
      <dgm:prSet presAssocID="{393FEFCD-D4DB-4CBC-B666-69D865CCE9E9}" presName="Name8" presStyleCnt="0"/>
      <dgm:spPr/>
    </dgm:pt>
    <dgm:pt modelId="{C24803B4-84AF-4992-94B5-D1B381A00EA2}" type="pres">
      <dgm:prSet presAssocID="{393FEFCD-D4DB-4CBC-B666-69D865CCE9E9}" presName="level" presStyleLbl="node1" presStyleIdx="0" presStyleCnt="4" custLinFactNeighborY="-703">
        <dgm:presLayoutVars>
          <dgm:chMax val="1"/>
          <dgm:bulletEnabled val="1"/>
        </dgm:presLayoutVars>
      </dgm:prSet>
      <dgm:spPr/>
    </dgm:pt>
    <dgm:pt modelId="{89C63F75-9360-4A5B-BAF4-6A858BA4BD25}" type="pres">
      <dgm:prSet presAssocID="{393FEFCD-D4DB-4CBC-B666-69D865CCE9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BCF32-56BA-4BB5-890A-50E38A7147C2}" type="pres">
      <dgm:prSet presAssocID="{B982EC76-BD6A-425F-810F-21B49321192B}" presName="Name8" presStyleCnt="0"/>
      <dgm:spPr/>
    </dgm:pt>
    <dgm:pt modelId="{5BE11252-7AC0-44FA-B2AB-BD2DBCE9D6D5}" type="pres">
      <dgm:prSet presAssocID="{B982EC76-BD6A-425F-810F-21B49321192B}" presName="level" presStyleLbl="node1" presStyleIdx="1" presStyleCnt="4" custLinFactNeighborY="-703">
        <dgm:presLayoutVars>
          <dgm:chMax val="1"/>
          <dgm:bulletEnabled val="1"/>
        </dgm:presLayoutVars>
      </dgm:prSet>
      <dgm:spPr/>
    </dgm:pt>
    <dgm:pt modelId="{81F1DF95-3E6D-4DD7-BC2C-B3A4437C5C6A}" type="pres">
      <dgm:prSet presAssocID="{B982EC76-BD6A-425F-810F-21B4932119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F0AC8-B007-415A-8E06-E3106174D7C0}" type="pres">
      <dgm:prSet presAssocID="{C3532392-9B0D-4C53-AD1B-E520A64F6506}" presName="Name8" presStyleCnt="0"/>
      <dgm:spPr/>
    </dgm:pt>
    <dgm:pt modelId="{2430C62D-EF6E-4DFE-B0C5-9357517410FD}" type="pres">
      <dgm:prSet presAssocID="{C3532392-9B0D-4C53-AD1B-E520A64F6506}" presName="level" presStyleLbl="node1" presStyleIdx="2" presStyleCnt="4">
        <dgm:presLayoutVars>
          <dgm:chMax val="1"/>
          <dgm:bulletEnabled val="1"/>
        </dgm:presLayoutVars>
      </dgm:prSet>
      <dgm:spPr/>
    </dgm:pt>
    <dgm:pt modelId="{34CD8A50-06E8-4B03-9A8B-9DDC253C968B}" type="pres">
      <dgm:prSet presAssocID="{C3532392-9B0D-4C53-AD1B-E520A64F65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5DBAE8-BAD5-4B73-BCEA-CD35FFBE5709}" type="pres">
      <dgm:prSet presAssocID="{9B5919CC-D56E-4022-BB41-37BB59366892}" presName="Name8" presStyleCnt="0"/>
      <dgm:spPr/>
    </dgm:pt>
    <dgm:pt modelId="{268B2779-97BC-4198-BFB0-45684BFF55A1}" type="pres">
      <dgm:prSet presAssocID="{9B5919CC-D56E-4022-BB41-37BB59366892}" presName="level" presStyleLbl="node1" presStyleIdx="3" presStyleCnt="4">
        <dgm:presLayoutVars>
          <dgm:chMax val="1"/>
          <dgm:bulletEnabled val="1"/>
        </dgm:presLayoutVars>
      </dgm:prSet>
      <dgm:spPr/>
    </dgm:pt>
    <dgm:pt modelId="{D8282212-C8F2-4EE1-8732-0E7170A35B79}" type="pres">
      <dgm:prSet presAssocID="{9B5919CC-D56E-4022-BB41-37BB593668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9B0E1E-CF4D-4CE8-951E-0C1B6B66ED41}" type="presOf" srcId="{393FEFCD-D4DB-4CBC-B666-69D865CCE9E9}" destId="{89C63F75-9360-4A5B-BAF4-6A858BA4BD25}" srcOrd="1" destOrd="0" presId="urn:microsoft.com/office/officeart/2005/8/layout/pyramid3"/>
    <dgm:cxn modelId="{C5E95230-F9E1-4F93-941C-F4AC3BFDA430}" srcId="{B164821D-92DF-482F-8953-5C90DA0C9E1B}" destId="{393FEFCD-D4DB-4CBC-B666-69D865CCE9E9}" srcOrd="0" destOrd="0" parTransId="{FA516225-6E91-419D-AF57-8C0FE84BA92E}" sibTransId="{9EB9F63B-8CB2-4A0E-A6A7-C25DB70A5004}"/>
    <dgm:cxn modelId="{33721F3A-07F2-470D-8ECE-5518A0AEA29B}" type="presOf" srcId="{B982EC76-BD6A-425F-810F-21B49321192B}" destId="{5BE11252-7AC0-44FA-B2AB-BD2DBCE9D6D5}" srcOrd="0" destOrd="0" presId="urn:microsoft.com/office/officeart/2005/8/layout/pyramid3"/>
    <dgm:cxn modelId="{88F1EB67-FA81-4CBD-8D52-A39394B06ED0}" type="presOf" srcId="{393FEFCD-D4DB-4CBC-B666-69D865CCE9E9}" destId="{C24803B4-84AF-4992-94B5-D1B381A00EA2}" srcOrd="0" destOrd="0" presId="urn:microsoft.com/office/officeart/2005/8/layout/pyramid3"/>
    <dgm:cxn modelId="{D428D150-EB59-4462-9942-AF8BA4C97466}" type="presOf" srcId="{C3532392-9B0D-4C53-AD1B-E520A64F6506}" destId="{34CD8A50-06E8-4B03-9A8B-9DDC253C968B}" srcOrd="1" destOrd="0" presId="urn:microsoft.com/office/officeart/2005/8/layout/pyramid3"/>
    <dgm:cxn modelId="{6FB3AE84-F036-48C9-B998-DF9483473210}" srcId="{B164821D-92DF-482F-8953-5C90DA0C9E1B}" destId="{9B5919CC-D56E-4022-BB41-37BB59366892}" srcOrd="3" destOrd="0" parTransId="{B9336BC4-0D34-41F0-939B-282CE1FB8EE9}" sibTransId="{717A4588-0452-4B1F-AF01-3545110CD4D9}"/>
    <dgm:cxn modelId="{151CDFAE-6076-46D8-B06E-4BBE3DB4FA78}" type="presOf" srcId="{C3532392-9B0D-4C53-AD1B-E520A64F6506}" destId="{2430C62D-EF6E-4DFE-B0C5-9357517410FD}" srcOrd="0" destOrd="0" presId="urn:microsoft.com/office/officeart/2005/8/layout/pyramid3"/>
    <dgm:cxn modelId="{421BE9B8-1BAE-4C85-AE74-36C204E19240}" type="presOf" srcId="{9B5919CC-D56E-4022-BB41-37BB59366892}" destId="{D8282212-C8F2-4EE1-8732-0E7170A35B79}" srcOrd="1" destOrd="0" presId="urn:microsoft.com/office/officeart/2005/8/layout/pyramid3"/>
    <dgm:cxn modelId="{560A23BB-2040-4760-A467-75F31DE3391E}" srcId="{B164821D-92DF-482F-8953-5C90DA0C9E1B}" destId="{C3532392-9B0D-4C53-AD1B-E520A64F6506}" srcOrd="2" destOrd="0" parTransId="{E77FB22D-8EC7-4034-871E-38ABA7478390}" sibTransId="{CCE14061-82C7-4D44-B7B1-971F83C75A6D}"/>
    <dgm:cxn modelId="{FFD3F3C1-4A15-4B6A-A910-4D2B250DE899}" srcId="{B164821D-92DF-482F-8953-5C90DA0C9E1B}" destId="{B982EC76-BD6A-425F-810F-21B49321192B}" srcOrd="1" destOrd="0" parTransId="{1764AC6B-0CD7-4660-BC01-07D18452E1BF}" sibTransId="{4BC8770C-B7A3-4B2A-AD04-0C0639685475}"/>
    <dgm:cxn modelId="{AA4760C7-EDBE-4C7B-BF16-413C4D1E8228}" type="presOf" srcId="{B164821D-92DF-482F-8953-5C90DA0C9E1B}" destId="{9039CCFB-EF42-4B10-9E62-EF1820968562}" srcOrd="0" destOrd="0" presId="urn:microsoft.com/office/officeart/2005/8/layout/pyramid3"/>
    <dgm:cxn modelId="{F92A22D3-33B0-479F-ACF6-EC5E3C6CE065}" type="presOf" srcId="{9B5919CC-D56E-4022-BB41-37BB59366892}" destId="{268B2779-97BC-4198-BFB0-45684BFF55A1}" srcOrd="0" destOrd="0" presId="urn:microsoft.com/office/officeart/2005/8/layout/pyramid3"/>
    <dgm:cxn modelId="{4D70A7DC-B9ED-42CA-8D6D-C9B7187C29EA}" type="presOf" srcId="{B982EC76-BD6A-425F-810F-21B49321192B}" destId="{81F1DF95-3E6D-4DD7-BC2C-B3A4437C5C6A}" srcOrd="1" destOrd="0" presId="urn:microsoft.com/office/officeart/2005/8/layout/pyramid3"/>
    <dgm:cxn modelId="{AE237549-DA1A-4386-9F19-B72DADEE3D8A}" type="presParOf" srcId="{9039CCFB-EF42-4B10-9E62-EF1820968562}" destId="{F95C0E5A-DC95-48F3-91F3-A00CF27A44AC}" srcOrd="0" destOrd="0" presId="urn:microsoft.com/office/officeart/2005/8/layout/pyramid3"/>
    <dgm:cxn modelId="{CC5DFEFB-E291-47DD-8F2A-B20D697464A9}" type="presParOf" srcId="{F95C0E5A-DC95-48F3-91F3-A00CF27A44AC}" destId="{C24803B4-84AF-4992-94B5-D1B381A00EA2}" srcOrd="0" destOrd="0" presId="urn:microsoft.com/office/officeart/2005/8/layout/pyramid3"/>
    <dgm:cxn modelId="{F41E6B71-178F-4B07-AD31-F61F80AA3A95}" type="presParOf" srcId="{F95C0E5A-DC95-48F3-91F3-A00CF27A44AC}" destId="{89C63F75-9360-4A5B-BAF4-6A858BA4BD25}" srcOrd="1" destOrd="0" presId="urn:microsoft.com/office/officeart/2005/8/layout/pyramid3"/>
    <dgm:cxn modelId="{AAF6B2ED-C406-43E7-9C19-82A2D5694B64}" type="presParOf" srcId="{9039CCFB-EF42-4B10-9E62-EF1820968562}" destId="{3B1BCF32-56BA-4BB5-890A-50E38A7147C2}" srcOrd="1" destOrd="0" presId="urn:microsoft.com/office/officeart/2005/8/layout/pyramid3"/>
    <dgm:cxn modelId="{C96D1E55-3A9B-49AC-AB1F-DB0E7D3CA144}" type="presParOf" srcId="{3B1BCF32-56BA-4BB5-890A-50E38A7147C2}" destId="{5BE11252-7AC0-44FA-B2AB-BD2DBCE9D6D5}" srcOrd="0" destOrd="0" presId="urn:microsoft.com/office/officeart/2005/8/layout/pyramid3"/>
    <dgm:cxn modelId="{DA6516FD-19E4-4591-92CD-4FA19209ED77}" type="presParOf" srcId="{3B1BCF32-56BA-4BB5-890A-50E38A7147C2}" destId="{81F1DF95-3E6D-4DD7-BC2C-B3A4437C5C6A}" srcOrd="1" destOrd="0" presId="urn:microsoft.com/office/officeart/2005/8/layout/pyramid3"/>
    <dgm:cxn modelId="{2509D233-12FD-49DD-B50A-0951E60FF5B5}" type="presParOf" srcId="{9039CCFB-EF42-4B10-9E62-EF1820968562}" destId="{D47F0AC8-B007-415A-8E06-E3106174D7C0}" srcOrd="2" destOrd="0" presId="urn:microsoft.com/office/officeart/2005/8/layout/pyramid3"/>
    <dgm:cxn modelId="{8372B162-8483-4F0E-8D3F-82F5FFA41E34}" type="presParOf" srcId="{D47F0AC8-B007-415A-8E06-E3106174D7C0}" destId="{2430C62D-EF6E-4DFE-B0C5-9357517410FD}" srcOrd="0" destOrd="0" presId="urn:microsoft.com/office/officeart/2005/8/layout/pyramid3"/>
    <dgm:cxn modelId="{661F0115-5209-4BC0-B151-422BAD13FA2C}" type="presParOf" srcId="{D47F0AC8-B007-415A-8E06-E3106174D7C0}" destId="{34CD8A50-06E8-4B03-9A8B-9DDC253C968B}" srcOrd="1" destOrd="0" presId="urn:microsoft.com/office/officeart/2005/8/layout/pyramid3"/>
    <dgm:cxn modelId="{57D6224B-21D0-4D46-8170-34FAE116BB69}" type="presParOf" srcId="{9039CCFB-EF42-4B10-9E62-EF1820968562}" destId="{6C5DBAE8-BAD5-4B73-BCEA-CD35FFBE5709}" srcOrd="3" destOrd="0" presId="urn:microsoft.com/office/officeart/2005/8/layout/pyramid3"/>
    <dgm:cxn modelId="{460F03E2-8428-4DFA-AA39-8C758BE915F4}" type="presParOf" srcId="{6C5DBAE8-BAD5-4B73-BCEA-CD35FFBE5709}" destId="{268B2779-97BC-4198-BFB0-45684BFF55A1}" srcOrd="0" destOrd="0" presId="urn:microsoft.com/office/officeart/2005/8/layout/pyramid3"/>
    <dgm:cxn modelId="{06C52957-F3FF-40C5-999E-9CCBB555932D}" type="presParOf" srcId="{6C5DBAE8-BAD5-4B73-BCEA-CD35FFBE5709}" destId="{D8282212-C8F2-4EE1-8732-0E7170A35B79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4821D-92DF-482F-8953-5C90DA0C9E1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93FEFCD-D4DB-4CBC-B666-69D865CCE9E9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Problem identification</a:t>
          </a:r>
          <a:br>
            <a:rPr lang="en-CA" sz="1600" b="1" dirty="0"/>
          </a:br>
          <a:r>
            <a:rPr lang="en-CA" sz="1600" b="0" dirty="0"/>
            <a:t>Self search, regulation</a:t>
          </a:r>
        </a:p>
      </dgm:t>
    </dgm:pt>
    <dgm:pt modelId="{FA516225-6E91-419D-AF57-8C0FE84BA92E}" type="parTrans" cxnId="{C5E95230-F9E1-4F93-941C-F4AC3BFDA430}">
      <dgm:prSet/>
      <dgm:spPr/>
      <dgm:t>
        <a:bodyPr/>
        <a:lstStyle/>
        <a:p>
          <a:endParaRPr lang="en-CA"/>
        </a:p>
      </dgm:t>
    </dgm:pt>
    <dgm:pt modelId="{9EB9F63B-8CB2-4A0E-A6A7-C25DB70A5004}" type="sibTrans" cxnId="{C5E95230-F9E1-4F93-941C-F4AC3BFDA430}">
      <dgm:prSet/>
      <dgm:spPr/>
      <dgm:t>
        <a:bodyPr/>
        <a:lstStyle/>
        <a:p>
          <a:endParaRPr lang="en-CA"/>
        </a:p>
      </dgm:t>
    </dgm:pt>
    <dgm:pt modelId="{C3532392-9B0D-4C53-AD1B-E520A64F6506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 lIns="0" rIns="0"/>
        <a:lstStyle/>
        <a:p>
          <a:r>
            <a:rPr lang="en-CA" sz="1600" b="1" dirty="0"/>
            <a:t>Initial validation</a:t>
          </a:r>
          <a:br>
            <a:rPr lang="en-CA" sz="1600" dirty="0"/>
          </a:br>
          <a:r>
            <a:rPr lang="en-CA" sz="1600" dirty="0"/>
            <a:t>Videos, pricing</a:t>
          </a:r>
        </a:p>
      </dgm:t>
    </dgm:pt>
    <dgm:pt modelId="{E77FB22D-8EC7-4034-871E-38ABA7478390}" type="parTrans" cxnId="{560A23BB-2040-4760-A467-75F31DE3391E}">
      <dgm:prSet/>
      <dgm:spPr/>
      <dgm:t>
        <a:bodyPr/>
        <a:lstStyle/>
        <a:p>
          <a:endParaRPr lang="en-CA"/>
        </a:p>
      </dgm:t>
    </dgm:pt>
    <dgm:pt modelId="{CCE14061-82C7-4D44-B7B1-971F83C75A6D}" type="sibTrans" cxnId="{560A23BB-2040-4760-A467-75F31DE3391E}">
      <dgm:prSet/>
      <dgm:spPr/>
      <dgm:t>
        <a:bodyPr/>
        <a:lstStyle/>
        <a:p>
          <a:endParaRPr lang="en-CA"/>
        </a:p>
      </dgm:t>
    </dgm:pt>
    <dgm:pt modelId="{9B5919CC-D56E-4022-BB41-37BB59366892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Decision</a:t>
          </a:r>
          <a:br>
            <a:rPr lang="en-CA" sz="1600" dirty="0"/>
          </a:br>
          <a:br>
            <a:rPr lang="en-CA" sz="1600" dirty="0"/>
          </a:br>
          <a:endParaRPr lang="en-CA" sz="1600" dirty="0"/>
        </a:p>
      </dgm:t>
    </dgm:pt>
    <dgm:pt modelId="{B9336BC4-0D34-41F0-939B-282CE1FB8EE9}" type="parTrans" cxnId="{6FB3AE84-F036-48C9-B998-DF9483473210}">
      <dgm:prSet/>
      <dgm:spPr/>
      <dgm:t>
        <a:bodyPr/>
        <a:lstStyle/>
        <a:p>
          <a:endParaRPr lang="en-CA"/>
        </a:p>
      </dgm:t>
    </dgm:pt>
    <dgm:pt modelId="{717A4588-0452-4B1F-AF01-3545110CD4D9}" type="sibTrans" cxnId="{6FB3AE84-F036-48C9-B998-DF9483473210}">
      <dgm:prSet/>
      <dgm:spPr/>
      <dgm:t>
        <a:bodyPr/>
        <a:lstStyle/>
        <a:p>
          <a:endParaRPr lang="en-CA"/>
        </a:p>
      </dgm:t>
    </dgm:pt>
    <dgm:pt modelId="{B982EC76-BD6A-425F-810F-21B49321192B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Solution discovery</a:t>
          </a:r>
          <a:br>
            <a:rPr lang="en-CA" sz="1600" b="1" dirty="0"/>
          </a:br>
          <a:r>
            <a:rPr lang="en-CA" sz="1600" b="0" dirty="0"/>
            <a:t>Online presence, peers</a:t>
          </a:r>
          <a:endParaRPr lang="en-CA" sz="1600" b="1" dirty="0"/>
        </a:p>
      </dgm:t>
    </dgm:pt>
    <dgm:pt modelId="{1764AC6B-0CD7-4660-BC01-07D18452E1BF}" type="parTrans" cxnId="{FFD3F3C1-4A15-4B6A-A910-4D2B250DE899}">
      <dgm:prSet/>
      <dgm:spPr/>
      <dgm:t>
        <a:bodyPr/>
        <a:lstStyle/>
        <a:p>
          <a:endParaRPr lang="en-CA"/>
        </a:p>
      </dgm:t>
    </dgm:pt>
    <dgm:pt modelId="{4BC8770C-B7A3-4B2A-AD04-0C0639685475}" type="sibTrans" cxnId="{FFD3F3C1-4A15-4B6A-A910-4D2B250DE899}">
      <dgm:prSet/>
      <dgm:spPr/>
      <dgm:t>
        <a:bodyPr/>
        <a:lstStyle/>
        <a:p>
          <a:endParaRPr lang="en-CA"/>
        </a:p>
      </dgm:t>
    </dgm:pt>
    <dgm:pt modelId="{9039CCFB-EF42-4B10-9E62-EF1820968562}" type="pres">
      <dgm:prSet presAssocID="{B164821D-92DF-482F-8953-5C90DA0C9E1B}" presName="Name0" presStyleCnt="0">
        <dgm:presLayoutVars>
          <dgm:dir/>
          <dgm:animLvl val="lvl"/>
          <dgm:resizeHandles val="exact"/>
        </dgm:presLayoutVars>
      </dgm:prSet>
      <dgm:spPr/>
    </dgm:pt>
    <dgm:pt modelId="{F95C0E5A-DC95-48F3-91F3-A00CF27A44AC}" type="pres">
      <dgm:prSet presAssocID="{393FEFCD-D4DB-4CBC-B666-69D865CCE9E9}" presName="Name8" presStyleCnt="0"/>
      <dgm:spPr/>
    </dgm:pt>
    <dgm:pt modelId="{C24803B4-84AF-4992-94B5-D1B381A00EA2}" type="pres">
      <dgm:prSet presAssocID="{393FEFCD-D4DB-4CBC-B666-69D865CCE9E9}" presName="level" presStyleLbl="node1" presStyleIdx="0" presStyleCnt="4" custLinFactNeighborY="-703">
        <dgm:presLayoutVars>
          <dgm:chMax val="1"/>
          <dgm:bulletEnabled val="1"/>
        </dgm:presLayoutVars>
      </dgm:prSet>
      <dgm:spPr/>
    </dgm:pt>
    <dgm:pt modelId="{89C63F75-9360-4A5B-BAF4-6A858BA4BD25}" type="pres">
      <dgm:prSet presAssocID="{393FEFCD-D4DB-4CBC-B666-69D865CCE9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BCF32-56BA-4BB5-890A-50E38A7147C2}" type="pres">
      <dgm:prSet presAssocID="{B982EC76-BD6A-425F-810F-21B49321192B}" presName="Name8" presStyleCnt="0"/>
      <dgm:spPr/>
    </dgm:pt>
    <dgm:pt modelId="{5BE11252-7AC0-44FA-B2AB-BD2DBCE9D6D5}" type="pres">
      <dgm:prSet presAssocID="{B982EC76-BD6A-425F-810F-21B49321192B}" presName="level" presStyleLbl="node1" presStyleIdx="1" presStyleCnt="4" custLinFactNeighborY="-703">
        <dgm:presLayoutVars>
          <dgm:chMax val="1"/>
          <dgm:bulletEnabled val="1"/>
        </dgm:presLayoutVars>
      </dgm:prSet>
      <dgm:spPr/>
    </dgm:pt>
    <dgm:pt modelId="{81F1DF95-3E6D-4DD7-BC2C-B3A4437C5C6A}" type="pres">
      <dgm:prSet presAssocID="{B982EC76-BD6A-425F-810F-21B4932119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F0AC8-B007-415A-8E06-E3106174D7C0}" type="pres">
      <dgm:prSet presAssocID="{C3532392-9B0D-4C53-AD1B-E520A64F6506}" presName="Name8" presStyleCnt="0"/>
      <dgm:spPr/>
    </dgm:pt>
    <dgm:pt modelId="{2430C62D-EF6E-4DFE-B0C5-9357517410FD}" type="pres">
      <dgm:prSet presAssocID="{C3532392-9B0D-4C53-AD1B-E520A64F6506}" presName="level" presStyleLbl="node1" presStyleIdx="2" presStyleCnt="4">
        <dgm:presLayoutVars>
          <dgm:chMax val="1"/>
          <dgm:bulletEnabled val="1"/>
        </dgm:presLayoutVars>
      </dgm:prSet>
      <dgm:spPr/>
    </dgm:pt>
    <dgm:pt modelId="{34CD8A50-06E8-4B03-9A8B-9DDC253C968B}" type="pres">
      <dgm:prSet presAssocID="{C3532392-9B0D-4C53-AD1B-E520A64F65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5DBAE8-BAD5-4B73-BCEA-CD35FFBE5709}" type="pres">
      <dgm:prSet presAssocID="{9B5919CC-D56E-4022-BB41-37BB59366892}" presName="Name8" presStyleCnt="0"/>
      <dgm:spPr/>
    </dgm:pt>
    <dgm:pt modelId="{268B2779-97BC-4198-BFB0-45684BFF55A1}" type="pres">
      <dgm:prSet presAssocID="{9B5919CC-D56E-4022-BB41-37BB59366892}" presName="level" presStyleLbl="node1" presStyleIdx="3" presStyleCnt="4">
        <dgm:presLayoutVars>
          <dgm:chMax val="1"/>
          <dgm:bulletEnabled val="1"/>
        </dgm:presLayoutVars>
      </dgm:prSet>
      <dgm:spPr/>
    </dgm:pt>
    <dgm:pt modelId="{D8282212-C8F2-4EE1-8732-0E7170A35B79}" type="pres">
      <dgm:prSet presAssocID="{9B5919CC-D56E-4022-BB41-37BB593668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9B0E1E-CF4D-4CE8-951E-0C1B6B66ED41}" type="presOf" srcId="{393FEFCD-D4DB-4CBC-B666-69D865CCE9E9}" destId="{89C63F75-9360-4A5B-BAF4-6A858BA4BD25}" srcOrd="1" destOrd="0" presId="urn:microsoft.com/office/officeart/2005/8/layout/pyramid3"/>
    <dgm:cxn modelId="{C5E95230-F9E1-4F93-941C-F4AC3BFDA430}" srcId="{B164821D-92DF-482F-8953-5C90DA0C9E1B}" destId="{393FEFCD-D4DB-4CBC-B666-69D865CCE9E9}" srcOrd="0" destOrd="0" parTransId="{FA516225-6E91-419D-AF57-8C0FE84BA92E}" sibTransId="{9EB9F63B-8CB2-4A0E-A6A7-C25DB70A5004}"/>
    <dgm:cxn modelId="{33721F3A-07F2-470D-8ECE-5518A0AEA29B}" type="presOf" srcId="{B982EC76-BD6A-425F-810F-21B49321192B}" destId="{5BE11252-7AC0-44FA-B2AB-BD2DBCE9D6D5}" srcOrd="0" destOrd="0" presId="urn:microsoft.com/office/officeart/2005/8/layout/pyramid3"/>
    <dgm:cxn modelId="{88F1EB67-FA81-4CBD-8D52-A39394B06ED0}" type="presOf" srcId="{393FEFCD-D4DB-4CBC-B666-69D865CCE9E9}" destId="{C24803B4-84AF-4992-94B5-D1B381A00EA2}" srcOrd="0" destOrd="0" presId="urn:microsoft.com/office/officeart/2005/8/layout/pyramid3"/>
    <dgm:cxn modelId="{D428D150-EB59-4462-9942-AF8BA4C97466}" type="presOf" srcId="{C3532392-9B0D-4C53-AD1B-E520A64F6506}" destId="{34CD8A50-06E8-4B03-9A8B-9DDC253C968B}" srcOrd="1" destOrd="0" presId="urn:microsoft.com/office/officeart/2005/8/layout/pyramid3"/>
    <dgm:cxn modelId="{6FB3AE84-F036-48C9-B998-DF9483473210}" srcId="{B164821D-92DF-482F-8953-5C90DA0C9E1B}" destId="{9B5919CC-D56E-4022-BB41-37BB59366892}" srcOrd="3" destOrd="0" parTransId="{B9336BC4-0D34-41F0-939B-282CE1FB8EE9}" sibTransId="{717A4588-0452-4B1F-AF01-3545110CD4D9}"/>
    <dgm:cxn modelId="{151CDFAE-6076-46D8-B06E-4BBE3DB4FA78}" type="presOf" srcId="{C3532392-9B0D-4C53-AD1B-E520A64F6506}" destId="{2430C62D-EF6E-4DFE-B0C5-9357517410FD}" srcOrd="0" destOrd="0" presId="urn:microsoft.com/office/officeart/2005/8/layout/pyramid3"/>
    <dgm:cxn modelId="{421BE9B8-1BAE-4C85-AE74-36C204E19240}" type="presOf" srcId="{9B5919CC-D56E-4022-BB41-37BB59366892}" destId="{D8282212-C8F2-4EE1-8732-0E7170A35B79}" srcOrd="1" destOrd="0" presId="urn:microsoft.com/office/officeart/2005/8/layout/pyramid3"/>
    <dgm:cxn modelId="{560A23BB-2040-4760-A467-75F31DE3391E}" srcId="{B164821D-92DF-482F-8953-5C90DA0C9E1B}" destId="{C3532392-9B0D-4C53-AD1B-E520A64F6506}" srcOrd="2" destOrd="0" parTransId="{E77FB22D-8EC7-4034-871E-38ABA7478390}" sibTransId="{CCE14061-82C7-4D44-B7B1-971F83C75A6D}"/>
    <dgm:cxn modelId="{FFD3F3C1-4A15-4B6A-A910-4D2B250DE899}" srcId="{B164821D-92DF-482F-8953-5C90DA0C9E1B}" destId="{B982EC76-BD6A-425F-810F-21B49321192B}" srcOrd="1" destOrd="0" parTransId="{1764AC6B-0CD7-4660-BC01-07D18452E1BF}" sibTransId="{4BC8770C-B7A3-4B2A-AD04-0C0639685475}"/>
    <dgm:cxn modelId="{AA4760C7-EDBE-4C7B-BF16-413C4D1E8228}" type="presOf" srcId="{B164821D-92DF-482F-8953-5C90DA0C9E1B}" destId="{9039CCFB-EF42-4B10-9E62-EF1820968562}" srcOrd="0" destOrd="0" presId="urn:microsoft.com/office/officeart/2005/8/layout/pyramid3"/>
    <dgm:cxn modelId="{F92A22D3-33B0-479F-ACF6-EC5E3C6CE065}" type="presOf" srcId="{9B5919CC-D56E-4022-BB41-37BB59366892}" destId="{268B2779-97BC-4198-BFB0-45684BFF55A1}" srcOrd="0" destOrd="0" presId="urn:microsoft.com/office/officeart/2005/8/layout/pyramid3"/>
    <dgm:cxn modelId="{4D70A7DC-B9ED-42CA-8D6D-C9B7187C29EA}" type="presOf" srcId="{B982EC76-BD6A-425F-810F-21B49321192B}" destId="{81F1DF95-3E6D-4DD7-BC2C-B3A4437C5C6A}" srcOrd="1" destOrd="0" presId="urn:microsoft.com/office/officeart/2005/8/layout/pyramid3"/>
    <dgm:cxn modelId="{AE237549-DA1A-4386-9F19-B72DADEE3D8A}" type="presParOf" srcId="{9039CCFB-EF42-4B10-9E62-EF1820968562}" destId="{F95C0E5A-DC95-48F3-91F3-A00CF27A44AC}" srcOrd="0" destOrd="0" presId="urn:microsoft.com/office/officeart/2005/8/layout/pyramid3"/>
    <dgm:cxn modelId="{CC5DFEFB-E291-47DD-8F2A-B20D697464A9}" type="presParOf" srcId="{F95C0E5A-DC95-48F3-91F3-A00CF27A44AC}" destId="{C24803B4-84AF-4992-94B5-D1B381A00EA2}" srcOrd="0" destOrd="0" presId="urn:microsoft.com/office/officeart/2005/8/layout/pyramid3"/>
    <dgm:cxn modelId="{F41E6B71-178F-4B07-AD31-F61F80AA3A95}" type="presParOf" srcId="{F95C0E5A-DC95-48F3-91F3-A00CF27A44AC}" destId="{89C63F75-9360-4A5B-BAF4-6A858BA4BD25}" srcOrd="1" destOrd="0" presId="urn:microsoft.com/office/officeart/2005/8/layout/pyramid3"/>
    <dgm:cxn modelId="{AAF6B2ED-C406-43E7-9C19-82A2D5694B64}" type="presParOf" srcId="{9039CCFB-EF42-4B10-9E62-EF1820968562}" destId="{3B1BCF32-56BA-4BB5-890A-50E38A7147C2}" srcOrd="1" destOrd="0" presId="urn:microsoft.com/office/officeart/2005/8/layout/pyramid3"/>
    <dgm:cxn modelId="{C96D1E55-3A9B-49AC-AB1F-DB0E7D3CA144}" type="presParOf" srcId="{3B1BCF32-56BA-4BB5-890A-50E38A7147C2}" destId="{5BE11252-7AC0-44FA-B2AB-BD2DBCE9D6D5}" srcOrd="0" destOrd="0" presId="urn:microsoft.com/office/officeart/2005/8/layout/pyramid3"/>
    <dgm:cxn modelId="{DA6516FD-19E4-4591-92CD-4FA19209ED77}" type="presParOf" srcId="{3B1BCF32-56BA-4BB5-890A-50E38A7147C2}" destId="{81F1DF95-3E6D-4DD7-BC2C-B3A4437C5C6A}" srcOrd="1" destOrd="0" presId="urn:microsoft.com/office/officeart/2005/8/layout/pyramid3"/>
    <dgm:cxn modelId="{2509D233-12FD-49DD-B50A-0951E60FF5B5}" type="presParOf" srcId="{9039CCFB-EF42-4B10-9E62-EF1820968562}" destId="{D47F0AC8-B007-415A-8E06-E3106174D7C0}" srcOrd="2" destOrd="0" presId="urn:microsoft.com/office/officeart/2005/8/layout/pyramid3"/>
    <dgm:cxn modelId="{8372B162-8483-4F0E-8D3F-82F5FFA41E34}" type="presParOf" srcId="{D47F0AC8-B007-415A-8E06-E3106174D7C0}" destId="{2430C62D-EF6E-4DFE-B0C5-9357517410FD}" srcOrd="0" destOrd="0" presId="urn:microsoft.com/office/officeart/2005/8/layout/pyramid3"/>
    <dgm:cxn modelId="{661F0115-5209-4BC0-B151-422BAD13FA2C}" type="presParOf" srcId="{D47F0AC8-B007-415A-8E06-E3106174D7C0}" destId="{34CD8A50-06E8-4B03-9A8B-9DDC253C968B}" srcOrd="1" destOrd="0" presId="urn:microsoft.com/office/officeart/2005/8/layout/pyramid3"/>
    <dgm:cxn modelId="{57D6224B-21D0-4D46-8170-34FAE116BB69}" type="presParOf" srcId="{9039CCFB-EF42-4B10-9E62-EF1820968562}" destId="{6C5DBAE8-BAD5-4B73-BCEA-CD35FFBE5709}" srcOrd="3" destOrd="0" presId="urn:microsoft.com/office/officeart/2005/8/layout/pyramid3"/>
    <dgm:cxn modelId="{460F03E2-8428-4DFA-AA39-8C758BE915F4}" type="presParOf" srcId="{6C5DBAE8-BAD5-4B73-BCEA-CD35FFBE5709}" destId="{268B2779-97BC-4198-BFB0-45684BFF55A1}" srcOrd="0" destOrd="0" presId="urn:microsoft.com/office/officeart/2005/8/layout/pyramid3"/>
    <dgm:cxn modelId="{06C52957-F3FF-40C5-999E-9CCBB555932D}" type="presParOf" srcId="{6C5DBAE8-BAD5-4B73-BCEA-CD35FFBE5709}" destId="{D8282212-C8F2-4EE1-8732-0E7170A35B79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4821D-92DF-482F-8953-5C90DA0C9E1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93FEFCD-D4DB-4CBC-B666-69D865CCE9E9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Awareness</a:t>
          </a:r>
        </a:p>
        <a:p>
          <a:r>
            <a:rPr lang="en-CA" dirty="0"/>
            <a:t>Cold outreach, events / tradeshows</a:t>
          </a:r>
        </a:p>
      </dgm:t>
    </dgm:pt>
    <dgm:pt modelId="{FA516225-6E91-419D-AF57-8C0FE84BA92E}" type="parTrans" cxnId="{C5E95230-F9E1-4F93-941C-F4AC3BFDA430}">
      <dgm:prSet/>
      <dgm:spPr/>
      <dgm:t>
        <a:bodyPr/>
        <a:lstStyle/>
        <a:p>
          <a:endParaRPr lang="en-CA"/>
        </a:p>
      </dgm:t>
    </dgm:pt>
    <dgm:pt modelId="{9EB9F63B-8CB2-4A0E-A6A7-C25DB70A5004}" type="sibTrans" cxnId="{C5E95230-F9E1-4F93-941C-F4AC3BFDA430}">
      <dgm:prSet/>
      <dgm:spPr/>
      <dgm:t>
        <a:bodyPr/>
        <a:lstStyle/>
        <a:p>
          <a:endParaRPr lang="en-CA"/>
        </a:p>
      </dgm:t>
    </dgm:pt>
    <dgm:pt modelId="{C3532392-9B0D-4C53-AD1B-E520A64F6506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Consideration</a:t>
          </a:r>
        </a:p>
        <a:p>
          <a:r>
            <a:rPr lang="en-CA" b="0" dirty="0"/>
            <a:t>Discovery, </a:t>
          </a:r>
          <a:br>
            <a:rPr lang="en-CA" b="0" dirty="0"/>
          </a:br>
          <a:r>
            <a:rPr lang="en-CA" b="0" dirty="0"/>
            <a:t>demos</a:t>
          </a:r>
        </a:p>
      </dgm:t>
    </dgm:pt>
    <dgm:pt modelId="{E77FB22D-8EC7-4034-871E-38ABA7478390}" type="parTrans" cxnId="{560A23BB-2040-4760-A467-75F31DE3391E}">
      <dgm:prSet/>
      <dgm:spPr/>
      <dgm:t>
        <a:bodyPr/>
        <a:lstStyle/>
        <a:p>
          <a:endParaRPr lang="en-CA"/>
        </a:p>
      </dgm:t>
    </dgm:pt>
    <dgm:pt modelId="{CCE14061-82C7-4D44-B7B1-971F83C75A6D}" type="sibTrans" cxnId="{560A23BB-2040-4760-A467-75F31DE3391E}">
      <dgm:prSet/>
      <dgm:spPr/>
      <dgm:t>
        <a:bodyPr/>
        <a:lstStyle/>
        <a:p>
          <a:endParaRPr lang="en-CA"/>
        </a:p>
      </dgm:t>
    </dgm:pt>
    <dgm:pt modelId="{9B5919CC-D56E-4022-BB41-37BB59366892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Close</a:t>
          </a:r>
          <a:br>
            <a:rPr lang="en-CA" b="1" dirty="0"/>
          </a:br>
          <a:endParaRPr lang="en-CA" b="1" dirty="0"/>
        </a:p>
      </dgm:t>
    </dgm:pt>
    <dgm:pt modelId="{B9336BC4-0D34-41F0-939B-282CE1FB8EE9}" type="parTrans" cxnId="{6FB3AE84-F036-48C9-B998-DF9483473210}">
      <dgm:prSet/>
      <dgm:spPr/>
      <dgm:t>
        <a:bodyPr/>
        <a:lstStyle/>
        <a:p>
          <a:endParaRPr lang="en-CA"/>
        </a:p>
      </dgm:t>
    </dgm:pt>
    <dgm:pt modelId="{717A4588-0452-4B1F-AF01-3545110CD4D9}" type="sibTrans" cxnId="{6FB3AE84-F036-48C9-B998-DF9483473210}">
      <dgm:prSet/>
      <dgm:spPr/>
      <dgm:t>
        <a:bodyPr/>
        <a:lstStyle/>
        <a:p>
          <a:endParaRPr lang="en-CA"/>
        </a:p>
      </dgm:t>
    </dgm:pt>
    <dgm:pt modelId="{B982EC76-BD6A-425F-810F-21B49321192B}">
      <dgm:prSet phldrT="[Text]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b="1" dirty="0"/>
            <a:t>Interest</a:t>
          </a:r>
          <a:br>
            <a:rPr lang="en-CA" b="0" dirty="0"/>
          </a:br>
          <a:r>
            <a:rPr lang="en-CA" b="0" dirty="0"/>
            <a:t>Sales intro call, collateral</a:t>
          </a:r>
          <a:endParaRPr lang="en-CA" b="1" dirty="0"/>
        </a:p>
      </dgm:t>
    </dgm:pt>
    <dgm:pt modelId="{1764AC6B-0CD7-4660-BC01-07D18452E1BF}" type="parTrans" cxnId="{FFD3F3C1-4A15-4B6A-A910-4D2B250DE899}">
      <dgm:prSet/>
      <dgm:spPr/>
      <dgm:t>
        <a:bodyPr/>
        <a:lstStyle/>
        <a:p>
          <a:endParaRPr lang="en-CA"/>
        </a:p>
      </dgm:t>
    </dgm:pt>
    <dgm:pt modelId="{4BC8770C-B7A3-4B2A-AD04-0C0639685475}" type="sibTrans" cxnId="{FFD3F3C1-4A15-4B6A-A910-4D2B250DE899}">
      <dgm:prSet/>
      <dgm:spPr/>
      <dgm:t>
        <a:bodyPr/>
        <a:lstStyle/>
        <a:p>
          <a:endParaRPr lang="en-CA"/>
        </a:p>
      </dgm:t>
    </dgm:pt>
    <dgm:pt modelId="{9039CCFB-EF42-4B10-9E62-EF1820968562}" type="pres">
      <dgm:prSet presAssocID="{B164821D-92DF-482F-8953-5C90DA0C9E1B}" presName="Name0" presStyleCnt="0">
        <dgm:presLayoutVars>
          <dgm:dir/>
          <dgm:animLvl val="lvl"/>
          <dgm:resizeHandles val="exact"/>
        </dgm:presLayoutVars>
      </dgm:prSet>
      <dgm:spPr/>
    </dgm:pt>
    <dgm:pt modelId="{F95C0E5A-DC95-48F3-91F3-A00CF27A44AC}" type="pres">
      <dgm:prSet presAssocID="{393FEFCD-D4DB-4CBC-B666-69D865CCE9E9}" presName="Name8" presStyleCnt="0"/>
      <dgm:spPr/>
    </dgm:pt>
    <dgm:pt modelId="{C24803B4-84AF-4992-94B5-D1B381A00EA2}" type="pres">
      <dgm:prSet presAssocID="{393FEFCD-D4DB-4CBC-B666-69D865CCE9E9}" presName="level" presStyleLbl="node1" presStyleIdx="0" presStyleCnt="4" custLinFactNeighborY="-703">
        <dgm:presLayoutVars>
          <dgm:chMax val="1"/>
          <dgm:bulletEnabled val="1"/>
        </dgm:presLayoutVars>
      </dgm:prSet>
      <dgm:spPr/>
    </dgm:pt>
    <dgm:pt modelId="{89C63F75-9360-4A5B-BAF4-6A858BA4BD25}" type="pres">
      <dgm:prSet presAssocID="{393FEFCD-D4DB-4CBC-B666-69D865CCE9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BCF32-56BA-4BB5-890A-50E38A7147C2}" type="pres">
      <dgm:prSet presAssocID="{B982EC76-BD6A-425F-810F-21B49321192B}" presName="Name8" presStyleCnt="0"/>
      <dgm:spPr/>
    </dgm:pt>
    <dgm:pt modelId="{5BE11252-7AC0-44FA-B2AB-BD2DBCE9D6D5}" type="pres">
      <dgm:prSet presAssocID="{B982EC76-BD6A-425F-810F-21B49321192B}" presName="level" presStyleLbl="node1" presStyleIdx="1" presStyleCnt="4" custLinFactNeighborY="-703">
        <dgm:presLayoutVars>
          <dgm:chMax val="1"/>
          <dgm:bulletEnabled val="1"/>
        </dgm:presLayoutVars>
      </dgm:prSet>
      <dgm:spPr/>
    </dgm:pt>
    <dgm:pt modelId="{81F1DF95-3E6D-4DD7-BC2C-B3A4437C5C6A}" type="pres">
      <dgm:prSet presAssocID="{B982EC76-BD6A-425F-810F-21B4932119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F0AC8-B007-415A-8E06-E3106174D7C0}" type="pres">
      <dgm:prSet presAssocID="{C3532392-9B0D-4C53-AD1B-E520A64F6506}" presName="Name8" presStyleCnt="0"/>
      <dgm:spPr/>
    </dgm:pt>
    <dgm:pt modelId="{2430C62D-EF6E-4DFE-B0C5-9357517410FD}" type="pres">
      <dgm:prSet presAssocID="{C3532392-9B0D-4C53-AD1B-E520A64F6506}" presName="level" presStyleLbl="node1" presStyleIdx="2" presStyleCnt="4">
        <dgm:presLayoutVars>
          <dgm:chMax val="1"/>
          <dgm:bulletEnabled val="1"/>
        </dgm:presLayoutVars>
      </dgm:prSet>
      <dgm:spPr/>
    </dgm:pt>
    <dgm:pt modelId="{34CD8A50-06E8-4B03-9A8B-9DDC253C968B}" type="pres">
      <dgm:prSet presAssocID="{C3532392-9B0D-4C53-AD1B-E520A64F65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5DBAE8-BAD5-4B73-BCEA-CD35FFBE5709}" type="pres">
      <dgm:prSet presAssocID="{9B5919CC-D56E-4022-BB41-37BB59366892}" presName="Name8" presStyleCnt="0"/>
      <dgm:spPr/>
    </dgm:pt>
    <dgm:pt modelId="{268B2779-97BC-4198-BFB0-45684BFF55A1}" type="pres">
      <dgm:prSet presAssocID="{9B5919CC-D56E-4022-BB41-37BB59366892}" presName="level" presStyleLbl="node1" presStyleIdx="3" presStyleCnt="4">
        <dgm:presLayoutVars>
          <dgm:chMax val="1"/>
          <dgm:bulletEnabled val="1"/>
        </dgm:presLayoutVars>
      </dgm:prSet>
      <dgm:spPr/>
    </dgm:pt>
    <dgm:pt modelId="{D8282212-C8F2-4EE1-8732-0E7170A35B79}" type="pres">
      <dgm:prSet presAssocID="{9B5919CC-D56E-4022-BB41-37BB593668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9B0E1E-CF4D-4CE8-951E-0C1B6B66ED41}" type="presOf" srcId="{393FEFCD-D4DB-4CBC-B666-69D865CCE9E9}" destId="{89C63F75-9360-4A5B-BAF4-6A858BA4BD25}" srcOrd="1" destOrd="0" presId="urn:microsoft.com/office/officeart/2005/8/layout/pyramid3"/>
    <dgm:cxn modelId="{C5E95230-F9E1-4F93-941C-F4AC3BFDA430}" srcId="{B164821D-92DF-482F-8953-5C90DA0C9E1B}" destId="{393FEFCD-D4DB-4CBC-B666-69D865CCE9E9}" srcOrd="0" destOrd="0" parTransId="{FA516225-6E91-419D-AF57-8C0FE84BA92E}" sibTransId="{9EB9F63B-8CB2-4A0E-A6A7-C25DB70A5004}"/>
    <dgm:cxn modelId="{33721F3A-07F2-470D-8ECE-5518A0AEA29B}" type="presOf" srcId="{B982EC76-BD6A-425F-810F-21B49321192B}" destId="{5BE11252-7AC0-44FA-B2AB-BD2DBCE9D6D5}" srcOrd="0" destOrd="0" presId="urn:microsoft.com/office/officeart/2005/8/layout/pyramid3"/>
    <dgm:cxn modelId="{88F1EB67-FA81-4CBD-8D52-A39394B06ED0}" type="presOf" srcId="{393FEFCD-D4DB-4CBC-B666-69D865CCE9E9}" destId="{C24803B4-84AF-4992-94B5-D1B381A00EA2}" srcOrd="0" destOrd="0" presId="urn:microsoft.com/office/officeart/2005/8/layout/pyramid3"/>
    <dgm:cxn modelId="{D428D150-EB59-4462-9942-AF8BA4C97466}" type="presOf" srcId="{C3532392-9B0D-4C53-AD1B-E520A64F6506}" destId="{34CD8A50-06E8-4B03-9A8B-9DDC253C968B}" srcOrd="1" destOrd="0" presId="urn:microsoft.com/office/officeart/2005/8/layout/pyramid3"/>
    <dgm:cxn modelId="{6FB3AE84-F036-48C9-B998-DF9483473210}" srcId="{B164821D-92DF-482F-8953-5C90DA0C9E1B}" destId="{9B5919CC-D56E-4022-BB41-37BB59366892}" srcOrd="3" destOrd="0" parTransId="{B9336BC4-0D34-41F0-939B-282CE1FB8EE9}" sibTransId="{717A4588-0452-4B1F-AF01-3545110CD4D9}"/>
    <dgm:cxn modelId="{151CDFAE-6076-46D8-B06E-4BBE3DB4FA78}" type="presOf" srcId="{C3532392-9B0D-4C53-AD1B-E520A64F6506}" destId="{2430C62D-EF6E-4DFE-B0C5-9357517410FD}" srcOrd="0" destOrd="0" presId="urn:microsoft.com/office/officeart/2005/8/layout/pyramid3"/>
    <dgm:cxn modelId="{421BE9B8-1BAE-4C85-AE74-36C204E19240}" type="presOf" srcId="{9B5919CC-D56E-4022-BB41-37BB59366892}" destId="{D8282212-C8F2-4EE1-8732-0E7170A35B79}" srcOrd="1" destOrd="0" presId="urn:microsoft.com/office/officeart/2005/8/layout/pyramid3"/>
    <dgm:cxn modelId="{560A23BB-2040-4760-A467-75F31DE3391E}" srcId="{B164821D-92DF-482F-8953-5C90DA0C9E1B}" destId="{C3532392-9B0D-4C53-AD1B-E520A64F6506}" srcOrd="2" destOrd="0" parTransId="{E77FB22D-8EC7-4034-871E-38ABA7478390}" sibTransId="{CCE14061-82C7-4D44-B7B1-971F83C75A6D}"/>
    <dgm:cxn modelId="{FFD3F3C1-4A15-4B6A-A910-4D2B250DE899}" srcId="{B164821D-92DF-482F-8953-5C90DA0C9E1B}" destId="{B982EC76-BD6A-425F-810F-21B49321192B}" srcOrd="1" destOrd="0" parTransId="{1764AC6B-0CD7-4660-BC01-07D18452E1BF}" sibTransId="{4BC8770C-B7A3-4B2A-AD04-0C0639685475}"/>
    <dgm:cxn modelId="{AA4760C7-EDBE-4C7B-BF16-413C4D1E8228}" type="presOf" srcId="{B164821D-92DF-482F-8953-5C90DA0C9E1B}" destId="{9039CCFB-EF42-4B10-9E62-EF1820968562}" srcOrd="0" destOrd="0" presId="urn:microsoft.com/office/officeart/2005/8/layout/pyramid3"/>
    <dgm:cxn modelId="{F92A22D3-33B0-479F-ACF6-EC5E3C6CE065}" type="presOf" srcId="{9B5919CC-D56E-4022-BB41-37BB59366892}" destId="{268B2779-97BC-4198-BFB0-45684BFF55A1}" srcOrd="0" destOrd="0" presId="urn:microsoft.com/office/officeart/2005/8/layout/pyramid3"/>
    <dgm:cxn modelId="{4D70A7DC-B9ED-42CA-8D6D-C9B7187C29EA}" type="presOf" srcId="{B982EC76-BD6A-425F-810F-21B49321192B}" destId="{81F1DF95-3E6D-4DD7-BC2C-B3A4437C5C6A}" srcOrd="1" destOrd="0" presId="urn:microsoft.com/office/officeart/2005/8/layout/pyramid3"/>
    <dgm:cxn modelId="{AE237549-DA1A-4386-9F19-B72DADEE3D8A}" type="presParOf" srcId="{9039CCFB-EF42-4B10-9E62-EF1820968562}" destId="{F95C0E5A-DC95-48F3-91F3-A00CF27A44AC}" srcOrd="0" destOrd="0" presId="urn:microsoft.com/office/officeart/2005/8/layout/pyramid3"/>
    <dgm:cxn modelId="{CC5DFEFB-E291-47DD-8F2A-B20D697464A9}" type="presParOf" srcId="{F95C0E5A-DC95-48F3-91F3-A00CF27A44AC}" destId="{C24803B4-84AF-4992-94B5-D1B381A00EA2}" srcOrd="0" destOrd="0" presId="urn:microsoft.com/office/officeart/2005/8/layout/pyramid3"/>
    <dgm:cxn modelId="{F41E6B71-178F-4B07-AD31-F61F80AA3A95}" type="presParOf" srcId="{F95C0E5A-DC95-48F3-91F3-A00CF27A44AC}" destId="{89C63F75-9360-4A5B-BAF4-6A858BA4BD25}" srcOrd="1" destOrd="0" presId="urn:microsoft.com/office/officeart/2005/8/layout/pyramid3"/>
    <dgm:cxn modelId="{AAF6B2ED-C406-43E7-9C19-82A2D5694B64}" type="presParOf" srcId="{9039CCFB-EF42-4B10-9E62-EF1820968562}" destId="{3B1BCF32-56BA-4BB5-890A-50E38A7147C2}" srcOrd="1" destOrd="0" presId="urn:microsoft.com/office/officeart/2005/8/layout/pyramid3"/>
    <dgm:cxn modelId="{C96D1E55-3A9B-49AC-AB1F-DB0E7D3CA144}" type="presParOf" srcId="{3B1BCF32-56BA-4BB5-890A-50E38A7147C2}" destId="{5BE11252-7AC0-44FA-B2AB-BD2DBCE9D6D5}" srcOrd="0" destOrd="0" presId="urn:microsoft.com/office/officeart/2005/8/layout/pyramid3"/>
    <dgm:cxn modelId="{DA6516FD-19E4-4591-92CD-4FA19209ED77}" type="presParOf" srcId="{3B1BCF32-56BA-4BB5-890A-50E38A7147C2}" destId="{81F1DF95-3E6D-4DD7-BC2C-B3A4437C5C6A}" srcOrd="1" destOrd="0" presId="urn:microsoft.com/office/officeart/2005/8/layout/pyramid3"/>
    <dgm:cxn modelId="{2509D233-12FD-49DD-B50A-0951E60FF5B5}" type="presParOf" srcId="{9039CCFB-EF42-4B10-9E62-EF1820968562}" destId="{D47F0AC8-B007-415A-8E06-E3106174D7C0}" srcOrd="2" destOrd="0" presId="urn:microsoft.com/office/officeart/2005/8/layout/pyramid3"/>
    <dgm:cxn modelId="{8372B162-8483-4F0E-8D3F-82F5FFA41E34}" type="presParOf" srcId="{D47F0AC8-B007-415A-8E06-E3106174D7C0}" destId="{2430C62D-EF6E-4DFE-B0C5-9357517410FD}" srcOrd="0" destOrd="0" presId="urn:microsoft.com/office/officeart/2005/8/layout/pyramid3"/>
    <dgm:cxn modelId="{661F0115-5209-4BC0-B151-422BAD13FA2C}" type="presParOf" srcId="{D47F0AC8-B007-415A-8E06-E3106174D7C0}" destId="{34CD8A50-06E8-4B03-9A8B-9DDC253C968B}" srcOrd="1" destOrd="0" presId="urn:microsoft.com/office/officeart/2005/8/layout/pyramid3"/>
    <dgm:cxn modelId="{57D6224B-21D0-4D46-8170-34FAE116BB69}" type="presParOf" srcId="{9039CCFB-EF42-4B10-9E62-EF1820968562}" destId="{6C5DBAE8-BAD5-4B73-BCEA-CD35FFBE5709}" srcOrd="3" destOrd="0" presId="urn:microsoft.com/office/officeart/2005/8/layout/pyramid3"/>
    <dgm:cxn modelId="{460F03E2-8428-4DFA-AA39-8C758BE915F4}" type="presParOf" srcId="{6C5DBAE8-BAD5-4B73-BCEA-CD35FFBE5709}" destId="{268B2779-97BC-4198-BFB0-45684BFF55A1}" srcOrd="0" destOrd="0" presId="urn:microsoft.com/office/officeart/2005/8/layout/pyramid3"/>
    <dgm:cxn modelId="{06C52957-F3FF-40C5-999E-9CCBB555932D}" type="presParOf" srcId="{6C5DBAE8-BAD5-4B73-BCEA-CD35FFBE5709}" destId="{D8282212-C8F2-4EE1-8732-0E7170A35B79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4821D-92DF-482F-8953-5C90DA0C9E1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393FEFCD-D4DB-4CBC-B666-69D865CCE9E9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Problem identification</a:t>
          </a:r>
          <a:br>
            <a:rPr lang="en-CA" sz="1600" b="1" dirty="0"/>
          </a:br>
          <a:r>
            <a:rPr lang="en-CA" sz="1600" b="0" dirty="0"/>
            <a:t>Self search, regulation</a:t>
          </a:r>
        </a:p>
      </dgm:t>
    </dgm:pt>
    <dgm:pt modelId="{FA516225-6E91-419D-AF57-8C0FE84BA92E}" type="parTrans" cxnId="{C5E95230-F9E1-4F93-941C-F4AC3BFDA430}">
      <dgm:prSet/>
      <dgm:spPr/>
      <dgm:t>
        <a:bodyPr/>
        <a:lstStyle/>
        <a:p>
          <a:endParaRPr lang="en-CA"/>
        </a:p>
      </dgm:t>
    </dgm:pt>
    <dgm:pt modelId="{9EB9F63B-8CB2-4A0E-A6A7-C25DB70A5004}" type="sibTrans" cxnId="{C5E95230-F9E1-4F93-941C-F4AC3BFDA430}">
      <dgm:prSet/>
      <dgm:spPr/>
      <dgm:t>
        <a:bodyPr/>
        <a:lstStyle/>
        <a:p>
          <a:endParaRPr lang="en-CA"/>
        </a:p>
      </dgm:t>
    </dgm:pt>
    <dgm:pt modelId="{C3532392-9B0D-4C53-AD1B-E520A64F6506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 lIns="0" rIns="0"/>
        <a:lstStyle/>
        <a:p>
          <a:r>
            <a:rPr lang="en-CA" sz="1600" b="1" dirty="0"/>
            <a:t>Initial validation</a:t>
          </a:r>
          <a:br>
            <a:rPr lang="en-CA" sz="1600" dirty="0"/>
          </a:br>
          <a:r>
            <a:rPr lang="en-CA" sz="1600" dirty="0"/>
            <a:t>Videos, pricing</a:t>
          </a:r>
        </a:p>
      </dgm:t>
    </dgm:pt>
    <dgm:pt modelId="{E77FB22D-8EC7-4034-871E-38ABA7478390}" type="parTrans" cxnId="{560A23BB-2040-4760-A467-75F31DE3391E}">
      <dgm:prSet/>
      <dgm:spPr/>
      <dgm:t>
        <a:bodyPr/>
        <a:lstStyle/>
        <a:p>
          <a:endParaRPr lang="en-CA"/>
        </a:p>
      </dgm:t>
    </dgm:pt>
    <dgm:pt modelId="{CCE14061-82C7-4D44-B7B1-971F83C75A6D}" type="sibTrans" cxnId="{560A23BB-2040-4760-A467-75F31DE3391E}">
      <dgm:prSet/>
      <dgm:spPr/>
      <dgm:t>
        <a:bodyPr/>
        <a:lstStyle/>
        <a:p>
          <a:endParaRPr lang="en-CA"/>
        </a:p>
      </dgm:t>
    </dgm:pt>
    <dgm:pt modelId="{9B5919CC-D56E-4022-BB41-37BB59366892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Decision</a:t>
          </a:r>
          <a:br>
            <a:rPr lang="en-CA" sz="1600" dirty="0"/>
          </a:br>
          <a:br>
            <a:rPr lang="en-CA" sz="1600" dirty="0"/>
          </a:br>
          <a:endParaRPr lang="en-CA" sz="1600" dirty="0"/>
        </a:p>
      </dgm:t>
    </dgm:pt>
    <dgm:pt modelId="{B9336BC4-0D34-41F0-939B-282CE1FB8EE9}" type="parTrans" cxnId="{6FB3AE84-F036-48C9-B998-DF9483473210}">
      <dgm:prSet/>
      <dgm:spPr/>
      <dgm:t>
        <a:bodyPr/>
        <a:lstStyle/>
        <a:p>
          <a:endParaRPr lang="en-CA"/>
        </a:p>
      </dgm:t>
    </dgm:pt>
    <dgm:pt modelId="{717A4588-0452-4B1F-AF01-3545110CD4D9}" type="sibTrans" cxnId="{6FB3AE84-F036-48C9-B998-DF9483473210}">
      <dgm:prSet/>
      <dgm:spPr/>
      <dgm:t>
        <a:bodyPr/>
        <a:lstStyle/>
        <a:p>
          <a:endParaRPr lang="en-CA"/>
        </a:p>
      </dgm:t>
    </dgm:pt>
    <dgm:pt modelId="{B982EC76-BD6A-425F-810F-21B49321192B}">
      <dgm:prSet phldrT="[Text]" custT="1"/>
      <dgm:spPr>
        <a:solidFill>
          <a:schemeClr val="bg1"/>
        </a:solid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gm:spPr>
      <dgm:t>
        <a:bodyPr/>
        <a:lstStyle/>
        <a:p>
          <a:r>
            <a:rPr lang="en-CA" sz="1600" b="1" dirty="0"/>
            <a:t>Solution discovery</a:t>
          </a:r>
          <a:br>
            <a:rPr lang="en-CA" sz="1600" b="1" dirty="0"/>
          </a:br>
          <a:r>
            <a:rPr lang="en-CA" sz="1600" b="0" dirty="0"/>
            <a:t>Online presence, peers</a:t>
          </a:r>
          <a:endParaRPr lang="en-CA" sz="1600" b="1" dirty="0"/>
        </a:p>
      </dgm:t>
    </dgm:pt>
    <dgm:pt modelId="{1764AC6B-0CD7-4660-BC01-07D18452E1BF}" type="parTrans" cxnId="{FFD3F3C1-4A15-4B6A-A910-4D2B250DE899}">
      <dgm:prSet/>
      <dgm:spPr/>
      <dgm:t>
        <a:bodyPr/>
        <a:lstStyle/>
        <a:p>
          <a:endParaRPr lang="en-CA"/>
        </a:p>
      </dgm:t>
    </dgm:pt>
    <dgm:pt modelId="{4BC8770C-B7A3-4B2A-AD04-0C0639685475}" type="sibTrans" cxnId="{FFD3F3C1-4A15-4B6A-A910-4D2B250DE899}">
      <dgm:prSet/>
      <dgm:spPr/>
      <dgm:t>
        <a:bodyPr/>
        <a:lstStyle/>
        <a:p>
          <a:endParaRPr lang="en-CA"/>
        </a:p>
      </dgm:t>
    </dgm:pt>
    <dgm:pt modelId="{9039CCFB-EF42-4B10-9E62-EF1820968562}" type="pres">
      <dgm:prSet presAssocID="{B164821D-92DF-482F-8953-5C90DA0C9E1B}" presName="Name0" presStyleCnt="0">
        <dgm:presLayoutVars>
          <dgm:dir/>
          <dgm:animLvl val="lvl"/>
          <dgm:resizeHandles val="exact"/>
        </dgm:presLayoutVars>
      </dgm:prSet>
      <dgm:spPr/>
    </dgm:pt>
    <dgm:pt modelId="{F95C0E5A-DC95-48F3-91F3-A00CF27A44AC}" type="pres">
      <dgm:prSet presAssocID="{393FEFCD-D4DB-4CBC-B666-69D865CCE9E9}" presName="Name8" presStyleCnt="0"/>
      <dgm:spPr/>
    </dgm:pt>
    <dgm:pt modelId="{C24803B4-84AF-4992-94B5-D1B381A00EA2}" type="pres">
      <dgm:prSet presAssocID="{393FEFCD-D4DB-4CBC-B666-69D865CCE9E9}" presName="level" presStyleLbl="node1" presStyleIdx="0" presStyleCnt="4" custLinFactNeighborY="-703">
        <dgm:presLayoutVars>
          <dgm:chMax val="1"/>
          <dgm:bulletEnabled val="1"/>
        </dgm:presLayoutVars>
      </dgm:prSet>
      <dgm:spPr/>
    </dgm:pt>
    <dgm:pt modelId="{89C63F75-9360-4A5B-BAF4-6A858BA4BD25}" type="pres">
      <dgm:prSet presAssocID="{393FEFCD-D4DB-4CBC-B666-69D865CCE9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B1BCF32-56BA-4BB5-890A-50E38A7147C2}" type="pres">
      <dgm:prSet presAssocID="{B982EC76-BD6A-425F-810F-21B49321192B}" presName="Name8" presStyleCnt="0"/>
      <dgm:spPr/>
    </dgm:pt>
    <dgm:pt modelId="{5BE11252-7AC0-44FA-B2AB-BD2DBCE9D6D5}" type="pres">
      <dgm:prSet presAssocID="{B982EC76-BD6A-425F-810F-21B49321192B}" presName="level" presStyleLbl="node1" presStyleIdx="1" presStyleCnt="4" custLinFactNeighborY="-703">
        <dgm:presLayoutVars>
          <dgm:chMax val="1"/>
          <dgm:bulletEnabled val="1"/>
        </dgm:presLayoutVars>
      </dgm:prSet>
      <dgm:spPr/>
    </dgm:pt>
    <dgm:pt modelId="{81F1DF95-3E6D-4DD7-BC2C-B3A4437C5C6A}" type="pres">
      <dgm:prSet presAssocID="{B982EC76-BD6A-425F-810F-21B49321192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47F0AC8-B007-415A-8E06-E3106174D7C0}" type="pres">
      <dgm:prSet presAssocID="{C3532392-9B0D-4C53-AD1B-E520A64F6506}" presName="Name8" presStyleCnt="0"/>
      <dgm:spPr/>
    </dgm:pt>
    <dgm:pt modelId="{2430C62D-EF6E-4DFE-B0C5-9357517410FD}" type="pres">
      <dgm:prSet presAssocID="{C3532392-9B0D-4C53-AD1B-E520A64F6506}" presName="level" presStyleLbl="node1" presStyleIdx="2" presStyleCnt="4">
        <dgm:presLayoutVars>
          <dgm:chMax val="1"/>
          <dgm:bulletEnabled val="1"/>
        </dgm:presLayoutVars>
      </dgm:prSet>
      <dgm:spPr/>
    </dgm:pt>
    <dgm:pt modelId="{34CD8A50-06E8-4B03-9A8B-9DDC253C968B}" type="pres">
      <dgm:prSet presAssocID="{C3532392-9B0D-4C53-AD1B-E520A64F650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5DBAE8-BAD5-4B73-BCEA-CD35FFBE5709}" type="pres">
      <dgm:prSet presAssocID="{9B5919CC-D56E-4022-BB41-37BB59366892}" presName="Name8" presStyleCnt="0"/>
      <dgm:spPr/>
    </dgm:pt>
    <dgm:pt modelId="{268B2779-97BC-4198-BFB0-45684BFF55A1}" type="pres">
      <dgm:prSet presAssocID="{9B5919CC-D56E-4022-BB41-37BB59366892}" presName="level" presStyleLbl="node1" presStyleIdx="3" presStyleCnt="4">
        <dgm:presLayoutVars>
          <dgm:chMax val="1"/>
          <dgm:bulletEnabled val="1"/>
        </dgm:presLayoutVars>
      </dgm:prSet>
      <dgm:spPr/>
    </dgm:pt>
    <dgm:pt modelId="{D8282212-C8F2-4EE1-8732-0E7170A35B79}" type="pres">
      <dgm:prSet presAssocID="{9B5919CC-D56E-4022-BB41-37BB5936689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9B0E1E-CF4D-4CE8-951E-0C1B6B66ED41}" type="presOf" srcId="{393FEFCD-D4DB-4CBC-B666-69D865CCE9E9}" destId="{89C63F75-9360-4A5B-BAF4-6A858BA4BD25}" srcOrd="1" destOrd="0" presId="urn:microsoft.com/office/officeart/2005/8/layout/pyramid3"/>
    <dgm:cxn modelId="{C5E95230-F9E1-4F93-941C-F4AC3BFDA430}" srcId="{B164821D-92DF-482F-8953-5C90DA0C9E1B}" destId="{393FEFCD-D4DB-4CBC-B666-69D865CCE9E9}" srcOrd="0" destOrd="0" parTransId="{FA516225-6E91-419D-AF57-8C0FE84BA92E}" sibTransId="{9EB9F63B-8CB2-4A0E-A6A7-C25DB70A5004}"/>
    <dgm:cxn modelId="{33721F3A-07F2-470D-8ECE-5518A0AEA29B}" type="presOf" srcId="{B982EC76-BD6A-425F-810F-21B49321192B}" destId="{5BE11252-7AC0-44FA-B2AB-BD2DBCE9D6D5}" srcOrd="0" destOrd="0" presId="urn:microsoft.com/office/officeart/2005/8/layout/pyramid3"/>
    <dgm:cxn modelId="{88F1EB67-FA81-4CBD-8D52-A39394B06ED0}" type="presOf" srcId="{393FEFCD-D4DB-4CBC-B666-69D865CCE9E9}" destId="{C24803B4-84AF-4992-94B5-D1B381A00EA2}" srcOrd="0" destOrd="0" presId="urn:microsoft.com/office/officeart/2005/8/layout/pyramid3"/>
    <dgm:cxn modelId="{D428D150-EB59-4462-9942-AF8BA4C97466}" type="presOf" srcId="{C3532392-9B0D-4C53-AD1B-E520A64F6506}" destId="{34CD8A50-06E8-4B03-9A8B-9DDC253C968B}" srcOrd="1" destOrd="0" presId="urn:microsoft.com/office/officeart/2005/8/layout/pyramid3"/>
    <dgm:cxn modelId="{6FB3AE84-F036-48C9-B998-DF9483473210}" srcId="{B164821D-92DF-482F-8953-5C90DA0C9E1B}" destId="{9B5919CC-D56E-4022-BB41-37BB59366892}" srcOrd="3" destOrd="0" parTransId="{B9336BC4-0D34-41F0-939B-282CE1FB8EE9}" sibTransId="{717A4588-0452-4B1F-AF01-3545110CD4D9}"/>
    <dgm:cxn modelId="{151CDFAE-6076-46D8-B06E-4BBE3DB4FA78}" type="presOf" srcId="{C3532392-9B0D-4C53-AD1B-E520A64F6506}" destId="{2430C62D-EF6E-4DFE-B0C5-9357517410FD}" srcOrd="0" destOrd="0" presId="urn:microsoft.com/office/officeart/2005/8/layout/pyramid3"/>
    <dgm:cxn modelId="{421BE9B8-1BAE-4C85-AE74-36C204E19240}" type="presOf" srcId="{9B5919CC-D56E-4022-BB41-37BB59366892}" destId="{D8282212-C8F2-4EE1-8732-0E7170A35B79}" srcOrd="1" destOrd="0" presId="urn:microsoft.com/office/officeart/2005/8/layout/pyramid3"/>
    <dgm:cxn modelId="{560A23BB-2040-4760-A467-75F31DE3391E}" srcId="{B164821D-92DF-482F-8953-5C90DA0C9E1B}" destId="{C3532392-9B0D-4C53-AD1B-E520A64F6506}" srcOrd="2" destOrd="0" parTransId="{E77FB22D-8EC7-4034-871E-38ABA7478390}" sibTransId="{CCE14061-82C7-4D44-B7B1-971F83C75A6D}"/>
    <dgm:cxn modelId="{FFD3F3C1-4A15-4B6A-A910-4D2B250DE899}" srcId="{B164821D-92DF-482F-8953-5C90DA0C9E1B}" destId="{B982EC76-BD6A-425F-810F-21B49321192B}" srcOrd="1" destOrd="0" parTransId="{1764AC6B-0CD7-4660-BC01-07D18452E1BF}" sibTransId="{4BC8770C-B7A3-4B2A-AD04-0C0639685475}"/>
    <dgm:cxn modelId="{AA4760C7-EDBE-4C7B-BF16-413C4D1E8228}" type="presOf" srcId="{B164821D-92DF-482F-8953-5C90DA0C9E1B}" destId="{9039CCFB-EF42-4B10-9E62-EF1820968562}" srcOrd="0" destOrd="0" presId="urn:microsoft.com/office/officeart/2005/8/layout/pyramid3"/>
    <dgm:cxn modelId="{F92A22D3-33B0-479F-ACF6-EC5E3C6CE065}" type="presOf" srcId="{9B5919CC-D56E-4022-BB41-37BB59366892}" destId="{268B2779-97BC-4198-BFB0-45684BFF55A1}" srcOrd="0" destOrd="0" presId="urn:microsoft.com/office/officeart/2005/8/layout/pyramid3"/>
    <dgm:cxn modelId="{4D70A7DC-B9ED-42CA-8D6D-C9B7187C29EA}" type="presOf" srcId="{B982EC76-BD6A-425F-810F-21B49321192B}" destId="{81F1DF95-3E6D-4DD7-BC2C-B3A4437C5C6A}" srcOrd="1" destOrd="0" presId="urn:microsoft.com/office/officeart/2005/8/layout/pyramid3"/>
    <dgm:cxn modelId="{AE237549-DA1A-4386-9F19-B72DADEE3D8A}" type="presParOf" srcId="{9039CCFB-EF42-4B10-9E62-EF1820968562}" destId="{F95C0E5A-DC95-48F3-91F3-A00CF27A44AC}" srcOrd="0" destOrd="0" presId="urn:microsoft.com/office/officeart/2005/8/layout/pyramid3"/>
    <dgm:cxn modelId="{CC5DFEFB-E291-47DD-8F2A-B20D697464A9}" type="presParOf" srcId="{F95C0E5A-DC95-48F3-91F3-A00CF27A44AC}" destId="{C24803B4-84AF-4992-94B5-D1B381A00EA2}" srcOrd="0" destOrd="0" presId="urn:microsoft.com/office/officeart/2005/8/layout/pyramid3"/>
    <dgm:cxn modelId="{F41E6B71-178F-4B07-AD31-F61F80AA3A95}" type="presParOf" srcId="{F95C0E5A-DC95-48F3-91F3-A00CF27A44AC}" destId="{89C63F75-9360-4A5B-BAF4-6A858BA4BD25}" srcOrd="1" destOrd="0" presId="urn:microsoft.com/office/officeart/2005/8/layout/pyramid3"/>
    <dgm:cxn modelId="{AAF6B2ED-C406-43E7-9C19-82A2D5694B64}" type="presParOf" srcId="{9039CCFB-EF42-4B10-9E62-EF1820968562}" destId="{3B1BCF32-56BA-4BB5-890A-50E38A7147C2}" srcOrd="1" destOrd="0" presId="urn:microsoft.com/office/officeart/2005/8/layout/pyramid3"/>
    <dgm:cxn modelId="{C96D1E55-3A9B-49AC-AB1F-DB0E7D3CA144}" type="presParOf" srcId="{3B1BCF32-56BA-4BB5-890A-50E38A7147C2}" destId="{5BE11252-7AC0-44FA-B2AB-BD2DBCE9D6D5}" srcOrd="0" destOrd="0" presId="urn:microsoft.com/office/officeart/2005/8/layout/pyramid3"/>
    <dgm:cxn modelId="{DA6516FD-19E4-4591-92CD-4FA19209ED77}" type="presParOf" srcId="{3B1BCF32-56BA-4BB5-890A-50E38A7147C2}" destId="{81F1DF95-3E6D-4DD7-BC2C-B3A4437C5C6A}" srcOrd="1" destOrd="0" presId="urn:microsoft.com/office/officeart/2005/8/layout/pyramid3"/>
    <dgm:cxn modelId="{2509D233-12FD-49DD-B50A-0951E60FF5B5}" type="presParOf" srcId="{9039CCFB-EF42-4B10-9E62-EF1820968562}" destId="{D47F0AC8-B007-415A-8E06-E3106174D7C0}" srcOrd="2" destOrd="0" presId="urn:microsoft.com/office/officeart/2005/8/layout/pyramid3"/>
    <dgm:cxn modelId="{8372B162-8483-4F0E-8D3F-82F5FFA41E34}" type="presParOf" srcId="{D47F0AC8-B007-415A-8E06-E3106174D7C0}" destId="{2430C62D-EF6E-4DFE-B0C5-9357517410FD}" srcOrd="0" destOrd="0" presId="urn:microsoft.com/office/officeart/2005/8/layout/pyramid3"/>
    <dgm:cxn modelId="{661F0115-5209-4BC0-B151-422BAD13FA2C}" type="presParOf" srcId="{D47F0AC8-B007-415A-8E06-E3106174D7C0}" destId="{34CD8A50-06E8-4B03-9A8B-9DDC253C968B}" srcOrd="1" destOrd="0" presId="urn:microsoft.com/office/officeart/2005/8/layout/pyramid3"/>
    <dgm:cxn modelId="{57D6224B-21D0-4D46-8170-34FAE116BB69}" type="presParOf" srcId="{9039CCFB-EF42-4B10-9E62-EF1820968562}" destId="{6C5DBAE8-BAD5-4B73-BCEA-CD35FFBE5709}" srcOrd="3" destOrd="0" presId="urn:microsoft.com/office/officeart/2005/8/layout/pyramid3"/>
    <dgm:cxn modelId="{460F03E2-8428-4DFA-AA39-8C758BE915F4}" type="presParOf" srcId="{6C5DBAE8-BAD5-4B73-BCEA-CD35FFBE5709}" destId="{268B2779-97BC-4198-BFB0-45684BFF55A1}" srcOrd="0" destOrd="0" presId="urn:microsoft.com/office/officeart/2005/8/layout/pyramid3"/>
    <dgm:cxn modelId="{06C52957-F3FF-40C5-999E-9CCBB555932D}" type="presParOf" srcId="{6C5DBAE8-BAD5-4B73-BCEA-CD35FFBE5709}" destId="{D8282212-C8F2-4EE1-8732-0E7170A35B79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803B4-84AF-4992-94B5-D1B381A00EA2}">
      <dsp:nvSpPr>
        <dsp:cNvPr id="0" name=""/>
        <dsp:cNvSpPr/>
      </dsp:nvSpPr>
      <dsp:spPr>
        <a:xfrm rot="10800000">
          <a:off x="0" y="0"/>
          <a:ext cx="5338284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Awareness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Cold outreach, events / tradeshows</a:t>
          </a:r>
        </a:p>
      </dsp:txBody>
      <dsp:txXfrm rot="-10800000">
        <a:off x="934199" y="0"/>
        <a:ext cx="3469884" cy="874987"/>
      </dsp:txXfrm>
    </dsp:sp>
    <dsp:sp modelId="{5BE11252-7AC0-44FA-B2AB-BD2DBCE9D6D5}">
      <dsp:nvSpPr>
        <dsp:cNvPr id="0" name=""/>
        <dsp:cNvSpPr/>
      </dsp:nvSpPr>
      <dsp:spPr>
        <a:xfrm rot="10800000">
          <a:off x="667285" y="868836"/>
          <a:ext cx="4003713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Interest</a:t>
          </a:r>
          <a:br>
            <a:rPr lang="en-CA" sz="1700" b="0" kern="1200" dirty="0"/>
          </a:br>
          <a:r>
            <a:rPr lang="en-CA" sz="1700" b="0" kern="1200" dirty="0"/>
            <a:t>Sales intro call, collateral</a:t>
          </a:r>
          <a:endParaRPr lang="en-CA" sz="1700" b="1" kern="1200" dirty="0"/>
        </a:p>
      </dsp:txBody>
      <dsp:txXfrm rot="-10800000">
        <a:off x="1367935" y="868836"/>
        <a:ext cx="2602413" cy="874987"/>
      </dsp:txXfrm>
    </dsp:sp>
    <dsp:sp modelId="{2430C62D-EF6E-4DFE-B0C5-9357517410FD}">
      <dsp:nvSpPr>
        <dsp:cNvPr id="0" name=""/>
        <dsp:cNvSpPr/>
      </dsp:nvSpPr>
      <dsp:spPr>
        <a:xfrm rot="10800000">
          <a:off x="1334571" y="1749974"/>
          <a:ext cx="2669142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Consideration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Discovery, </a:t>
          </a:r>
          <a:br>
            <a:rPr lang="en-CA" sz="1700" b="0" kern="1200" dirty="0"/>
          </a:br>
          <a:r>
            <a:rPr lang="en-CA" sz="1700" b="0" kern="1200" dirty="0"/>
            <a:t>demos</a:t>
          </a:r>
        </a:p>
      </dsp:txBody>
      <dsp:txXfrm rot="-10800000">
        <a:off x="1801670" y="1749974"/>
        <a:ext cx="1734942" cy="874987"/>
      </dsp:txXfrm>
    </dsp:sp>
    <dsp:sp modelId="{268B2779-97BC-4198-BFB0-45684BFF55A1}">
      <dsp:nvSpPr>
        <dsp:cNvPr id="0" name=""/>
        <dsp:cNvSpPr/>
      </dsp:nvSpPr>
      <dsp:spPr>
        <a:xfrm rot="10800000">
          <a:off x="2001856" y="2624961"/>
          <a:ext cx="1334571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Close</a:t>
          </a:r>
          <a:br>
            <a:rPr lang="en-CA" sz="1700" b="1" kern="1200" dirty="0"/>
          </a:br>
          <a:endParaRPr lang="en-CA" sz="1700" b="1" kern="1200" dirty="0"/>
        </a:p>
      </dsp:txBody>
      <dsp:txXfrm rot="-10800000">
        <a:off x="2001856" y="2624961"/>
        <a:ext cx="1334571" cy="874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803B4-84AF-4992-94B5-D1B381A00EA2}">
      <dsp:nvSpPr>
        <dsp:cNvPr id="0" name=""/>
        <dsp:cNvSpPr/>
      </dsp:nvSpPr>
      <dsp:spPr>
        <a:xfrm rot="10800000">
          <a:off x="0" y="0"/>
          <a:ext cx="5338284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Problem identification</a:t>
          </a:r>
          <a:br>
            <a:rPr lang="en-CA" sz="1600" b="1" kern="1200" dirty="0"/>
          </a:br>
          <a:r>
            <a:rPr lang="en-CA" sz="1600" b="0" kern="1200" dirty="0"/>
            <a:t>Self search, regulation</a:t>
          </a:r>
        </a:p>
      </dsp:txBody>
      <dsp:txXfrm rot="-10800000">
        <a:off x="934199" y="0"/>
        <a:ext cx="3469884" cy="874987"/>
      </dsp:txXfrm>
    </dsp:sp>
    <dsp:sp modelId="{5BE11252-7AC0-44FA-B2AB-BD2DBCE9D6D5}">
      <dsp:nvSpPr>
        <dsp:cNvPr id="0" name=""/>
        <dsp:cNvSpPr/>
      </dsp:nvSpPr>
      <dsp:spPr>
        <a:xfrm rot="10800000">
          <a:off x="667285" y="868836"/>
          <a:ext cx="4003713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Solution discovery</a:t>
          </a:r>
          <a:br>
            <a:rPr lang="en-CA" sz="1600" b="1" kern="1200" dirty="0"/>
          </a:br>
          <a:r>
            <a:rPr lang="en-CA" sz="1600" b="0" kern="1200" dirty="0"/>
            <a:t>Online presence, peers</a:t>
          </a:r>
          <a:endParaRPr lang="en-CA" sz="1600" b="1" kern="1200" dirty="0"/>
        </a:p>
      </dsp:txBody>
      <dsp:txXfrm rot="-10800000">
        <a:off x="1367935" y="868836"/>
        <a:ext cx="2602413" cy="874987"/>
      </dsp:txXfrm>
    </dsp:sp>
    <dsp:sp modelId="{2430C62D-EF6E-4DFE-B0C5-9357517410FD}">
      <dsp:nvSpPr>
        <dsp:cNvPr id="0" name=""/>
        <dsp:cNvSpPr/>
      </dsp:nvSpPr>
      <dsp:spPr>
        <a:xfrm rot="10800000">
          <a:off x="1334571" y="1749974"/>
          <a:ext cx="2669142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Initial validation</a:t>
          </a:r>
          <a:br>
            <a:rPr lang="en-CA" sz="1600" kern="1200" dirty="0"/>
          </a:br>
          <a:r>
            <a:rPr lang="en-CA" sz="1600" kern="1200" dirty="0"/>
            <a:t>Videos, pricing</a:t>
          </a:r>
        </a:p>
      </dsp:txBody>
      <dsp:txXfrm rot="-10800000">
        <a:off x="1801670" y="1749974"/>
        <a:ext cx="1734942" cy="874987"/>
      </dsp:txXfrm>
    </dsp:sp>
    <dsp:sp modelId="{268B2779-97BC-4198-BFB0-45684BFF55A1}">
      <dsp:nvSpPr>
        <dsp:cNvPr id="0" name=""/>
        <dsp:cNvSpPr/>
      </dsp:nvSpPr>
      <dsp:spPr>
        <a:xfrm rot="10800000">
          <a:off x="2001856" y="2624961"/>
          <a:ext cx="1334571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Decision</a:t>
          </a:r>
          <a:br>
            <a:rPr lang="en-CA" sz="1600" kern="1200" dirty="0"/>
          </a:br>
          <a:br>
            <a:rPr lang="en-CA" sz="1600" kern="1200" dirty="0"/>
          </a:br>
          <a:endParaRPr lang="en-CA" sz="1600" kern="1200" dirty="0"/>
        </a:p>
      </dsp:txBody>
      <dsp:txXfrm rot="-10800000">
        <a:off x="2001856" y="2624961"/>
        <a:ext cx="1334571" cy="8749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803B4-84AF-4992-94B5-D1B381A00EA2}">
      <dsp:nvSpPr>
        <dsp:cNvPr id="0" name=""/>
        <dsp:cNvSpPr/>
      </dsp:nvSpPr>
      <dsp:spPr>
        <a:xfrm rot="10800000">
          <a:off x="0" y="0"/>
          <a:ext cx="5338284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Awareness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Cold outreach, events / tradeshows</a:t>
          </a:r>
        </a:p>
      </dsp:txBody>
      <dsp:txXfrm rot="-10800000">
        <a:off x="934199" y="0"/>
        <a:ext cx="3469884" cy="874987"/>
      </dsp:txXfrm>
    </dsp:sp>
    <dsp:sp modelId="{5BE11252-7AC0-44FA-B2AB-BD2DBCE9D6D5}">
      <dsp:nvSpPr>
        <dsp:cNvPr id="0" name=""/>
        <dsp:cNvSpPr/>
      </dsp:nvSpPr>
      <dsp:spPr>
        <a:xfrm rot="10800000">
          <a:off x="667285" y="868836"/>
          <a:ext cx="4003713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Interest</a:t>
          </a:r>
          <a:br>
            <a:rPr lang="en-CA" sz="1700" b="0" kern="1200" dirty="0"/>
          </a:br>
          <a:r>
            <a:rPr lang="en-CA" sz="1700" b="0" kern="1200" dirty="0"/>
            <a:t>Sales intro call, collateral</a:t>
          </a:r>
          <a:endParaRPr lang="en-CA" sz="1700" b="1" kern="1200" dirty="0"/>
        </a:p>
      </dsp:txBody>
      <dsp:txXfrm rot="-10800000">
        <a:off x="1367935" y="868836"/>
        <a:ext cx="2602413" cy="874987"/>
      </dsp:txXfrm>
    </dsp:sp>
    <dsp:sp modelId="{2430C62D-EF6E-4DFE-B0C5-9357517410FD}">
      <dsp:nvSpPr>
        <dsp:cNvPr id="0" name=""/>
        <dsp:cNvSpPr/>
      </dsp:nvSpPr>
      <dsp:spPr>
        <a:xfrm rot="10800000">
          <a:off x="1334571" y="1749974"/>
          <a:ext cx="2669142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Consideration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kern="1200" dirty="0"/>
            <a:t>Discovery, </a:t>
          </a:r>
          <a:br>
            <a:rPr lang="en-CA" sz="1700" b="0" kern="1200" dirty="0"/>
          </a:br>
          <a:r>
            <a:rPr lang="en-CA" sz="1700" b="0" kern="1200" dirty="0"/>
            <a:t>demos</a:t>
          </a:r>
        </a:p>
      </dsp:txBody>
      <dsp:txXfrm rot="-10800000">
        <a:off x="1801670" y="1749974"/>
        <a:ext cx="1734942" cy="874987"/>
      </dsp:txXfrm>
    </dsp:sp>
    <dsp:sp modelId="{268B2779-97BC-4198-BFB0-45684BFF55A1}">
      <dsp:nvSpPr>
        <dsp:cNvPr id="0" name=""/>
        <dsp:cNvSpPr/>
      </dsp:nvSpPr>
      <dsp:spPr>
        <a:xfrm rot="10800000">
          <a:off x="2001856" y="2624961"/>
          <a:ext cx="1334571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Close</a:t>
          </a:r>
          <a:br>
            <a:rPr lang="en-CA" sz="1700" b="1" kern="1200" dirty="0"/>
          </a:br>
          <a:endParaRPr lang="en-CA" sz="1700" b="1" kern="1200" dirty="0"/>
        </a:p>
      </dsp:txBody>
      <dsp:txXfrm rot="-10800000">
        <a:off x="2001856" y="2624961"/>
        <a:ext cx="1334571" cy="874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803B4-84AF-4992-94B5-D1B381A00EA2}">
      <dsp:nvSpPr>
        <dsp:cNvPr id="0" name=""/>
        <dsp:cNvSpPr/>
      </dsp:nvSpPr>
      <dsp:spPr>
        <a:xfrm rot="10800000">
          <a:off x="0" y="0"/>
          <a:ext cx="5338284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Problem identification</a:t>
          </a:r>
          <a:br>
            <a:rPr lang="en-CA" sz="1600" b="1" kern="1200" dirty="0"/>
          </a:br>
          <a:r>
            <a:rPr lang="en-CA" sz="1600" b="0" kern="1200" dirty="0"/>
            <a:t>Self search, regulation</a:t>
          </a:r>
        </a:p>
      </dsp:txBody>
      <dsp:txXfrm rot="-10800000">
        <a:off x="934199" y="0"/>
        <a:ext cx="3469884" cy="874987"/>
      </dsp:txXfrm>
    </dsp:sp>
    <dsp:sp modelId="{5BE11252-7AC0-44FA-B2AB-BD2DBCE9D6D5}">
      <dsp:nvSpPr>
        <dsp:cNvPr id="0" name=""/>
        <dsp:cNvSpPr/>
      </dsp:nvSpPr>
      <dsp:spPr>
        <a:xfrm rot="10800000">
          <a:off x="667285" y="868836"/>
          <a:ext cx="4003713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Solution discovery</a:t>
          </a:r>
          <a:br>
            <a:rPr lang="en-CA" sz="1600" b="1" kern="1200" dirty="0"/>
          </a:br>
          <a:r>
            <a:rPr lang="en-CA" sz="1600" b="0" kern="1200" dirty="0"/>
            <a:t>Online presence, peers</a:t>
          </a:r>
          <a:endParaRPr lang="en-CA" sz="1600" b="1" kern="1200" dirty="0"/>
        </a:p>
      </dsp:txBody>
      <dsp:txXfrm rot="-10800000">
        <a:off x="1367935" y="868836"/>
        <a:ext cx="2602413" cy="874987"/>
      </dsp:txXfrm>
    </dsp:sp>
    <dsp:sp modelId="{2430C62D-EF6E-4DFE-B0C5-9357517410FD}">
      <dsp:nvSpPr>
        <dsp:cNvPr id="0" name=""/>
        <dsp:cNvSpPr/>
      </dsp:nvSpPr>
      <dsp:spPr>
        <a:xfrm rot="10800000">
          <a:off x="1334571" y="1749974"/>
          <a:ext cx="2669142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Initial validation</a:t>
          </a:r>
          <a:br>
            <a:rPr lang="en-CA" sz="1600" kern="1200" dirty="0"/>
          </a:br>
          <a:r>
            <a:rPr lang="en-CA" sz="1600" kern="1200" dirty="0"/>
            <a:t>Videos, pricing</a:t>
          </a:r>
        </a:p>
      </dsp:txBody>
      <dsp:txXfrm rot="-10800000">
        <a:off x="1801670" y="1749974"/>
        <a:ext cx="1734942" cy="874987"/>
      </dsp:txXfrm>
    </dsp:sp>
    <dsp:sp modelId="{268B2779-97BC-4198-BFB0-45684BFF55A1}">
      <dsp:nvSpPr>
        <dsp:cNvPr id="0" name=""/>
        <dsp:cNvSpPr/>
      </dsp:nvSpPr>
      <dsp:spPr>
        <a:xfrm rot="10800000">
          <a:off x="2001856" y="2624961"/>
          <a:ext cx="1334571" cy="874987"/>
        </a:xfrm>
        <a:prstGeom prst="trapezoid">
          <a:avLst>
            <a:gd name="adj" fmla="val 76262"/>
          </a:avLst>
        </a:prstGeom>
        <a:solidFill>
          <a:schemeClr val="bg1"/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63500" sx="101000" sy="101000" algn="ctr" rotWithShape="0">
            <a:schemeClr val="bg1">
              <a:lumMod val="8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Decision</a:t>
          </a:r>
          <a:br>
            <a:rPr lang="en-CA" sz="1600" kern="1200" dirty="0"/>
          </a:br>
          <a:br>
            <a:rPr lang="en-CA" sz="1600" kern="1200" dirty="0"/>
          </a:br>
          <a:endParaRPr lang="en-CA" sz="1600" kern="1200" dirty="0"/>
        </a:p>
      </dsp:txBody>
      <dsp:txXfrm rot="-10800000">
        <a:off x="2001856" y="2624961"/>
        <a:ext cx="1334571" cy="87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-5604"/>
            <a:ext cx="12192000" cy="4320987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33000">
                <a:srgbClr val="9C3C9A"/>
              </a:gs>
              <a:gs pos="100000">
                <a:srgbClr val="F9ED4E"/>
              </a:gs>
              <a:gs pos="66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1C784-0C13-6239-6E73-9FB462745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38667" y="1817151"/>
            <a:ext cx="5495365" cy="424025"/>
          </a:xfrm>
          <a:prstGeom prst="rect">
            <a:avLst/>
          </a:prstGeom>
        </p:spPr>
      </p:pic>
      <p:pic>
        <p:nvPicPr>
          <p:cNvPr id="14" name="Picture 13" descr="A bright light in the dark&#10;&#10;AI-generated content may be incorrect.">
            <a:extLst>
              <a:ext uri="{FF2B5EF4-FFF2-40B4-BE49-F238E27FC236}">
                <a16:creationId xmlns:a16="http://schemas.microsoft.com/office/drawing/2014/main" id="{767171F6-5591-5D09-0D77-04D0ACEFB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9054336">
            <a:off x="-962170" y="1128161"/>
            <a:ext cx="3676270" cy="5935182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121331" y="6369700"/>
            <a:ext cx="425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r>
              <a:rPr lang="en-US" sz="1400" b="1" i="0" u="sng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/partner-marketing-event</a:t>
            </a:r>
          </a:p>
        </p:txBody>
      </p:sp>
      <p:pic>
        <p:nvPicPr>
          <p:cNvPr id="12" name="Picture 1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00D10817-3547-BA38-8B28-D87F6DFA23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77938" y="110938"/>
            <a:ext cx="6636125" cy="6636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logo of a city&#10;&#10;AI-generated content may be incorrect.">
            <a:extLst>
              <a:ext uri="{FF2B5EF4-FFF2-40B4-BE49-F238E27FC236}">
                <a16:creationId xmlns:a16="http://schemas.microsoft.com/office/drawing/2014/main" id="{8F6FBD3A-E34F-691A-3266-AA8E076708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99176" y="5140410"/>
            <a:ext cx="2488111" cy="15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6705F5-08E2-4D21-6752-E4146AE1B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D2767-8BE1-D2E3-28FF-62B124E95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31741" y="1347707"/>
            <a:ext cx="434446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896B3-CB84-4DC5-5A3F-5C1F3100148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97707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D32F5A-B6FD-C89B-4BA7-02F74CDA370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97707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8D3AA-1749-F113-9AAA-D974F8CFC9C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9359" y="1356672"/>
            <a:ext cx="4344462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093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952A5D-D8AA-953C-4FDA-930B6CF9B190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834C9-58B3-D119-FA06-9AEDDAC1AFD0}"/>
              </a:ext>
            </a:extLst>
          </p:cNvPr>
          <p:cNvSpPr/>
          <p:nvPr userDrawn="1"/>
        </p:nvSpPr>
        <p:spPr>
          <a:xfrm>
            <a:off x="302581" y="360308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8DF47-C66E-4522-66D9-5F164394C623}"/>
              </a:ext>
            </a:extLst>
          </p:cNvPr>
          <p:cNvSpPr/>
          <p:nvPr userDrawn="1"/>
        </p:nvSpPr>
        <p:spPr>
          <a:xfrm>
            <a:off x="762000" y="811586"/>
            <a:ext cx="10585450" cy="2374040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orange and grey letters&#10;&#10;AI-generated content may be incorrect.">
            <a:extLst>
              <a:ext uri="{FF2B5EF4-FFF2-40B4-BE49-F238E27FC236}">
                <a16:creationId xmlns:a16="http://schemas.microsoft.com/office/drawing/2014/main" id="{B8723034-2E9B-7E11-0B8B-2147C3E5B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2918" y="4024405"/>
            <a:ext cx="1990387" cy="1583205"/>
          </a:xfrm>
          <a:prstGeom prst="rect">
            <a:avLst/>
          </a:prstGeom>
        </p:spPr>
      </p:pic>
      <p:pic>
        <p:nvPicPr>
          <p:cNvPr id="14" name="Picture 13" descr="A black and orange logo&#10;&#10;AI-generated content may be incorrect.">
            <a:extLst>
              <a:ext uri="{FF2B5EF4-FFF2-40B4-BE49-F238E27FC236}">
                <a16:creationId xmlns:a16="http://schemas.microsoft.com/office/drawing/2014/main" id="{D8062B58-57D9-5085-1033-822540CCB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683" y="4108243"/>
            <a:ext cx="4176141" cy="1717845"/>
          </a:xfrm>
          <a:prstGeom prst="rect">
            <a:avLst/>
          </a:prstGeom>
        </p:spPr>
      </p:pic>
      <p:pic>
        <p:nvPicPr>
          <p:cNvPr id="16" name="Picture 15" descr="A black and blue text&#10;&#10;AI-generated content may be incorrect.">
            <a:extLst>
              <a:ext uri="{FF2B5EF4-FFF2-40B4-BE49-F238E27FC236}">
                <a16:creationId xmlns:a16="http://schemas.microsoft.com/office/drawing/2014/main" id="{FDFC41E9-8966-7661-8FC4-912C97939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6942" y="4033096"/>
            <a:ext cx="4390508" cy="1568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C75372-1B28-FFCC-7F4D-57078D80104E}"/>
              </a:ext>
            </a:extLst>
          </p:cNvPr>
          <p:cNvSpPr txBox="1"/>
          <p:nvPr userDrawn="1"/>
        </p:nvSpPr>
        <p:spPr>
          <a:xfrm>
            <a:off x="2417237" y="978410"/>
            <a:ext cx="7357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THANK YOU FOR JOINING US!</a:t>
            </a:r>
          </a:p>
        </p:txBody>
      </p:sp>
      <p:pic>
        <p:nvPicPr>
          <p:cNvPr id="19" name="Picture 18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F7BB8D61-1BB5-F242-E892-D83030ECB7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2170" y="2088421"/>
            <a:ext cx="1472528" cy="1472528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3B4598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3A602F-CE9D-0C66-144E-47862D140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52B62-AD18-815F-A0BA-F194660C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5133281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57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964A6D-FC2E-873D-FAF2-6D3C9A00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8F8ED-B5C6-99A5-56EA-4FCFA5F56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2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67E64B-342B-3BCE-C469-8FBD9639EF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7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29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38E13C-F606-38AC-043D-77F4E609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3113B-8154-459B-D0D8-5DE77D6FAB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400809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16AD14-0E8A-8A92-F4C2-E067E3E1DF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EC499B-C42A-82B8-D488-5ACB64D9DF8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682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2DDBD0-8021-E869-5F79-01A0F775F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D691E-519A-4378-F488-E87CE547FC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A9D4F86-452B-5981-972C-1D8EF357EA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BBF7BB-2F88-1892-C1C8-8515307C12B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161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19F26A-6887-CB3C-B032-8F687DE7F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D6A47-A9C8-400C-A5CD-79E35145FC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393857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A0BEAD-B829-EA0E-56C1-6667ED6FD9A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BBC9B2C-F5B5-1FC4-539B-0F75CE205F7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A3756E-1C7D-E3B0-6F1A-3C5835D914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116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AC3FBA-D207-75D9-6831-022789606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602BC-5BAB-5B04-2AEA-26AA01F26A9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56863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2C22DF-88BC-B722-9477-ECECCA2AC3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559377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0B6DE2-FAE1-9342-9F10-2608BD56B6C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548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8C1547-5B14-B79C-36A7-1221D11226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55801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622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05374C-0A27-C2FF-0570-9A9F7FFA7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1553CF-AE1C-9D7B-6CB8-40AF70FEFE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7"/>
            <a:ext cx="603664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A7B52-A371-C484-660B-5A47688BF65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C847E-E096-4AFD-6868-E28E743A28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E46B9-EAF2-2FDA-BB00-7C79592C2AC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A45715-E59E-E3E0-29EB-9DDB27D3628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956747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380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Relationship Id="rId9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2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17/06/relationships/model3d" Target="../media/model3d1.glb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8104-735D-A038-E257-DEC84BDF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5C1FA2-0B9C-E68E-C0C8-8FBAF24D1998}"/>
              </a:ext>
            </a:extLst>
          </p:cNvPr>
          <p:cNvSpPr txBox="1"/>
          <p:nvPr/>
        </p:nvSpPr>
        <p:spPr>
          <a:xfrm>
            <a:off x="517515" y="3083738"/>
            <a:ext cx="1869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Really?</a:t>
            </a:r>
            <a:endParaRPr lang="en-CA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82BED7-0D10-3EFF-51D9-C1F26401787C}"/>
              </a:ext>
            </a:extLst>
          </p:cNvPr>
          <p:cNvGrpSpPr/>
          <p:nvPr/>
        </p:nvGrpSpPr>
        <p:grpSpPr>
          <a:xfrm>
            <a:off x="3115596" y="583514"/>
            <a:ext cx="7655726" cy="5690971"/>
            <a:chOff x="3177589" y="275876"/>
            <a:chExt cx="8496896" cy="63236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44E4B1-2428-429C-C1B2-685C4228A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7589" y="275876"/>
              <a:ext cx="8496896" cy="6323610"/>
            </a:xfrm>
            <a:prstGeom prst="roundRect">
              <a:avLst>
                <a:gd name="adj" fmla="val 5024"/>
              </a:avLst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BAB877-B1A9-5F4C-0A15-309C3EAEB56B}"/>
                </a:ext>
              </a:extLst>
            </p:cNvPr>
            <p:cNvSpPr/>
            <p:nvPr/>
          </p:nvSpPr>
          <p:spPr>
            <a:xfrm>
              <a:off x="3789861" y="4941026"/>
              <a:ext cx="1299755" cy="222068"/>
            </a:xfrm>
            <a:prstGeom prst="rect">
              <a:avLst/>
            </a:prstGeom>
            <a:solidFill>
              <a:srgbClr val="F7F7F7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7194FAC-258F-E372-BDC8-BB44143A7BE4}"/>
              </a:ext>
            </a:extLst>
          </p:cNvPr>
          <p:cNvSpPr/>
          <p:nvPr/>
        </p:nvSpPr>
        <p:spPr>
          <a:xfrm>
            <a:off x="3620761" y="691076"/>
            <a:ext cx="782139" cy="3415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0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83E0C-9282-5A7E-C9D9-D650DDCC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B9D9CC77-E5EA-5144-FD76-1442A60C9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4AE70-615A-438A-C4A1-4695F9EB43BD}"/>
              </a:ext>
            </a:extLst>
          </p:cNvPr>
          <p:cNvSpPr txBox="1"/>
          <p:nvPr/>
        </p:nvSpPr>
        <p:spPr>
          <a:xfrm>
            <a:off x="3138812" y="2321005"/>
            <a:ext cx="591437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Really?</a:t>
            </a:r>
            <a:endParaRPr lang="en-CA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5D68C-4755-C9DE-10F0-81C33BFE4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580FD903-195A-DF7D-1DB3-B19E0667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27C9A-6A3F-4DAC-62BB-8FDD58BCB3DC}"/>
              </a:ext>
            </a:extLst>
          </p:cNvPr>
          <p:cNvSpPr txBox="1"/>
          <p:nvPr/>
        </p:nvSpPr>
        <p:spPr>
          <a:xfrm>
            <a:off x="3138811" y="2668477"/>
            <a:ext cx="5914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How monetizable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is this?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F9222-D8CA-F950-2D8C-61BF2E9D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650CC0-E58E-EF50-612B-750F14F39523}"/>
              </a:ext>
            </a:extLst>
          </p:cNvPr>
          <p:cNvSpPr/>
          <p:nvPr/>
        </p:nvSpPr>
        <p:spPr>
          <a:xfrm>
            <a:off x="1871322" y="2187955"/>
            <a:ext cx="8426903" cy="2158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dirty="0">
                <a:latin typeface="+mj-lt"/>
                <a:ea typeface="Segoe UI Emoji" panose="020B0502040204020203" pitchFamily="34" charset="0"/>
                <a:cs typeface="Segoe UI" panose="020B0502040204020203" pitchFamily="34" charset="0"/>
              </a:rPr>
              <a:t>It doesn’t matter how we think users </a:t>
            </a:r>
            <a:br>
              <a:rPr lang="en-CA" sz="3600" b="1" dirty="0">
                <a:latin typeface="+mj-lt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CA" sz="3600" b="1" dirty="0">
                <a:latin typeface="+mj-lt"/>
                <a:ea typeface="Segoe UI Emoji" panose="020B0502040204020203" pitchFamily="34" charset="0"/>
                <a:cs typeface="Segoe UI" panose="020B0502040204020203" pitchFamily="34" charset="0"/>
              </a:rPr>
              <a:t>and prospects should view AppSource</a:t>
            </a:r>
            <a:br>
              <a:rPr lang="en-CA" sz="3600" dirty="0">
                <a:solidFill>
                  <a:prstClr val="white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endParaRPr kumimoji="0" lang="en-CA" sz="2000" b="1" i="1" u="none" strike="noStrike" kern="1200" cap="none" spc="0" normalizeH="0" baseline="0" noProof="0" dirty="0">
              <a:ln>
                <a:noFill/>
              </a:ln>
              <a:gradFill>
                <a:gsLst>
                  <a:gs pos="51700">
                    <a:schemeClr val="accent2"/>
                  </a:gs>
                  <a:gs pos="100000">
                    <a:schemeClr val="accent3"/>
                  </a:gs>
                  <a:gs pos="0">
                    <a:schemeClr val="accent1"/>
                  </a:gs>
                </a:gsLst>
                <a:lin ang="10200000" scaled="0"/>
              </a:gradFill>
              <a:effectLst/>
              <a:uLnTx/>
              <a:uFillTx/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4E8EB-5202-3035-B5E7-E22899CA262F}"/>
              </a:ext>
            </a:extLst>
          </p:cNvPr>
          <p:cNvSpPr txBox="1"/>
          <p:nvPr/>
        </p:nvSpPr>
        <p:spPr>
          <a:xfrm>
            <a:off x="1871322" y="3865530"/>
            <a:ext cx="8426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solidFill>
                  <a:srgbClr val="ED3F7B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what matters is how they do in reality</a:t>
            </a:r>
            <a:endParaRPr lang="en-CA" sz="3600" dirty="0">
              <a:solidFill>
                <a:srgbClr val="ED3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E7341-8465-3DFB-A188-56B0125D9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2C3F2A09-5CC1-FE3B-F8EE-B169D383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054"/>
          <a:stretch/>
        </p:blipFill>
        <p:spPr>
          <a:xfrm>
            <a:off x="-60689" y="-33337"/>
            <a:ext cx="12313378" cy="68913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EF5FCB-67D1-0172-0559-B34007AF33F1}"/>
              </a:ext>
            </a:extLst>
          </p:cNvPr>
          <p:cNvSpPr/>
          <p:nvPr/>
        </p:nvSpPr>
        <p:spPr>
          <a:xfrm>
            <a:off x="575618" y="598232"/>
            <a:ext cx="8527285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Keyword intent analysis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209438-378F-C25F-F66D-9F7A0B17F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391263"/>
              </p:ext>
            </p:extLst>
          </p:nvPr>
        </p:nvGraphicFramePr>
        <p:xfrm>
          <a:off x="5994401" y="1487718"/>
          <a:ext cx="6577744" cy="454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572E9C-3DEA-40BC-859D-49532E072927}"/>
              </a:ext>
            </a:extLst>
          </p:cNvPr>
          <p:cNvSpPr txBox="1"/>
          <p:nvPr/>
        </p:nvSpPr>
        <p:spPr>
          <a:xfrm>
            <a:off x="575618" y="2237143"/>
            <a:ext cx="4937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20% of the keywords AppSource ranks for are informational, 30% are navigational, and 50% are transactional</a:t>
            </a:r>
          </a:p>
          <a:p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D9FD7-E97E-2CDE-D930-FB6AAD985A9B}"/>
              </a:ext>
            </a:extLst>
          </p:cNvPr>
          <p:cNvSpPr txBox="1"/>
          <p:nvPr/>
        </p:nvSpPr>
        <p:spPr>
          <a:xfrm>
            <a:off x="575618" y="4107791"/>
            <a:ext cx="459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Do we think 50% of AppSource visitors are ready to make a purchase decision?</a:t>
            </a:r>
          </a:p>
        </p:txBody>
      </p:sp>
    </p:spTree>
    <p:extLst>
      <p:ext uri="{BB962C8B-B14F-4D97-AF65-F5344CB8AC3E}">
        <p14:creationId xmlns:p14="http://schemas.microsoft.com/office/powerpoint/2010/main" val="9875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6A70E-B4C6-FFB8-58BF-C214D970A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F93C8-EEED-0518-CE09-6AEB2B33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85"/>
          <a:stretch/>
        </p:blipFill>
        <p:spPr>
          <a:xfrm>
            <a:off x="2249516" y="2645353"/>
            <a:ext cx="7692968" cy="1567295"/>
          </a:xfrm>
          <a:prstGeom prst="roundRect">
            <a:avLst>
              <a:gd name="adj" fmla="val 9456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bg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78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FBC3B-AB39-8884-D5EA-1024D275D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DA81B1-CC38-1937-8CD6-A6ECE76A435D}"/>
              </a:ext>
            </a:extLst>
          </p:cNvPr>
          <p:cNvSpPr/>
          <p:nvPr/>
        </p:nvSpPr>
        <p:spPr>
          <a:xfrm>
            <a:off x="4302519" y="581401"/>
            <a:ext cx="3437681" cy="3437681"/>
          </a:xfrm>
          <a:prstGeom prst="ellipse">
            <a:avLst/>
          </a:prstGeom>
          <a:solidFill>
            <a:srgbClr val="9C3C9A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Desirability</a:t>
            </a: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CA" sz="1400" b="1" i="1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(Human)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DA9848-81C2-31FC-5CA7-C5CDB1C517F5}"/>
              </a:ext>
            </a:extLst>
          </p:cNvPr>
          <p:cNvSpPr/>
          <p:nvPr/>
        </p:nvSpPr>
        <p:spPr>
          <a:xfrm>
            <a:off x="5527041" y="2607252"/>
            <a:ext cx="3437681" cy="3437681"/>
          </a:xfrm>
          <a:prstGeom prst="ellipse">
            <a:avLst/>
          </a:prstGeom>
          <a:solidFill>
            <a:srgbClr val="3B4598">
              <a:alpha val="7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Feasibility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     </a:t>
            </a:r>
            <a:r>
              <a:rPr kumimoji="0" lang="en-CA" sz="1400" b="1" i="1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(Technical)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CFE44B-4EB9-5F24-07DA-94F671A0BF17}"/>
              </a:ext>
            </a:extLst>
          </p:cNvPr>
          <p:cNvSpPr/>
          <p:nvPr/>
        </p:nvSpPr>
        <p:spPr>
          <a:xfrm>
            <a:off x="3227278" y="2696620"/>
            <a:ext cx="3437681" cy="3437681"/>
          </a:xfrm>
          <a:prstGeom prst="ellipse">
            <a:avLst/>
          </a:prstGeom>
          <a:solidFill>
            <a:srgbClr val="F9ED4E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Viability</a:t>
            </a: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en-CA" sz="1400" b="1" i="1" u="none" strike="noStrike" kern="1200" cap="none" spc="0" normalizeH="0" baseline="0" noProof="0" dirty="0">
                <a:ln>
                  <a:noFill/>
                </a:ln>
                <a:solidFill>
                  <a:srgbClr val="2C0058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(Business)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2C0058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B1150-C758-396B-3728-E7837978DEB4}"/>
              </a:ext>
            </a:extLst>
          </p:cNvPr>
          <p:cNvSpPr txBox="1"/>
          <p:nvPr/>
        </p:nvSpPr>
        <p:spPr>
          <a:xfrm>
            <a:off x="5603281" y="3619981"/>
            <a:ext cx="1024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220248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485C5-A242-5274-55CB-511A5F01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a city&#10;&#10;AI-generated content may be incorrect.">
            <a:extLst>
              <a:ext uri="{FF2B5EF4-FFF2-40B4-BE49-F238E27FC236}">
                <a16:creationId xmlns:a16="http://schemas.microsoft.com/office/drawing/2014/main" id="{45380861-1195-F059-4B67-D2327267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992C37-63B6-FFC5-338B-1D7A6F93BEC7}"/>
              </a:ext>
            </a:extLst>
          </p:cNvPr>
          <p:cNvSpPr/>
          <p:nvPr/>
        </p:nvSpPr>
        <p:spPr>
          <a:xfrm>
            <a:off x="744583" y="4792545"/>
            <a:ext cx="7576457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CA" sz="2800" dirty="0">
                <a:solidFill>
                  <a:srgbClr val="FFFFFF"/>
                </a:solidFill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The</a:t>
            </a:r>
            <a:endParaRPr lang="en-CA" sz="1600" i="1" dirty="0">
              <a:solidFill>
                <a:srgbClr val="FFFFFF"/>
              </a:solidFill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F39D1-76BB-1D57-DD2E-BC3817E05C20}"/>
              </a:ext>
            </a:extLst>
          </p:cNvPr>
          <p:cNvSpPr txBox="1"/>
          <p:nvPr/>
        </p:nvSpPr>
        <p:spPr>
          <a:xfrm>
            <a:off x="1439825" y="4936391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FFFFFF"/>
                </a:solidFill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new buyer’s journey</a:t>
            </a:r>
            <a:endParaRPr lang="en-CA" sz="2800" dirty="0">
              <a:solidFill>
                <a:srgbClr val="270050"/>
              </a:solidFill>
              <a:latin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E5140-4F2F-F34F-A412-28B5A4252F87}"/>
              </a:ext>
            </a:extLst>
          </p:cNvPr>
          <p:cNvSpPr txBox="1"/>
          <p:nvPr/>
        </p:nvSpPr>
        <p:spPr>
          <a:xfrm>
            <a:off x="1439825" y="4950245"/>
            <a:ext cx="6227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FFFFFF"/>
                </a:solidFill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new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0768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0232 L 0.06432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D135C-39B3-209E-0935-5BC00F79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70259C-38D9-D010-6B89-07356C99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413661"/>
              </p:ext>
            </p:extLst>
          </p:nvPr>
        </p:nvGraphicFramePr>
        <p:xfrm>
          <a:off x="3426858" y="1989353"/>
          <a:ext cx="5338284" cy="349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F46277-A48B-CBE0-32CA-2CAA2863F312}"/>
              </a:ext>
            </a:extLst>
          </p:cNvPr>
          <p:cNvSpPr txBox="1"/>
          <p:nvPr/>
        </p:nvSpPr>
        <p:spPr>
          <a:xfrm>
            <a:off x="4354530" y="5681738"/>
            <a:ext cx="348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+mj-lt"/>
              </a:rPr>
              <a:t>Traditional funnel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EF4A9-55A1-1494-E977-734B37C7D428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traditional buyer’s journey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00CC"/>
                  </a:gs>
                  <a:gs pos="100000">
                    <a:srgbClr val="4472C4">
                      <a:lumMod val="90000"/>
                    </a:srgbClr>
                  </a:gs>
                </a:gsLst>
                <a:lin ang="10800000" scaled="1"/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686B-F16D-731A-4BFE-8DA89BFF4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7D7F8C-A590-D75B-CEE4-FC66D9F429B3}"/>
              </a:ext>
            </a:extLst>
          </p:cNvPr>
          <p:cNvCxnSpPr>
            <a:cxnSpLocks/>
          </p:cNvCxnSpPr>
          <p:nvPr/>
        </p:nvCxnSpPr>
        <p:spPr>
          <a:xfrm>
            <a:off x="6096000" y="2465332"/>
            <a:ext cx="0" cy="25479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285841-A8E8-673B-5C6C-D12C0ED0B659}"/>
              </a:ext>
            </a:extLst>
          </p:cNvPr>
          <p:cNvGraphicFramePr/>
          <p:nvPr/>
        </p:nvGraphicFramePr>
        <p:xfrm>
          <a:off x="6474858" y="1989353"/>
          <a:ext cx="5338284" cy="349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A0A679-225E-5ECE-9D08-73AEBC241D7B}"/>
              </a:ext>
            </a:extLst>
          </p:cNvPr>
          <p:cNvGraphicFramePr/>
          <p:nvPr/>
        </p:nvGraphicFramePr>
        <p:xfrm>
          <a:off x="378858" y="1989353"/>
          <a:ext cx="5338284" cy="349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3AF0D3-A18E-BC40-49F1-986D169AFBFC}"/>
              </a:ext>
            </a:extLst>
          </p:cNvPr>
          <p:cNvSpPr txBox="1"/>
          <p:nvPr/>
        </p:nvSpPr>
        <p:spPr>
          <a:xfrm>
            <a:off x="1306530" y="5681738"/>
            <a:ext cx="348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+mj-lt"/>
              </a:rPr>
              <a:t>Traditional funnel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6BA7A-1E9E-DEFA-B51B-3CFACE32BF65}"/>
              </a:ext>
            </a:extLst>
          </p:cNvPr>
          <p:cNvSpPr txBox="1"/>
          <p:nvPr/>
        </p:nvSpPr>
        <p:spPr>
          <a:xfrm>
            <a:off x="7407670" y="5681738"/>
            <a:ext cx="348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>
                <a:gradFill>
                  <a:gsLst>
                    <a:gs pos="100000">
                      <a:schemeClr val="accent4"/>
                    </a:gs>
                    <a:gs pos="0">
                      <a:schemeClr val="accent5"/>
                    </a:gs>
                  </a:gsLst>
                  <a:lin ang="10200000" scaled="0"/>
                </a:gradFill>
                <a:latin typeface="+mj-lt"/>
              </a:rPr>
              <a:t>New funnel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DAB7E-CA52-AC17-8414-B662E9E3B7B5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The new </a:t>
            </a:r>
            <a:r>
              <a:rPr lang="en-CA" dirty="0" err="1"/>
              <a:t>new</a:t>
            </a:r>
            <a:r>
              <a:rPr lang="en-CA" dirty="0"/>
              <a:t> buyer’s journey</a:t>
            </a:r>
            <a:endParaRPr kumimoji="0" lang="en-CA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00CC"/>
                  </a:gs>
                  <a:gs pos="100000">
                    <a:srgbClr val="4472C4">
                      <a:lumMod val="90000"/>
                    </a:srgbClr>
                  </a:gs>
                </a:gsLst>
                <a:lin ang="10800000" scaled="1"/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0F99-246E-778D-63A1-C62C6CAA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AppSource Optimization </a:t>
            </a:r>
            <a:br>
              <a:rPr lang="en-US" sz="3600" dirty="0"/>
            </a:br>
            <a:r>
              <a:rPr lang="en-US" sz="3600" dirty="0"/>
              <a:t>Field Guide &amp;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407565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1BE6-FE49-3289-85B0-D2C1F081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a city&#10;&#10;AI-generated content may be incorrect.">
            <a:extLst>
              <a:ext uri="{FF2B5EF4-FFF2-40B4-BE49-F238E27FC236}">
                <a16:creationId xmlns:a16="http://schemas.microsoft.com/office/drawing/2014/main" id="{3F59B140-98F3-D7F1-D2C4-2CB92547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3FC1A0-86F8-D54D-F015-FF371BAED101}"/>
              </a:ext>
            </a:extLst>
          </p:cNvPr>
          <p:cNvSpPr/>
          <p:nvPr/>
        </p:nvSpPr>
        <p:spPr>
          <a:xfrm>
            <a:off x="744583" y="4792545"/>
            <a:ext cx="7576457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Case analysis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6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F016-E0B0-8DD9-EBB2-FFADE952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D4DF6C-8AA1-D158-AD4D-D4AF757FB028}"/>
              </a:ext>
            </a:extLst>
          </p:cNvPr>
          <p:cNvSpPr txBox="1"/>
          <p:nvPr/>
        </p:nvSpPr>
        <p:spPr>
          <a:xfrm>
            <a:off x="730304" y="6032066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Limited to keywords averaging more than 50 searches a day</a:t>
            </a:r>
            <a:endParaRPr lang="en-CA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D60A0-7E2A-EA18-1C18-FBFCC64DFD29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AppSource pages that rank #1 for a keyword*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BC4C66-D0D3-CF8D-FB81-33BEC2EF4E4B}"/>
              </a:ext>
            </a:extLst>
          </p:cNvPr>
          <p:cNvGrpSpPr/>
          <p:nvPr/>
        </p:nvGrpSpPr>
        <p:grpSpPr>
          <a:xfrm>
            <a:off x="4685290" y="2208095"/>
            <a:ext cx="2821419" cy="3676021"/>
            <a:chOff x="4685290" y="2208095"/>
            <a:chExt cx="2821419" cy="3676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6E125A-6AA2-2575-DA65-E386EF62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939" t="34023" r="36973" b="38238"/>
            <a:stretch/>
          </p:blipFill>
          <p:spPr>
            <a:xfrm>
              <a:off x="4685291" y="2208095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75000"/>
                  <a:alpha val="40000"/>
                </a:scheme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54E216-9A44-F147-04B6-C097F9E1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39" t="35976" r="36973" b="36285"/>
            <a:stretch/>
          </p:blipFill>
          <p:spPr>
            <a:xfrm>
              <a:off x="4685291" y="3154278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75000"/>
                  <a:alpha val="40000"/>
                </a:scheme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2D69A0-4CCA-0E1F-3862-1F353F71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291" y="4100461"/>
              <a:ext cx="2821418" cy="837473"/>
            </a:xfrm>
            <a:prstGeom prst="roundRect">
              <a:avLst>
                <a:gd name="adj" fmla="val 1059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75000"/>
                  <a:alpha val="40000"/>
                </a:scheme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B4B38-E87C-EF12-962A-28822351B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928" t="35314" r="41640" b="39209"/>
            <a:stretch/>
          </p:blipFill>
          <p:spPr>
            <a:xfrm>
              <a:off x="4685291" y="5027276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75000"/>
                  <a:alpha val="40000"/>
                </a:scheme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438A3-9B47-7ACC-488A-1CD64EC2E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36" r="35776" b="9500"/>
            <a:stretch/>
          </p:blipFill>
          <p:spPr>
            <a:xfrm>
              <a:off x="4685290" y="3154277"/>
              <a:ext cx="2821419" cy="856295"/>
            </a:xfrm>
            <a:prstGeom prst="roundRect">
              <a:avLst>
                <a:gd name="adj" fmla="val 10590"/>
              </a:avLst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75000"/>
                  <a:alpha val="4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460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DDB53-5987-E04A-EB66-F4E366EA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B3075AF-CD12-DD26-7771-9A6869038BF2}"/>
              </a:ext>
            </a:extLst>
          </p:cNvPr>
          <p:cNvSpPr txBox="1"/>
          <p:nvPr/>
        </p:nvSpPr>
        <p:spPr>
          <a:xfrm>
            <a:off x="730304" y="6032066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FFFFFF">
                    <a:lumMod val="75000"/>
                  </a:srgbClr>
                </a:solidFill>
                <a:latin typeface="Segoe UI"/>
              </a:rPr>
              <a:t>Limited to keywords averaging more than 50 searches a day</a:t>
            </a:r>
            <a:endParaRPr lang="en-CA" sz="1400" i="1" dirty="0">
              <a:solidFill>
                <a:srgbClr val="FFFFFF">
                  <a:lumMod val="75000"/>
                </a:srgbClr>
              </a:solidFill>
              <a:latin typeface="Segoe U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77C1F73-D916-CA4B-0E20-85BFA99E4055}"/>
              </a:ext>
            </a:extLst>
          </p:cNvPr>
          <p:cNvGrpSpPr/>
          <p:nvPr/>
        </p:nvGrpSpPr>
        <p:grpSpPr>
          <a:xfrm>
            <a:off x="6120387" y="2844037"/>
            <a:ext cx="1802482" cy="2404136"/>
            <a:chOff x="2814060" y="2596564"/>
            <a:chExt cx="1724026" cy="24041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193912-FE11-9EBA-D0A5-81B589F5E75F}"/>
                </a:ext>
              </a:extLst>
            </p:cNvPr>
            <p:cNvSpPr/>
            <p:nvPr/>
          </p:nvSpPr>
          <p:spPr>
            <a:xfrm>
              <a:off x="2814060" y="3269693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Social proof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F8F6A5-E4E3-4B65-3311-5E708F915564}"/>
                </a:ext>
              </a:extLst>
            </p:cNvPr>
            <p:cNvSpPr/>
            <p:nvPr/>
          </p:nvSpPr>
          <p:spPr>
            <a:xfrm>
              <a:off x="2814060" y="3942822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Listing quality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883DFC-5E7A-9BF2-CC5B-8BECF457AE4B}"/>
                </a:ext>
              </a:extLst>
            </p:cNvPr>
            <p:cNvSpPr/>
            <p:nvPr/>
          </p:nvSpPr>
          <p:spPr>
            <a:xfrm>
              <a:off x="2814060" y="4615950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Blend of all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51B9CC7-2CB1-43FF-D2B4-1F1B5CBB7694}"/>
                </a:ext>
              </a:extLst>
            </p:cNvPr>
            <p:cNvSpPr/>
            <p:nvPr/>
          </p:nvSpPr>
          <p:spPr>
            <a:xfrm>
              <a:off x="2814060" y="2596564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Specialization</a:t>
              </a:r>
            </a:p>
          </p:txBody>
        </p:sp>
      </p:grp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99FD874-29E0-FE7A-38BF-EBE137685B9D}"/>
              </a:ext>
            </a:extLst>
          </p:cNvPr>
          <p:cNvCxnSpPr>
            <a:cxnSpLocks/>
            <a:endCxn id="33" idx="3"/>
          </p:cNvCxnSpPr>
          <p:nvPr/>
        </p:nvCxnSpPr>
        <p:spPr>
          <a:xfrm rot="10800000" flipV="1">
            <a:off x="7922869" y="2636514"/>
            <a:ext cx="663142" cy="399897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BCAA291-BF1C-F554-2D6A-EC23DF43F575}"/>
              </a:ext>
            </a:extLst>
          </p:cNvPr>
          <p:cNvCxnSpPr>
            <a:cxnSpLocks/>
            <a:endCxn id="32" idx="3"/>
          </p:cNvCxnSpPr>
          <p:nvPr/>
        </p:nvCxnSpPr>
        <p:spPr>
          <a:xfrm rot="10800000">
            <a:off x="7922869" y="5055798"/>
            <a:ext cx="663142" cy="399898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1108D9D-1873-41AD-55AB-E66630F7FB7F}"/>
              </a:ext>
            </a:extLst>
          </p:cNvPr>
          <p:cNvCxnSpPr>
            <a:cxnSpLocks/>
            <a:endCxn id="30" idx="3"/>
          </p:cNvCxnSpPr>
          <p:nvPr/>
        </p:nvCxnSpPr>
        <p:spPr>
          <a:xfrm rot="10800000" flipV="1">
            <a:off x="7922869" y="3582697"/>
            <a:ext cx="663142" cy="126843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6035BA7-01FB-1C90-8FAA-88AE75DCCCCE}"/>
              </a:ext>
            </a:extLst>
          </p:cNvPr>
          <p:cNvCxnSpPr>
            <a:cxnSpLocks/>
            <a:endCxn id="31" idx="3"/>
          </p:cNvCxnSpPr>
          <p:nvPr/>
        </p:nvCxnSpPr>
        <p:spPr>
          <a:xfrm rot="10800000">
            <a:off x="7922869" y="4382670"/>
            <a:ext cx="663142" cy="136528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0102047-EF16-980F-C066-43693D7CB286}"/>
              </a:ext>
            </a:extLst>
          </p:cNvPr>
          <p:cNvSpPr txBox="1"/>
          <p:nvPr/>
        </p:nvSpPr>
        <p:spPr>
          <a:xfrm>
            <a:off x="730303" y="2839981"/>
            <a:ext cx="367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270050"/>
                </a:solidFill>
                <a:latin typeface="Segoe UI"/>
              </a:rPr>
              <a:t>This does not necessarily translate 1:1, but it’s a good instrumental variable given the lack of insights into AppSource optimization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61DC5A-FF22-E1CE-09B6-4AD1F72083BC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AppSource pages that rank #1 for a keyword*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94A06C-9559-70DD-45C3-CB1F431AFF06}"/>
              </a:ext>
            </a:extLst>
          </p:cNvPr>
          <p:cNvGrpSpPr/>
          <p:nvPr/>
        </p:nvGrpSpPr>
        <p:grpSpPr>
          <a:xfrm>
            <a:off x="8646724" y="2228593"/>
            <a:ext cx="2821419" cy="3676021"/>
            <a:chOff x="4685290" y="2208095"/>
            <a:chExt cx="2821419" cy="36760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41E5492-8224-CFA3-64A8-FC72B3C76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939" t="34023" r="36973" b="38238"/>
            <a:stretch/>
          </p:blipFill>
          <p:spPr>
            <a:xfrm>
              <a:off x="4685291" y="2208095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A1D340C-77B5-CBF3-D0F4-A75BE2577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39" t="35976" r="36973" b="36285"/>
            <a:stretch/>
          </p:blipFill>
          <p:spPr>
            <a:xfrm>
              <a:off x="4685291" y="3154278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D91FDA-3BE4-003F-6B1E-32B1F4044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291" y="4100461"/>
              <a:ext cx="2821418" cy="837473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1153B4-6EA8-E99D-A856-FA221823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928" t="35314" r="41640" b="39209"/>
            <a:stretch/>
          </p:blipFill>
          <p:spPr>
            <a:xfrm>
              <a:off x="4685291" y="5027276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8F41659-E231-1B30-EDB3-ADF569E31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36" r="35776" b="9500"/>
            <a:stretch/>
          </p:blipFill>
          <p:spPr>
            <a:xfrm>
              <a:off x="4685290" y="3154277"/>
              <a:ext cx="2821419" cy="856295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854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41C9E-2412-EDAF-943C-3BE234347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68FD275-CB42-BC90-A068-34445D622BDD}"/>
              </a:ext>
            </a:extLst>
          </p:cNvPr>
          <p:cNvSpPr/>
          <p:nvPr/>
        </p:nvSpPr>
        <p:spPr>
          <a:xfrm>
            <a:off x="792479" y="2882336"/>
            <a:ext cx="4187145" cy="1892402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 w="190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127000" dist="25400" dir="3000000" algn="t" rotWithShape="0">
              <a:prstClr val="black">
                <a:alpha val="11000"/>
              </a:prstClr>
            </a:outerShdw>
          </a:effectLst>
        </p:spPr>
        <p:txBody>
          <a:bodyPr lIns="180000"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ACAD"/>
              </a:buClr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You can explore how your offerings’ value can be communicated to customers more effectively through empathy and by focusing on the customer’s perspective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5C963F1-545B-7B24-3CD1-C1C507BFFF2E}"/>
              </a:ext>
            </a:extLst>
          </p:cNvPr>
          <p:cNvGrpSpPr/>
          <p:nvPr/>
        </p:nvGrpSpPr>
        <p:grpSpPr>
          <a:xfrm>
            <a:off x="6485470" y="2585810"/>
            <a:ext cx="5125192" cy="2320916"/>
            <a:chOff x="6485470" y="2585810"/>
            <a:chExt cx="5125192" cy="232091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5441C1F-13D6-76F8-487D-3788D03E0DE3}"/>
                </a:ext>
              </a:extLst>
            </p:cNvPr>
            <p:cNvGrpSpPr/>
            <p:nvPr/>
          </p:nvGrpSpPr>
          <p:grpSpPr>
            <a:xfrm>
              <a:off x="6498021" y="2630977"/>
              <a:ext cx="2469776" cy="2230582"/>
              <a:chOff x="6477000" y="2618509"/>
              <a:chExt cx="2469776" cy="223058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2BD710B-80C3-9FA5-D225-895A737E724F}"/>
                  </a:ext>
                </a:extLst>
              </p:cNvPr>
              <p:cNvSpPr/>
              <p:nvPr/>
            </p:nvSpPr>
            <p:spPr>
              <a:xfrm>
                <a:off x="6477000" y="2618509"/>
                <a:ext cx="2230582" cy="2230582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4444BFE-29D5-611C-9792-3497ADE82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7000" y="2618509"/>
                <a:ext cx="949036" cy="1143534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BDFAE0F-B27E-897E-1865-4A2D18A300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7000" y="3762043"/>
                <a:ext cx="949036" cy="108704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5A757CC6-5CD6-EC05-2446-58EC3736DA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6036" y="3762043"/>
                <a:ext cx="152074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1CB9BB1-1F37-30B1-57A6-E1A9645C48B4}"/>
                </a:ext>
              </a:extLst>
            </p:cNvPr>
            <p:cNvGrpSpPr/>
            <p:nvPr/>
          </p:nvGrpSpPr>
          <p:grpSpPr>
            <a:xfrm flipH="1">
              <a:off x="8978078" y="2585810"/>
              <a:ext cx="2569797" cy="2320916"/>
              <a:chOff x="6477000" y="2618509"/>
              <a:chExt cx="2469776" cy="223058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6E7CBEB-7EFF-6B1B-4119-D938001B9F9B}"/>
                  </a:ext>
                </a:extLst>
              </p:cNvPr>
              <p:cNvSpPr/>
              <p:nvPr/>
            </p:nvSpPr>
            <p:spPr>
              <a:xfrm>
                <a:off x="6477000" y="2618509"/>
                <a:ext cx="2230582" cy="2230582"/>
              </a:xfrm>
              <a:prstGeom prst="ellipse">
                <a:avLst/>
              </a:prstGeom>
              <a:solidFill>
                <a:srgbClr val="FF0066">
                  <a:lumMod val="60000"/>
                  <a:lumOff val="40000"/>
                </a:srgbClr>
              </a:solidFill>
              <a:ln w="381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05BDF76-451E-C037-923D-157E862691A3}"/>
                  </a:ext>
                </a:extLst>
              </p:cNvPr>
              <p:cNvCxnSpPr>
                <a:cxnSpLocks/>
                <a:stCxn id="92" idx="1"/>
              </p:cNvCxnSpPr>
              <p:nvPr/>
            </p:nvCxnSpPr>
            <p:spPr>
              <a:xfrm>
                <a:off x="6803661" y="2945170"/>
                <a:ext cx="622375" cy="816873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BC51241-F312-46F5-590D-E0B4BB8FE263}"/>
                  </a:ext>
                </a:extLst>
              </p:cNvPr>
              <p:cNvCxnSpPr>
                <a:cxnSpLocks/>
                <a:stCxn id="92" idx="3"/>
              </p:cNvCxnSpPr>
              <p:nvPr/>
            </p:nvCxnSpPr>
            <p:spPr>
              <a:xfrm flipV="1">
                <a:off x="6803661" y="3762043"/>
                <a:ext cx="622375" cy="760387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870CB364-38A1-FB4A-7F3E-3F8814374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6036" y="3762043"/>
                <a:ext cx="152074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421CB1B-CF04-0D9F-00A0-EB8E1C0A1AB5}"/>
                </a:ext>
              </a:extLst>
            </p:cNvPr>
            <p:cNvSpPr txBox="1"/>
            <p:nvPr/>
          </p:nvSpPr>
          <p:spPr>
            <a:xfrm>
              <a:off x="7208193" y="2654345"/>
              <a:ext cx="1520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Gain creators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C0CE51C-11CF-415F-68C6-187BF988D8B6}"/>
                </a:ext>
              </a:extLst>
            </p:cNvPr>
            <p:cNvSpPr txBox="1"/>
            <p:nvPr/>
          </p:nvSpPr>
          <p:spPr>
            <a:xfrm>
              <a:off x="7203592" y="4577437"/>
              <a:ext cx="15207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Pain relievers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F612587-F775-8FDE-3712-7DD370E37D87}"/>
                </a:ext>
              </a:extLst>
            </p:cNvPr>
            <p:cNvSpPr txBox="1"/>
            <p:nvPr/>
          </p:nvSpPr>
          <p:spPr>
            <a:xfrm>
              <a:off x="6485470" y="3417017"/>
              <a:ext cx="12579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Products </a:t>
              </a:r>
              <a:b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</a:b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&amp; services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AEE8C8C-DE2C-9569-659B-7739E65B30FB}"/>
                </a:ext>
              </a:extLst>
            </p:cNvPr>
            <p:cNvSpPr txBox="1"/>
            <p:nvPr/>
          </p:nvSpPr>
          <p:spPr>
            <a:xfrm>
              <a:off x="9603668" y="3478903"/>
              <a:ext cx="580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Gains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87694BC-954F-6F10-6804-88B230C44F30}"/>
                </a:ext>
              </a:extLst>
            </p:cNvPr>
            <p:cNvSpPr txBox="1"/>
            <p:nvPr/>
          </p:nvSpPr>
          <p:spPr>
            <a:xfrm>
              <a:off x="9603668" y="3803994"/>
              <a:ext cx="5800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Pains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3621C9F-507B-5F75-D144-9751D19D41CD}"/>
                </a:ext>
              </a:extLst>
            </p:cNvPr>
            <p:cNvSpPr txBox="1"/>
            <p:nvPr/>
          </p:nvSpPr>
          <p:spPr>
            <a:xfrm>
              <a:off x="10729884" y="3535771"/>
              <a:ext cx="88077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Customer </a:t>
              </a:r>
              <a:b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</a:br>
              <a:r>
                <a:rPr kumimoji="0" lang="en-CA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</a:rPr>
                <a:t>jobs</a:t>
              </a:r>
            </a:p>
          </p:txBody>
        </p:sp>
        <p:pic>
          <p:nvPicPr>
            <p:cNvPr id="84" name="Graphic 83" descr="Female Profile with solid fill">
              <a:extLst>
                <a:ext uri="{FF2B5EF4-FFF2-40B4-BE49-F238E27FC236}">
                  <a16:creationId xmlns:a16="http://schemas.microsoft.com/office/drawing/2014/main" id="{A2A673E1-1341-12B7-E936-9A1997539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10202" y="3541034"/>
              <a:ext cx="360000" cy="360000"/>
            </a:xfrm>
            <a:prstGeom prst="rect">
              <a:avLst/>
            </a:prstGeom>
          </p:spPr>
        </p:pic>
        <p:pic>
          <p:nvPicPr>
            <p:cNvPr id="85" name="Graphic 84" descr="Sad face with solid fill with solid fill">
              <a:extLst>
                <a:ext uri="{FF2B5EF4-FFF2-40B4-BE49-F238E27FC236}">
                  <a16:creationId xmlns:a16="http://schemas.microsoft.com/office/drawing/2014/main" id="{B0D1DE2B-0F22-7606-4DAB-FDD978EFA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3438" y="3826289"/>
              <a:ext cx="360000" cy="360000"/>
            </a:xfrm>
            <a:prstGeom prst="rect">
              <a:avLst/>
            </a:prstGeom>
          </p:spPr>
        </p:pic>
        <p:pic>
          <p:nvPicPr>
            <p:cNvPr id="86" name="Graphic 85" descr="Smiling face with solid fill with solid fill">
              <a:extLst>
                <a:ext uri="{FF2B5EF4-FFF2-40B4-BE49-F238E27FC236}">
                  <a16:creationId xmlns:a16="http://schemas.microsoft.com/office/drawing/2014/main" id="{86A650DC-6F95-7E6A-877E-A74A112F8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48567" y="3323140"/>
              <a:ext cx="360000" cy="360000"/>
            </a:xfrm>
            <a:prstGeom prst="rect">
              <a:avLst/>
            </a:prstGeom>
          </p:spPr>
        </p:pic>
        <p:pic>
          <p:nvPicPr>
            <p:cNvPr id="87" name="Graphic 86" descr="Clipboard Partially Checked with solid fill">
              <a:extLst>
                <a:ext uri="{FF2B5EF4-FFF2-40B4-BE49-F238E27FC236}">
                  <a16:creationId xmlns:a16="http://schemas.microsoft.com/office/drawing/2014/main" id="{ED34EEE1-702C-E8F5-2ACB-259AC16D9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17645" y="3771269"/>
              <a:ext cx="360000" cy="360000"/>
            </a:xfrm>
            <a:prstGeom prst="rect">
              <a:avLst/>
            </a:prstGeom>
          </p:spPr>
        </p:pic>
        <p:pic>
          <p:nvPicPr>
            <p:cNvPr id="88" name="Graphic 87" descr="Open hand with plant with solid fill">
              <a:extLst>
                <a:ext uri="{FF2B5EF4-FFF2-40B4-BE49-F238E27FC236}">
                  <a16:creationId xmlns:a16="http://schemas.microsoft.com/office/drawing/2014/main" id="{D0B7DC51-FB04-B53D-3322-844564C1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22529" y="2641917"/>
              <a:ext cx="360000" cy="360000"/>
            </a:xfrm>
            <a:prstGeom prst="rect">
              <a:avLst/>
            </a:prstGeom>
          </p:spPr>
        </p:pic>
        <p:pic>
          <p:nvPicPr>
            <p:cNvPr id="89" name="Graphic 88" descr="Modern architecture with solid fill">
              <a:extLst>
                <a:ext uri="{FF2B5EF4-FFF2-40B4-BE49-F238E27FC236}">
                  <a16:creationId xmlns:a16="http://schemas.microsoft.com/office/drawing/2014/main" id="{5184D0C9-391E-865B-5B51-1151B1C2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70119" y="3521995"/>
              <a:ext cx="360000" cy="360000"/>
            </a:xfrm>
            <a:prstGeom prst="rect">
              <a:avLst/>
            </a:prstGeom>
          </p:spPr>
        </p:pic>
        <p:pic>
          <p:nvPicPr>
            <p:cNvPr id="90" name="Graphic 89" descr="Box with solid fill">
              <a:extLst>
                <a:ext uri="{FF2B5EF4-FFF2-40B4-BE49-F238E27FC236}">
                  <a16:creationId xmlns:a16="http://schemas.microsoft.com/office/drawing/2014/main" id="{1B45CE30-B453-430B-5BD5-CAD64DE3B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14819" y="3811245"/>
              <a:ext cx="360000" cy="360000"/>
            </a:xfrm>
            <a:prstGeom prst="rect">
              <a:avLst/>
            </a:prstGeom>
          </p:spPr>
        </p:pic>
        <p:pic>
          <p:nvPicPr>
            <p:cNvPr id="91" name="Graphic 90" descr="Adhesive Bandage with solid fill">
              <a:extLst>
                <a:ext uri="{FF2B5EF4-FFF2-40B4-BE49-F238E27FC236}">
                  <a16:creationId xmlns:a16="http://schemas.microsoft.com/office/drawing/2014/main" id="{FF887893-5535-52B8-2235-19BA2C764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437002" y="4442952"/>
              <a:ext cx="360000" cy="360000"/>
            </a:xfrm>
            <a:prstGeom prst="rect">
              <a:avLst/>
            </a:prstGeom>
          </p:spPr>
        </p:pic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97E2955F-8A3D-BF88-2769-23D1B0446977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Positioning and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901125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4806-D93D-C2AF-C4B3-2BF54F075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B5227D-8B4D-ED97-228F-28899C3211E0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Segmentation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AA659B-16E2-ABE9-4335-C9C874240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85766"/>
              </p:ext>
            </p:extLst>
          </p:nvPr>
        </p:nvGraphicFramePr>
        <p:xfrm>
          <a:off x="796968" y="1952942"/>
          <a:ext cx="10515600" cy="3569654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31460175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689579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7777470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9085298"/>
                    </a:ext>
                  </a:extLst>
                </a:gridCol>
              </a:tblGrid>
              <a:tr h="507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Segment 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0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Characteristics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0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CA" sz="1600" b="1">
                          <a:solidFill>
                            <a:schemeClr val="bg1"/>
                          </a:solidFill>
                          <a:latin typeface="+mj-lt"/>
                        </a:rPr>
                        <a:t>Goals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0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Challenges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0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8527"/>
                  </a:ext>
                </a:extLst>
              </a:tr>
              <a:tr h="765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Small and Medium Businesses (SMBs)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Growing businesses with limited budgets and resources, seeking scalable solutions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 cost-effective implementations with clear ROI and minimal disruption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Limited expertise and resources, concerns over costs and timelines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22733"/>
                  </a:ext>
                </a:extLst>
              </a:tr>
              <a:tr h="765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Enterprise Organizations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6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Complex organizational structures with high demands for alignment and scalability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Streamline complex projects while aligning solutions with business goals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risk of misalignment and resistance to change due to complexity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131274"/>
                  </a:ext>
                </a:extLst>
              </a:tr>
              <a:tr h="765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Sector and Nonprofits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Budget-conscious, compliance-driven organizations with multi-stakeholder involvement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Enhance operational efficiency, ensure compliance, and maintain accountability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Scrutiny over spending, difficulty managing diverse stakeholder needs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15604"/>
                  </a:ext>
                </a:extLst>
              </a:tr>
              <a:tr h="765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C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Industry-Specific Enterprises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ACA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Operate in niche industries with specialized workflows and regulatory needs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Adopt tailored solutions to improve competitiveness and drive innovation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Selecting interoperable solutions that meet industry-specific challenges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0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43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67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623C7-40CE-5440-5969-3D850A045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43F9377-C985-63F6-6A3D-E49A33410673}"/>
              </a:ext>
            </a:extLst>
          </p:cNvPr>
          <p:cNvSpPr txBox="1"/>
          <p:nvPr/>
        </p:nvSpPr>
        <p:spPr>
          <a:xfrm>
            <a:off x="730304" y="6032066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FFFFFF">
                    <a:lumMod val="75000"/>
                  </a:srgbClr>
                </a:solidFill>
                <a:latin typeface="Segoe UI"/>
              </a:rPr>
              <a:t>Limited to keywords averaging more than 50 searches a day</a:t>
            </a:r>
            <a:endParaRPr lang="en-CA" sz="1400" i="1" dirty="0">
              <a:solidFill>
                <a:srgbClr val="FFFFFF">
                  <a:lumMod val="75000"/>
                </a:srgbClr>
              </a:solidFill>
              <a:latin typeface="Segoe U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63BAB8-D7EC-5A54-20CD-79F89FE28CED}"/>
              </a:ext>
            </a:extLst>
          </p:cNvPr>
          <p:cNvGrpSpPr/>
          <p:nvPr/>
        </p:nvGrpSpPr>
        <p:grpSpPr>
          <a:xfrm>
            <a:off x="6120387" y="2844037"/>
            <a:ext cx="1802482" cy="2404136"/>
            <a:chOff x="2814060" y="2596564"/>
            <a:chExt cx="1724026" cy="240413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E89A50-F65E-D23F-B803-8BF11160FB7A}"/>
                </a:ext>
              </a:extLst>
            </p:cNvPr>
            <p:cNvSpPr/>
            <p:nvPr/>
          </p:nvSpPr>
          <p:spPr>
            <a:xfrm>
              <a:off x="2814060" y="3269693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Social proof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2911C7E-656D-E20D-F9D8-A4280C90D5E2}"/>
                </a:ext>
              </a:extLst>
            </p:cNvPr>
            <p:cNvSpPr/>
            <p:nvPr/>
          </p:nvSpPr>
          <p:spPr>
            <a:xfrm>
              <a:off x="2814060" y="3942822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Listing quality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5C06E0-DB64-AC5F-D500-D00C84ACB95A}"/>
                </a:ext>
              </a:extLst>
            </p:cNvPr>
            <p:cNvSpPr/>
            <p:nvPr/>
          </p:nvSpPr>
          <p:spPr>
            <a:xfrm>
              <a:off x="2814060" y="4615950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Blend of all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98ED0-6C99-6E1B-7749-D33230B7EED3}"/>
                </a:ext>
              </a:extLst>
            </p:cNvPr>
            <p:cNvSpPr/>
            <p:nvPr/>
          </p:nvSpPr>
          <p:spPr>
            <a:xfrm>
              <a:off x="2814060" y="2596564"/>
              <a:ext cx="1724026" cy="384750"/>
            </a:xfrm>
            <a:prstGeom prst="rect">
              <a:avLst/>
            </a:prstGeom>
            <a:solidFill>
              <a:srgbClr val="27005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Specialization</a:t>
              </a:r>
            </a:p>
          </p:txBody>
        </p:sp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58184E6-50F9-8E7D-8750-FE73E17D3B97}"/>
              </a:ext>
            </a:extLst>
          </p:cNvPr>
          <p:cNvCxnSpPr>
            <a:cxnSpLocks/>
            <a:endCxn id="27" idx="3"/>
          </p:cNvCxnSpPr>
          <p:nvPr/>
        </p:nvCxnSpPr>
        <p:spPr>
          <a:xfrm rot="10800000" flipV="1">
            <a:off x="7922869" y="2636514"/>
            <a:ext cx="663142" cy="399897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29F6E2B-5728-5570-D145-1235754A4F6D}"/>
              </a:ext>
            </a:extLst>
          </p:cNvPr>
          <p:cNvCxnSpPr>
            <a:cxnSpLocks/>
            <a:endCxn id="26" idx="3"/>
          </p:cNvCxnSpPr>
          <p:nvPr/>
        </p:nvCxnSpPr>
        <p:spPr>
          <a:xfrm rot="10800000">
            <a:off x="7922869" y="5055798"/>
            <a:ext cx="663142" cy="399898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B5C4B8D-04D6-E21F-B649-8B712E3CE4CF}"/>
              </a:ext>
            </a:extLst>
          </p:cNvPr>
          <p:cNvCxnSpPr>
            <a:cxnSpLocks/>
            <a:endCxn id="24" idx="3"/>
          </p:cNvCxnSpPr>
          <p:nvPr/>
        </p:nvCxnSpPr>
        <p:spPr>
          <a:xfrm rot="10800000" flipV="1">
            <a:off x="7922869" y="3582697"/>
            <a:ext cx="663142" cy="126843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B4733CB-1576-C1C8-DB78-3F638FB2C1F9}"/>
              </a:ext>
            </a:extLst>
          </p:cNvPr>
          <p:cNvCxnSpPr>
            <a:cxnSpLocks/>
            <a:endCxn id="25" idx="3"/>
          </p:cNvCxnSpPr>
          <p:nvPr/>
        </p:nvCxnSpPr>
        <p:spPr>
          <a:xfrm rot="10800000">
            <a:off x="7922869" y="4382670"/>
            <a:ext cx="663142" cy="136528"/>
          </a:xfrm>
          <a:prstGeom prst="bentConnector3">
            <a:avLst/>
          </a:prstGeom>
          <a:noFill/>
          <a:ln w="19050" cap="flat" cmpd="sng" algn="ctr">
            <a:solidFill>
              <a:srgbClr val="FFFFFF">
                <a:lumMod val="85000"/>
              </a:srgbClr>
            </a:solidFill>
            <a:prstDash val="dash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D4EB7A-2DD4-F2C5-20BD-EC5665E602A8}"/>
              </a:ext>
            </a:extLst>
          </p:cNvPr>
          <p:cNvSpPr txBox="1"/>
          <p:nvPr/>
        </p:nvSpPr>
        <p:spPr>
          <a:xfrm>
            <a:off x="730303" y="2839981"/>
            <a:ext cx="3678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270050"/>
                </a:solidFill>
                <a:latin typeface="Segoe UI"/>
              </a:rPr>
              <a:t>This does not necessarily translate 1:1, but it’s a good instrumental variable given the lack of insights into AppSource optimization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29B15-4F75-9B25-E637-AB24E9037EBA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AppSource pages that rank #1 for a keyword*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7FE119-C66F-EB8E-385F-9EDBDA4413EE}"/>
              </a:ext>
            </a:extLst>
          </p:cNvPr>
          <p:cNvGrpSpPr/>
          <p:nvPr/>
        </p:nvGrpSpPr>
        <p:grpSpPr>
          <a:xfrm>
            <a:off x="8646724" y="2228593"/>
            <a:ext cx="2821419" cy="3676021"/>
            <a:chOff x="4685290" y="2208095"/>
            <a:chExt cx="2821419" cy="367602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910B849-AED9-38EF-8D18-99D84B8F0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939" t="34023" r="36973" b="38238"/>
            <a:stretch/>
          </p:blipFill>
          <p:spPr>
            <a:xfrm>
              <a:off x="4685291" y="2208095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339B6DD-D6EF-2335-17CE-28F668286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939" t="35976" r="36973" b="36285"/>
            <a:stretch/>
          </p:blipFill>
          <p:spPr>
            <a:xfrm>
              <a:off x="4685291" y="3154278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63E5939-7A2D-8A99-5BF4-C1A959A72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5291" y="4100461"/>
              <a:ext cx="2821418" cy="837473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BCA5A9A-06F0-3FB1-2E78-25C45043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928" t="35314" r="41640" b="39209"/>
            <a:stretch/>
          </p:blipFill>
          <p:spPr>
            <a:xfrm>
              <a:off x="4685291" y="5027276"/>
              <a:ext cx="2821418" cy="856840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9DB7353-F169-17D3-3F76-7B101D96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36" r="35776" b="9500"/>
            <a:stretch/>
          </p:blipFill>
          <p:spPr>
            <a:xfrm>
              <a:off x="4685290" y="3154277"/>
              <a:ext cx="2821419" cy="856295"/>
            </a:xfrm>
            <a:prstGeom prst="roundRect">
              <a:avLst>
                <a:gd name="adj" fmla="val 10590"/>
              </a:avLst>
            </a:prstGeom>
            <a:ln>
              <a:solidFill>
                <a:srgbClr val="FFFFFF">
                  <a:lumMod val="85000"/>
                </a:srgbClr>
              </a:solidFill>
            </a:ln>
            <a:effectLst>
              <a:outerShdw blurRad="63500" sx="101000" sy="101000" algn="ctr" rotWithShape="0">
                <a:srgbClr val="FFFFFF">
                  <a:lumMod val="75000"/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29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7C974-329D-819C-DBEB-ACC188C0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D4230F-9783-E346-1576-EBD95598A647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Feedback loops and buyer/seller empowerment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412A6-5B5C-1489-F136-7CB044D2F81A}"/>
              </a:ext>
            </a:extLst>
          </p:cNvPr>
          <p:cNvSpPr txBox="1"/>
          <p:nvPr/>
        </p:nvSpPr>
        <p:spPr>
          <a:xfrm>
            <a:off x="792479" y="1940141"/>
            <a:ext cx="98259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Make providing feedback easy and accessible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Incentivize engagement from both sides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educational, exploratory content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Close the loop with clear communication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75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CEAE5-FBF1-20FC-BD9A-CAB17460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F5A170-33C0-E7B8-464A-FFE302C272FF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Feedback loops and buyer/seller empowerment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6DDE-2658-8C4A-4626-59640C00511B}"/>
              </a:ext>
            </a:extLst>
          </p:cNvPr>
          <p:cNvSpPr txBox="1"/>
          <p:nvPr/>
        </p:nvSpPr>
        <p:spPr>
          <a:xfrm>
            <a:off x="792479" y="1940141"/>
            <a:ext cx="98259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Make providing feedback easy and accessible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Incentivize engagement from both sides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educational, exploratory content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7005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Close the loop with clear communication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27005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30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E5B9-DD60-1D4C-07D7-76DEC7BC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a city&#10;&#10;AI-generated content may be incorrect.">
            <a:extLst>
              <a:ext uri="{FF2B5EF4-FFF2-40B4-BE49-F238E27FC236}">
                <a16:creationId xmlns:a16="http://schemas.microsoft.com/office/drawing/2014/main" id="{DCF77C88-95A2-A856-7167-86E1DEBF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846D3C-EE93-77CD-A17B-5E04B7EB69F0}"/>
              </a:ext>
            </a:extLst>
          </p:cNvPr>
          <p:cNvSpPr/>
          <p:nvPr/>
        </p:nvSpPr>
        <p:spPr>
          <a:xfrm>
            <a:off x="744583" y="4792545"/>
            <a:ext cx="7576457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Guide to AppSource success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58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D445-F70A-4295-DC9B-363B9CB3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73726E-245B-A239-2C04-D1CB98D6F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785489"/>
            <a:ext cx="10698068" cy="4639322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63500" sx="101000" sy="101000" algn="ctr" rotWithShape="0">
              <a:schemeClr val="bg1">
                <a:lumMod val="8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99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55726-E085-A58B-882F-C053C2B11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ple Leaf Creme Cookies | Leclerc">
            <a:extLst>
              <a:ext uri="{FF2B5EF4-FFF2-40B4-BE49-F238E27FC236}">
                <a16:creationId xmlns:a16="http://schemas.microsoft.com/office/drawing/2014/main" id="{80DE742D-422E-CC49-0D5A-71F4C98C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75" y="1651882"/>
            <a:ext cx="7294647" cy="461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5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59C3A-3869-4D19-5D9F-06821AFD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689D8-17EF-A49B-00D0-B9B07745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25"/>
          <a:stretch/>
        </p:blipFill>
        <p:spPr>
          <a:xfrm>
            <a:off x="746966" y="934626"/>
            <a:ext cx="10698068" cy="4584591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63500" sx="101000" sy="101000" algn="ctr" rotWithShape="0">
              <a:schemeClr val="bg1">
                <a:lumMod val="8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072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792F-FF07-7686-AB31-FE8504D69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2DC348C-1D5A-2FE8-2D1F-B3E6E996E004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Choices to make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2C15FC-7D1E-41E7-4DDE-ABD3E72606A7}"/>
              </a:ext>
            </a:extLst>
          </p:cNvPr>
          <p:cNvGrpSpPr/>
          <p:nvPr/>
        </p:nvGrpSpPr>
        <p:grpSpPr>
          <a:xfrm>
            <a:off x="4409440" y="2083702"/>
            <a:ext cx="3373121" cy="2690596"/>
            <a:chOff x="761999" y="1793723"/>
            <a:chExt cx="3373121" cy="269059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98862AF-D1A2-9419-9C3C-2285410A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7292" r="1675"/>
            <a:stretch/>
          </p:blipFill>
          <p:spPr>
            <a:xfrm>
              <a:off x="761999" y="3693634"/>
              <a:ext cx="3373121" cy="790685"/>
            </a:xfrm>
            <a:prstGeom prst="rect">
              <a:avLst/>
            </a:prstGeom>
            <a:effectLst>
              <a:outerShdw blurRad="63500" sx="101000" sy="101000" algn="ctr" rotWithShape="0">
                <a:srgbClr val="FFFFFF">
                  <a:lumMod val="65000"/>
                  <a:alpha val="40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6B28C57-5D6A-4753-C543-BC610CE9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017" r="34951"/>
            <a:stretch/>
          </p:blipFill>
          <p:spPr>
            <a:xfrm>
              <a:off x="762000" y="2728443"/>
              <a:ext cx="3373120" cy="790685"/>
            </a:xfrm>
            <a:prstGeom prst="rect">
              <a:avLst/>
            </a:prstGeom>
            <a:effectLst>
              <a:outerShdw blurRad="63500" sx="101000" sy="101000" algn="ctr" rotWithShape="0">
                <a:srgbClr val="FFFFFF">
                  <a:lumMod val="65000"/>
                  <a:alpha val="40000"/>
                </a:srgbClr>
              </a:outerShdw>
            </a:effec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B16AB6-728A-9D0E-1417-4E1229691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r="68134"/>
            <a:stretch/>
          </p:blipFill>
          <p:spPr>
            <a:xfrm>
              <a:off x="762000" y="1793723"/>
              <a:ext cx="3373120" cy="790685"/>
            </a:xfrm>
            <a:prstGeom prst="rect">
              <a:avLst/>
            </a:prstGeom>
            <a:effectLst>
              <a:outerShdw blurRad="63500" sx="101000" sy="101000" algn="ctr" rotWithShape="0">
                <a:srgbClr val="FFFFFF">
                  <a:lumMod val="65000"/>
                  <a:alpha val="40000"/>
                </a:srgb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F72A6B-88EE-B56B-9C8D-05EEA49DBCB2}"/>
              </a:ext>
            </a:extLst>
          </p:cNvPr>
          <p:cNvGrpSpPr/>
          <p:nvPr/>
        </p:nvGrpSpPr>
        <p:grpSpPr>
          <a:xfrm>
            <a:off x="883921" y="3509566"/>
            <a:ext cx="3373120" cy="1264731"/>
            <a:chOff x="914401" y="3509566"/>
            <a:chExt cx="3373120" cy="126473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28192F9-DC27-770C-A108-72698519439A}"/>
                </a:ext>
              </a:extLst>
            </p:cNvPr>
            <p:cNvGrpSpPr/>
            <p:nvPr/>
          </p:nvGrpSpPr>
          <p:grpSpPr>
            <a:xfrm>
              <a:off x="914401" y="3509566"/>
              <a:ext cx="3373120" cy="1264731"/>
              <a:chOff x="914401" y="3541304"/>
              <a:chExt cx="3373120" cy="123299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9F2DC41-348E-8350-1967-84E1EA108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017" r="34951"/>
              <a:stretch/>
            </p:blipFill>
            <p:spPr>
              <a:xfrm>
                <a:off x="914401" y="3541304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1FBA7C4-72F7-DAE1-B9AC-1A7DEDCFF0CA}"/>
                  </a:ext>
                </a:extLst>
              </p:cNvPr>
              <p:cNvSpPr/>
              <p:nvPr/>
            </p:nvSpPr>
            <p:spPr>
              <a:xfrm>
                <a:off x="1132841" y="3648456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3A7D015-DCBE-868C-945C-7222D6A97D50}"/>
                </a:ext>
              </a:extLst>
            </p:cNvPr>
            <p:cNvGrpSpPr/>
            <p:nvPr/>
          </p:nvGrpSpPr>
          <p:grpSpPr>
            <a:xfrm>
              <a:off x="1701801" y="3687165"/>
              <a:ext cx="1798320" cy="914400"/>
              <a:chOff x="1686561" y="3687165"/>
              <a:chExt cx="1798320" cy="914400"/>
            </a:xfrm>
          </p:grpSpPr>
          <p:pic>
            <p:nvPicPr>
              <p:cNvPr id="38" name="Graphic 37" descr="Office worker female with solid fill">
                <a:extLst>
                  <a:ext uri="{FF2B5EF4-FFF2-40B4-BE49-F238E27FC236}">
                    <a16:creationId xmlns:a16="http://schemas.microsoft.com/office/drawing/2014/main" id="{41C47EEC-DF00-81EA-EF17-D0455550C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70481" y="368716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Graphic 38" descr="Office worker male with solid fill">
                <a:extLst>
                  <a:ext uri="{FF2B5EF4-FFF2-40B4-BE49-F238E27FC236}">
                    <a16:creationId xmlns:a16="http://schemas.microsoft.com/office/drawing/2014/main" id="{46989195-11BF-0653-FBB1-20D5C011B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86561" y="368716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1BF0FE-1A12-3C2D-54FC-AD6EF1F33DF5}"/>
              </a:ext>
            </a:extLst>
          </p:cNvPr>
          <p:cNvGrpSpPr/>
          <p:nvPr/>
        </p:nvGrpSpPr>
        <p:grpSpPr>
          <a:xfrm>
            <a:off x="883921" y="2083702"/>
            <a:ext cx="3373120" cy="1242486"/>
            <a:chOff x="914401" y="2083702"/>
            <a:chExt cx="3373120" cy="124248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CD8EB6F-911C-BF1C-D3E9-326826E8A990}"/>
                </a:ext>
              </a:extLst>
            </p:cNvPr>
            <p:cNvGrpSpPr/>
            <p:nvPr/>
          </p:nvGrpSpPr>
          <p:grpSpPr>
            <a:xfrm>
              <a:off x="914401" y="2083702"/>
              <a:ext cx="3373120" cy="1242486"/>
              <a:chOff x="914401" y="2083702"/>
              <a:chExt cx="3373120" cy="1232994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E1F120B-6817-8C31-47C9-9417D226D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34" r="68134"/>
              <a:stretch/>
            </p:blipFill>
            <p:spPr>
              <a:xfrm>
                <a:off x="914401" y="2083702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A1EB3B-44B5-4A2C-1321-17B69094F9E6}"/>
                  </a:ext>
                </a:extLst>
              </p:cNvPr>
              <p:cNvSpPr/>
              <p:nvPr/>
            </p:nvSpPr>
            <p:spPr>
              <a:xfrm>
                <a:off x="1132841" y="2190854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44" name="Graphic 43" descr="Search Inventory with solid fill">
              <a:extLst>
                <a:ext uri="{FF2B5EF4-FFF2-40B4-BE49-F238E27FC236}">
                  <a16:creationId xmlns:a16="http://schemas.microsoft.com/office/drawing/2014/main" id="{233F2DED-B743-D729-0E94-BE21CC075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43761" y="2247745"/>
              <a:ext cx="914400" cy="9144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7FF5539-8F97-194C-E902-82EEE0703AD5}"/>
              </a:ext>
            </a:extLst>
          </p:cNvPr>
          <p:cNvGrpSpPr/>
          <p:nvPr/>
        </p:nvGrpSpPr>
        <p:grpSpPr>
          <a:xfrm>
            <a:off x="7934960" y="2083702"/>
            <a:ext cx="3373120" cy="1242486"/>
            <a:chOff x="7965440" y="2083702"/>
            <a:chExt cx="3373120" cy="12424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E6DAF7-9C34-80B6-9C22-959224D00B85}"/>
                </a:ext>
              </a:extLst>
            </p:cNvPr>
            <p:cNvGrpSpPr/>
            <p:nvPr/>
          </p:nvGrpSpPr>
          <p:grpSpPr>
            <a:xfrm>
              <a:off x="7965440" y="2083702"/>
              <a:ext cx="3373120" cy="1242486"/>
              <a:chOff x="914401" y="2083702"/>
              <a:chExt cx="3373120" cy="1232994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0D5AADB-C2CA-05BF-A831-2C44DE3BA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34" r="68134"/>
              <a:stretch/>
            </p:blipFill>
            <p:spPr>
              <a:xfrm>
                <a:off x="914401" y="2083702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D7F9F3-83E0-6B7B-4762-227E5B1A8CFB}"/>
                  </a:ext>
                </a:extLst>
              </p:cNvPr>
              <p:cNvSpPr/>
              <p:nvPr/>
            </p:nvSpPr>
            <p:spPr>
              <a:xfrm>
                <a:off x="1026160" y="2265680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49" name="Graphic 48" descr="Transfer with solid fill">
              <a:extLst>
                <a:ext uri="{FF2B5EF4-FFF2-40B4-BE49-F238E27FC236}">
                  <a16:creationId xmlns:a16="http://schemas.microsoft.com/office/drawing/2014/main" id="{3D8F6CEE-B18B-BAEA-C440-4E24552FA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40519" y="2247745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0844E9-5C9B-58C6-FF43-77E54D6800B0}"/>
              </a:ext>
            </a:extLst>
          </p:cNvPr>
          <p:cNvGrpSpPr/>
          <p:nvPr/>
        </p:nvGrpSpPr>
        <p:grpSpPr>
          <a:xfrm>
            <a:off x="7934960" y="3509566"/>
            <a:ext cx="3373120" cy="1264731"/>
            <a:chOff x="7965440" y="3509566"/>
            <a:chExt cx="3373120" cy="126473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7ECE9BC-D6FA-92FD-6839-30D101D21038}"/>
                </a:ext>
              </a:extLst>
            </p:cNvPr>
            <p:cNvGrpSpPr/>
            <p:nvPr/>
          </p:nvGrpSpPr>
          <p:grpSpPr>
            <a:xfrm>
              <a:off x="7965440" y="3509566"/>
              <a:ext cx="3373120" cy="1264731"/>
              <a:chOff x="914401" y="3541304"/>
              <a:chExt cx="3373120" cy="1232994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3A8FEBC-7040-1E5C-350D-0EA53B2A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017" r="34951"/>
              <a:stretch/>
            </p:blipFill>
            <p:spPr>
              <a:xfrm>
                <a:off x="914401" y="3541304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EE9F207-CEFF-681B-F139-781A343522FF}"/>
                  </a:ext>
                </a:extLst>
              </p:cNvPr>
              <p:cNvSpPr/>
              <p:nvPr/>
            </p:nvSpPr>
            <p:spPr>
              <a:xfrm>
                <a:off x="1026160" y="3661378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54" name="Graphic 53" descr="Transfer with solid fill">
              <a:extLst>
                <a:ext uri="{FF2B5EF4-FFF2-40B4-BE49-F238E27FC236}">
                  <a16:creationId xmlns:a16="http://schemas.microsoft.com/office/drawing/2014/main" id="{2586E898-1D3A-5031-7080-AB506EE0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40519" y="3684731"/>
              <a:ext cx="914400" cy="914400"/>
            </a:xfrm>
            <a:prstGeom prst="rect">
              <a:avLst/>
            </a:prstGeom>
          </p:spPr>
        </p:pic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2B991CE-0D30-57B7-171E-FF6F08CCFD25}"/>
                </a:ext>
              </a:extLst>
            </p:cNvPr>
            <p:cNvCxnSpPr/>
            <p:nvPr/>
          </p:nvCxnSpPr>
          <p:spPr>
            <a:xfrm flipH="1">
              <a:off x="9563116" y="3837559"/>
              <a:ext cx="292936" cy="565843"/>
            </a:xfrm>
            <a:prstGeom prst="line">
              <a:avLst/>
            </a:prstGeom>
            <a:noFill/>
            <a:ln w="57150" cap="flat" cmpd="sng" algn="ctr">
              <a:solidFill>
                <a:srgbClr val="C7A2E3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96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BFEC4-9454-EDCD-BE2B-B7EBB9D40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A212E2C-7603-03F9-2042-91A3CC006BA7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Choices to make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154B9D-CE60-E9CE-C630-1E0915840CD1}"/>
              </a:ext>
            </a:extLst>
          </p:cNvPr>
          <p:cNvGrpSpPr/>
          <p:nvPr/>
        </p:nvGrpSpPr>
        <p:grpSpPr>
          <a:xfrm>
            <a:off x="883921" y="3509566"/>
            <a:ext cx="3373120" cy="1264731"/>
            <a:chOff x="914401" y="3509566"/>
            <a:chExt cx="3373120" cy="12647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83C252-3B19-44DE-EF96-8508C3E1F3FF}"/>
                </a:ext>
              </a:extLst>
            </p:cNvPr>
            <p:cNvGrpSpPr/>
            <p:nvPr/>
          </p:nvGrpSpPr>
          <p:grpSpPr>
            <a:xfrm>
              <a:off x="914401" y="3509566"/>
              <a:ext cx="3373120" cy="1264731"/>
              <a:chOff x="914401" y="3541304"/>
              <a:chExt cx="3373120" cy="123299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05B942C-E316-325E-AA0C-47C4D0B0A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017" r="34951"/>
              <a:stretch/>
            </p:blipFill>
            <p:spPr>
              <a:xfrm>
                <a:off x="914401" y="3541304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53A7B8C-B4FF-F4EA-565C-D61AA5467638}"/>
                  </a:ext>
                </a:extLst>
              </p:cNvPr>
              <p:cNvSpPr/>
              <p:nvPr/>
            </p:nvSpPr>
            <p:spPr>
              <a:xfrm>
                <a:off x="1132841" y="3648456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28BF73-673F-2D02-C1F0-0A0C86C46C62}"/>
                </a:ext>
              </a:extLst>
            </p:cNvPr>
            <p:cNvGrpSpPr/>
            <p:nvPr/>
          </p:nvGrpSpPr>
          <p:grpSpPr>
            <a:xfrm>
              <a:off x="1701801" y="3687165"/>
              <a:ext cx="1798320" cy="914400"/>
              <a:chOff x="1686561" y="3687165"/>
              <a:chExt cx="1798320" cy="914400"/>
            </a:xfrm>
          </p:grpSpPr>
          <p:pic>
            <p:nvPicPr>
              <p:cNvPr id="20" name="Graphic 19" descr="Office worker female with solid fill">
                <a:extLst>
                  <a:ext uri="{FF2B5EF4-FFF2-40B4-BE49-F238E27FC236}">
                    <a16:creationId xmlns:a16="http://schemas.microsoft.com/office/drawing/2014/main" id="{6E74318B-B9DF-FAE8-7849-5DE088D6E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70481" y="368716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Office worker male with solid fill">
                <a:extLst>
                  <a:ext uri="{FF2B5EF4-FFF2-40B4-BE49-F238E27FC236}">
                    <a16:creationId xmlns:a16="http://schemas.microsoft.com/office/drawing/2014/main" id="{056AB472-780A-5B09-CD66-BA61326C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86561" y="3687165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28988F-137C-656C-2941-5F0CD7D66AD2}"/>
              </a:ext>
            </a:extLst>
          </p:cNvPr>
          <p:cNvGrpSpPr/>
          <p:nvPr/>
        </p:nvGrpSpPr>
        <p:grpSpPr>
          <a:xfrm>
            <a:off x="883921" y="2083702"/>
            <a:ext cx="3373120" cy="1242486"/>
            <a:chOff x="914401" y="2083702"/>
            <a:chExt cx="3373120" cy="12424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2E7DB7-7A7B-F62C-AA03-2EED6AAE1E78}"/>
                </a:ext>
              </a:extLst>
            </p:cNvPr>
            <p:cNvGrpSpPr/>
            <p:nvPr/>
          </p:nvGrpSpPr>
          <p:grpSpPr>
            <a:xfrm>
              <a:off x="914401" y="2083702"/>
              <a:ext cx="3373120" cy="1242486"/>
              <a:chOff x="914401" y="2083702"/>
              <a:chExt cx="3373120" cy="1232994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A90F29C-1AA4-6408-27E8-C7947F3AC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34" r="68134"/>
              <a:stretch/>
            </p:blipFill>
            <p:spPr>
              <a:xfrm>
                <a:off x="914401" y="2083702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rgbClr val="FFFFFF">
                    <a:lumMod val="65000"/>
                    <a:alpha val="40000"/>
                  </a:srgbClr>
                </a:outerShdw>
              </a:effec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E2E1EBA-0D39-4BCF-4ADD-F37E059CD761}"/>
                  </a:ext>
                </a:extLst>
              </p:cNvPr>
              <p:cNvSpPr/>
              <p:nvPr/>
            </p:nvSpPr>
            <p:spPr>
              <a:xfrm>
                <a:off x="1132841" y="2190854"/>
                <a:ext cx="2936240" cy="1018690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26" name="Graphic 25" descr="Search Inventory with solid fill">
              <a:extLst>
                <a:ext uri="{FF2B5EF4-FFF2-40B4-BE49-F238E27FC236}">
                  <a16:creationId xmlns:a16="http://schemas.microsoft.com/office/drawing/2014/main" id="{F7073A5D-8181-4A4B-AA04-6AF6E6F1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43761" y="2247745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Picture 28" descr="A cake shaped like an elephant with a candle on it&#10;&#10;AI-generated content may be incorrect.">
            <a:extLst>
              <a:ext uri="{FF2B5EF4-FFF2-40B4-BE49-F238E27FC236}">
                <a16:creationId xmlns:a16="http://schemas.microsoft.com/office/drawing/2014/main" id="{992F03A8-42F9-6044-7849-AA93BCDCA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440" y="99963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8 -0.00695 L -0.40768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8063E-8DDE-F073-EDB0-A0CD7C7F0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C08845-037B-FE49-FA88-911C6EAC28EF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Choices to make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00CC"/>
                  </a:gs>
                  <a:gs pos="100000">
                    <a:srgbClr val="4472C4">
                      <a:lumMod val="90000"/>
                    </a:srgbClr>
                  </a:gs>
                </a:gsLst>
                <a:lin ang="10800000" scaled="1"/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C65EA-31DA-BE73-5FC6-EE89C42C0969}"/>
              </a:ext>
            </a:extLst>
          </p:cNvPr>
          <p:cNvGrpSpPr/>
          <p:nvPr/>
        </p:nvGrpSpPr>
        <p:grpSpPr>
          <a:xfrm>
            <a:off x="887311" y="2083702"/>
            <a:ext cx="3373121" cy="2690596"/>
            <a:chOff x="761999" y="1793723"/>
            <a:chExt cx="3373121" cy="26905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55BA33-6847-FA38-47CC-1C439CDDB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7292" r="1675"/>
            <a:stretch/>
          </p:blipFill>
          <p:spPr>
            <a:xfrm>
              <a:off x="761999" y="3693634"/>
              <a:ext cx="3373121" cy="790685"/>
            </a:xfrm>
            <a:prstGeom prst="rect">
              <a:avLst/>
            </a:prstGeom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EC17D3-C607-2BF6-E165-A1DA63D0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017" r="34951"/>
            <a:stretch/>
          </p:blipFill>
          <p:spPr>
            <a:xfrm>
              <a:off x="762000" y="2728443"/>
              <a:ext cx="3373120" cy="790685"/>
            </a:xfrm>
            <a:prstGeom prst="rect">
              <a:avLst/>
            </a:prstGeom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4224BF-C0FB-8F4A-65D3-B25BBDB2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34" r="68134"/>
            <a:stretch/>
          </p:blipFill>
          <p:spPr>
            <a:xfrm>
              <a:off x="762000" y="1793723"/>
              <a:ext cx="3373120" cy="790685"/>
            </a:xfrm>
            <a:prstGeom prst="rect">
              <a:avLst/>
            </a:prstGeom>
            <a:effectLst>
              <a:outerShdw blurRad="63500" sx="101000" sy="101000" algn="ctr" rotWithShape="0">
                <a:schemeClr val="bg1">
                  <a:lumMod val="65000"/>
                  <a:alpha val="40000"/>
                </a:schemeClr>
              </a:outerShdw>
            </a:effectLst>
          </p:spPr>
        </p:pic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3C45A9-82DC-8FB8-3EA7-3A31472ADB60}"/>
              </a:ext>
            </a:extLst>
          </p:cNvPr>
          <p:cNvGraphicFramePr/>
          <p:nvPr/>
        </p:nvGraphicFramePr>
        <p:xfrm>
          <a:off x="6474858" y="1989353"/>
          <a:ext cx="5338284" cy="349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13580-2936-C0DD-B5D0-B0F1D8362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D80C7-074B-A18C-5B77-B619B7CA5C74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Choices to make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00CC"/>
                  </a:gs>
                  <a:gs pos="100000">
                    <a:srgbClr val="4472C4">
                      <a:lumMod val="90000"/>
                    </a:srgbClr>
                  </a:gs>
                </a:gsLst>
                <a:lin ang="10800000" scaled="1"/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B1DF2E-9A13-67FB-54E2-89BF2D59D61A}"/>
              </a:ext>
            </a:extLst>
          </p:cNvPr>
          <p:cNvGrpSpPr/>
          <p:nvPr/>
        </p:nvGrpSpPr>
        <p:grpSpPr>
          <a:xfrm>
            <a:off x="886199" y="2083702"/>
            <a:ext cx="3373120" cy="1242486"/>
            <a:chOff x="7965440" y="2083702"/>
            <a:chExt cx="3373120" cy="12424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8081065-D11E-C1F2-4CB8-1CAD76BB7F39}"/>
                </a:ext>
              </a:extLst>
            </p:cNvPr>
            <p:cNvGrpSpPr/>
            <p:nvPr/>
          </p:nvGrpSpPr>
          <p:grpSpPr>
            <a:xfrm>
              <a:off x="7965440" y="2083702"/>
              <a:ext cx="3373120" cy="1242486"/>
              <a:chOff x="914401" y="2083702"/>
              <a:chExt cx="3373120" cy="123299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667F8A9-47A1-AED0-9A7F-5C107009D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34" r="68134"/>
              <a:stretch/>
            </p:blipFill>
            <p:spPr>
              <a:xfrm>
                <a:off x="914401" y="2083702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56909E-5781-36F2-D80E-1AD884EBAAAC}"/>
                  </a:ext>
                </a:extLst>
              </p:cNvPr>
              <p:cNvSpPr/>
              <p:nvPr/>
            </p:nvSpPr>
            <p:spPr>
              <a:xfrm>
                <a:off x="1026160" y="2265680"/>
                <a:ext cx="2936240" cy="1018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5" name="Graphic 4" descr="Transfer with solid fill">
              <a:extLst>
                <a:ext uri="{FF2B5EF4-FFF2-40B4-BE49-F238E27FC236}">
                  <a16:creationId xmlns:a16="http://schemas.microsoft.com/office/drawing/2014/main" id="{874709B1-E01E-ABE4-A175-1FEB90500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0519" y="2247745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353C90-F572-A1B9-7799-8A9A4A54C5D6}"/>
              </a:ext>
            </a:extLst>
          </p:cNvPr>
          <p:cNvGrpSpPr/>
          <p:nvPr/>
        </p:nvGrpSpPr>
        <p:grpSpPr>
          <a:xfrm>
            <a:off x="886199" y="3509566"/>
            <a:ext cx="3373120" cy="1264731"/>
            <a:chOff x="7965440" y="3509566"/>
            <a:chExt cx="3373120" cy="12647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21A1E9-E818-955D-7CAD-20023F4C9623}"/>
                </a:ext>
              </a:extLst>
            </p:cNvPr>
            <p:cNvGrpSpPr/>
            <p:nvPr/>
          </p:nvGrpSpPr>
          <p:grpSpPr>
            <a:xfrm>
              <a:off x="7965440" y="3509566"/>
              <a:ext cx="3373120" cy="1264731"/>
              <a:chOff x="914401" y="3541304"/>
              <a:chExt cx="3373120" cy="123299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3837602-F8BC-1494-7639-42DED35E8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017" r="34951"/>
              <a:stretch/>
            </p:blipFill>
            <p:spPr>
              <a:xfrm>
                <a:off x="914401" y="3541304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0A0BDD-0CE0-7F84-1A50-B53A381D355F}"/>
                  </a:ext>
                </a:extLst>
              </p:cNvPr>
              <p:cNvSpPr/>
              <p:nvPr/>
            </p:nvSpPr>
            <p:spPr>
              <a:xfrm>
                <a:off x="1026160" y="3661378"/>
                <a:ext cx="2936240" cy="1018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0" name="Graphic 9" descr="Transfer with solid fill">
              <a:extLst>
                <a:ext uri="{FF2B5EF4-FFF2-40B4-BE49-F238E27FC236}">
                  <a16:creationId xmlns:a16="http://schemas.microsoft.com/office/drawing/2014/main" id="{2ADC50D0-4F39-54B2-1D6B-9D8460390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0519" y="3684731"/>
              <a:ext cx="914400" cy="914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E24DE4-A359-C2FC-372B-1C1169EDD93C}"/>
                </a:ext>
              </a:extLst>
            </p:cNvPr>
            <p:cNvCxnSpPr/>
            <p:nvPr/>
          </p:nvCxnSpPr>
          <p:spPr>
            <a:xfrm flipH="1">
              <a:off x="9563116" y="3837559"/>
              <a:ext cx="292936" cy="565843"/>
            </a:xfrm>
            <a:prstGeom prst="line">
              <a:avLst/>
            </a:prstGeom>
            <a:ln w="57150">
              <a:solidFill>
                <a:srgbClr val="C7A2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503C0-C356-0CF0-9CF6-EDB76E846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038" y="2083701"/>
            <a:ext cx="7283746" cy="269059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032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72E30-26BC-C3DA-76CB-3E663BCB0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C12EC-0672-6CDC-21E3-9BAA80CB53A5}"/>
              </a:ext>
            </a:extLst>
          </p:cNvPr>
          <p:cNvSpPr txBox="1"/>
          <p:nvPr/>
        </p:nvSpPr>
        <p:spPr>
          <a:xfrm>
            <a:off x="792479" y="677683"/>
            <a:ext cx="902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Choices to make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6600CC"/>
                  </a:gs>
                  <a:gs pos="100000">
                    <a:srgbClr val="4472C4">
                      <a:lumMod val="90000"/>
                    </a:srgbClr>
                  </a:gs>
                </a:gsLst>
                <a:lin ang="10800000" scaled="1"/>
              </a:gra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BD471C-31F9-1CFE-E049-8C407C5A72F7}"/>
              </a:ext>
            </a:extLst>
          </p:cNvPr>
          <p:cNvGrpSpPr/>
          <p:nvPr/>
        </p:nvGrpSpPr>
        <p:grpSpPr>
          <a:xfrm>
            <a:off x="886199" y="2083702"/>
            <a:ext cx="3373120" cy="1242486"/>
            <a:chOff x="7965440" y="2083702"/>
            <a:chExt cx="3373120" cy="12424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7ABE37-1C81-5114-9208-5B54F7E2B5C2}"/>
                </a:ext>
              </a:extLst>
            </p:cNvPr>
            <p:cNvGrpSpPr/>
            <p:nvPr/>
          </p:nvGrpSpPr>
          <p:grpSpPr>
            <a:xfrm>
              <a:off x="7965440" y="2083702"/>
              <a:ext cx="3373120" cy="1242486"/>
              <a:chOff x="914401" y="2083702"/>
              <a:chExt cx="3373120" cy="123299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AD6CBCD-B702-4C9C-7E72-03C73CB76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34" r="68134"/>
              <a:stretch/>
            </p:blipFill>
            <p:spPr>
              <a:xfrm>
                <a:off x="914401" y="2083702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841379-A964-43D1-6985-879B1F2270FA}"/>
                  </a:ext>
                </a:extLst>
              </p:cNvPr>
              <p:cNvSpPr/>
              <p:nvPr/>
            </p:nvSpPr>
            <p:spPr>
              <a:xfrm>
                <a:off x="1026160" y="2265680"/>
                <a:ext cx="2936240" cy="1018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5" name="Graphic 4" descr="Transfer with solid fill">
              <a:extLst>
                <a:ext uri="{FF2B5EF4-FFF2-40B4-BE49-F238E27FC236}">
                  <a16:creationId xmlns:a16="http://schemas.microsoft.com/office/drawing/2014/main" id="{BC6D1625-8251-4DA3-C5CD-347B918D3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0519" y="2247745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588370-6CEC-AE9B-FBF8-4A7BA5F9B1B1}"/>
              </a:ext>
            </a:extLst>
          </p:cNvPr>
          <p:cNvGrpSpPr/>
          <p:nvPr/>
        </p:nvGrpSpPr>
        <p:grpSpPr>
          <a:xfrm>
            <a:off x="886199" y="3509566"/>
            <a:ext cx="3373120" cy="1264731"/>
            <a:chOff x="7965440" y="3509566"/>
            <a:chExt cx="3373120" cy="12647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3EEA1B-87D2-A4F4-3344-E691637FED82}"/>
                </a:ext>
              </a:extLst>
            </p:cNvPr>
            <p:cNvGrpSpPr/>
            <p:nvPr/>
          </p:nvGrpSpPr>
          <p:grpSpPr>
            <a:xfrm>
              <a:off x="7965440" y="3509566"/>
              <a:ext cx="3373120" cy="1264731"/>
              <a:chOff x="914401" y="3541304"/>
              <a:chExt cx="3373120" cy="123299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0756CED-1419-228A-BCAB-E8EE3F8CD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4017" r="34951"/>
              <a:stretch/>
            </p:blipFill>
            <p:spPr>
              <a:xfrm>
                <a:off x="914401" y="3541304"/>
                <a:ext cx="3373120" cy="1232994"/>
              </a:xfrm>
              <a:prstGeom prst="rect">
                <a:avLst/>
              </a:prstGeom>
              <a:effectLst>
                <a:outerShdw blurRad="63500" sx="101000" sy="101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04E9D8-E39B-D467-667B-D6AD3E13FFA2}"/>
                  </a:ext>
                </a:extLst>
              </p:cNvPr>
              <p:cNvSpPr/>
              <p:nvPr/>
            </p:nvSpPr>
            <p:spPr>
              <a:xfrm>
                <a:off x="1026160" y="3661378"/>
                <a:ext cx="2936240" cy="10186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10" name="Graphic 9" descr="Transfer with solid fill">
              <a:extLst>
                <a:ext uri="{FF2B5EF4-FFF2-40B4-BE49-F238E27FC236}">
                  <a16:creationId xmlns:a16="http://schemas.microsoft.com/office/drawing/2014/main" id="{ACD3C00F-F438-3EB0-ED69-C264EDA5E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40519" y="3684731"/>
              <a:ext cx="914400" cy="914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6F5735-74CF-AA35-E96C-06E5723CC81A}"/>
                </a:ext>
              </a:extLst>
            </p:cNvPr>
            <p:cNvCxnSpPr/>
            <p:nvPr/>
          </p:nvCxnSpPr>
          <p:spPr>
            <a:xfrm flipH="1">
              <a:off x="9563116" y="3837559"/>
              <a:ext cx="292936" cy="565843"/>
            </a:xfrm>
            <a:prstGeom prst="line">
              <a:avLst/>
            </a:prstGeom>
            <a:ln w="57150">
              <a:solidFill>
                <a:srgbClr val="C7A2E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5C1398-1803-4853-BC90-2365A33DA81D}"/>
              </a:ext>
            </a:extLst>
          </p:cNvPr>
          <p:cNvGrpSpPr/>
          <p:nvPr/>
        </p:nvGrpSpPr>
        <p:grpSpPr>
          <a:xfrm>
            <a:off x="5344510" y="1532636"/>
            <a:ext cx="5468532" cy="4200189"/>
            <a:chOff x="5725510" y="1532636"/>
            <a:chExt cx="5468532" cy="42001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EEE38E-24CA-7603-A563-4C8F5B6CD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5510" y="1532636"/>
              <a:ext cx="5468532" cy="420018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1000" sy="101000" algn="ctr" rotWithShape="0">
                <a:schemeClr val="bg1">
                  <a:lumMod val="85000"/>
                  <a:alpha val="40000"/>
                </a:schemeClr>
              </a:outerShdw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F950C0-C720-DB68-0163-22BFB7628D94}"/>
                </a:ext>
              </a:extLst>
            </p:cNvPr>
            <p:cNvSpPr/>
            <p:nvPr/>
          </p:nvSpPr>
          <p:spPr>
            <a:xfrm>
              <a:off x="8223115" y="2704945"/>
              <a:ext cx="222655" cy="247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293ED9-4D87-3451-2501-1030FD0B5FDD}"/>
                </a:ext>
              </a:extLst>
            </p:cNvPr>
            <p:cNvSpPr/>
            <p:nvPr/>
          </p:nvSpPr>
          <p:spPr>
            <a:xfrm>
              <a:off x="7670800" y="3471269"/>
              <a:ext cx="222655" cy="247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4ABF68-9AB7-1581-4C92-A41AC358115B}"/>
                </a:ext>
              </a:extLst>
            </p:cNvPr>
            <p:cNvSpPr/>
            <p:nvPr/>
          </p:nvSpPr>
          <p:spPr>
            <a:xfrm>
              <a:off x="7389778" y="4484540"/>
              <a:ext cx="222655" cy="247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DE09C2-3A49-A14D-E237-249B66E4ABF8}"/>
                </a:ext>
              </a:extLst>
            </p:cNvPr>
            <p:cNvSpPr/>
            <p:nvPr/>
          </p:nvSpPr>
          <p:spPr>
            <a:xfrm>
              <a:off x="8689860" y="3996510"/>
              <a:ext cx="364688" cy="247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447083-1318-CE00-C8D6-821AB15511CC}"/>
                </a:ext>
              </a:extLst>
            </p:cNvPr>
            <p:cNvSpPr/>
            <p:nvPr/>
          </p:nvSpPr>
          <p:spPr>
            <a:xfrm>
              <a:off x="6675528" y="5537314"/>
              <a:ext cx="386223" cy="137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01327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AD04F-6888-D71F-00A2-A055250F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28C9AD-CFED-2B85-E503-31CFD550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1923840"/>
            <a:ext cx="9878804" cy="3010320"/>
          </a:xfrm>
          <a:prstGeom prst="roundRect">
            <a:avLst>
              <a:gd name="adj" fmla="val 10590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schemeClr val="bg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986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A2F7-DEBF-4E32-4C6A-ACAE0AE0D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lhouette of a city&#10;&#10;AI-generated content may be incorrect.">
            <a:extLst>
              <a:ext uri="{FF2B5EF4-FFF2-40B4-BE49-F238E27FC236}">
                <a16:creationId xmlns:a16="http://schemas.microsoft.com/office/drawing/2014/main" id="{48362E71-50F0-9F31-EA59-5124DB6A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A600E1-DEEE-C007-BA54-A703EAD1D956}"/>
              </a:ext>
            </a:extLst>
          </p:cNvPr>
          <p:cNvSpPr/>
          <p:nvPr/>
        </p:nvSpPr>
        <p:spPr>
          <a:xfrm>
            <a:off x="744583" y="4792545"/>
            <a:ext cx="7576457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`Quick tips for a sustained success</a:t>
            </a:r>
            <a:endParaRPr kumimoji="0" lang="en-CA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97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B75A-F99E-28C9-22BE-83F7D6C1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AB87D8-E7F2-2B31-07E7-A16C3BE9D15B}"/>
              </a:ext>
            </a:extLst>
          </p:cNvPr>
          <p:cNvSpPr/>
          <p:nvPr/>
        </p:nvSpPr>
        <p:spPr>
          <a:xfrm>
            <a:off x="5900418" y="1194246"/>
            <a:ext cx="36000" cy="4572000"/>
          </a:xfrm>
          <a:prstGeom prst="roundRect">
            <a:avLst>
              <a:gd name="adj" fmla="val 50000"/>
            </a:avLst>
          </a:prstGeom>
          <a:gradFill>
            <a:gsLst>
              <a:gs pos="51000">
                <a:srgbClr val="FF0066">
                  <a:alpha val="50000"/>
                </a:srgbClr>
              </a:gs>
              <a:gs pos="0">
                <a:srgbClr val="4472C4">
                  <a:alpha val="50000"/>
                </a:srgbClr>
              </a:gs>
              <a:gs pos="100000">
                <a:srgbClr val="FFC000">
                  <a:alpha val="50000"/>
                </a:srgbClr>
              </a:gs>
            </a:gsLst>
            <a:lin ang="10200000" scaled="0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B2F2F8-1E87-92D8-C36B-757DF63FC9E8}"/>
              </a:ext>
            </a:extLst>
          </p:cNvPr>
          <p:cNvGrpSpPr/>
          <p:nvPr/>
        </p:nvGrpSpPr>
        <p:grpSpPr>
          <a:xfrm>
            <a:off x="6767453" y="1051466"/>
            <a:ext cx="4670709" cy="1457332"/>
            <a:chOff x="968383" y="1231062"/>
            <a:chExt cx="3877984" cy="1457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220720-AC88-1F09-9CE6-C5991AE112C2}"/>
                </a:ext>
              </a:extLst>
            </p:cNvPr>
            <p:cNvSpPr txBox="1"/>
            <p:nvPr/>
          </p:nvSpPr>
          <p:spPr>
            <a:xfrm>
              <a:off x="968383" y="1611176"/>
              <a:ext cx="3877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AppSource should be a part of your funnel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Know that driving traffic takes many steps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AppSource does not have to lead to a sale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270050"/>
                </a:solidFill>
                <a:latin typeface="Segoe U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1F8E9-2649-A1F6-CD37-7710D31DDEF2}"/>
                </a:ext>
              </a:extLst>
            </p:cNvPr>
            <p:cNvSpPr txBox="1"/>
            <p:nvPr/>
          </p:nvSpPr>
          <p:spPr>
            <a:xfrm>
              <a:off x="968383" y="1231062"/>
              <a:ext cx="38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70050"/>
                  </a:solidFill>
                  <a:latin typeface="Segoe UI Semibold"/>
                </a:rPr>
                <a:t>Connect your listing to real GTM efforts</a:t>
              </a:r>
              <a:endParaRPr lang="en-CA" dirty="0">
                <a:solidFill>
                  <a:srgbClr val="270050"/>
                </a:solidFill>
                <a:latin typeface="Segoe UI Semi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E8A6CF-81CD-ED99-90CC-1C3A4864AF4F}"/>
              </a:ext>
            </a:extLst>
          </p:cNvPr>
          <p:cNvGrpSpPr/>
          <p:nvPr/>
        </p:nvGrpSpPr>
        <p:grpSpPr>
          <a:xfrm>
            <a:off x="6767453" y="2714095"/>
            <a:ext cx="4670709" cy="1457332"/>
            <a:chOff x="968383" y="1231062"/>
            <a:chExt cx="3877984" cy="1457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C2D0CC-221B-DF2C-5680-6C5362CEBBD3}"/>
                </a:ext>
              </a:extLst>
            </p:cNvPr>
            <p:cNvSpPr txBox="1"/>
            <p:nvPr/>
          </p:nvSpPr>
          <p:spPr>
            <a:xfrm>
              <a:off x="968383" y="1611176"/>
              <a:ext cx="3877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Listing with too much jargon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No clear CTA or weak offer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No marketing linked to the listing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Lack of sales team alignment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461C12-5359-421D-0CF2-958C2A780851}"/>
                </a:ext>
              </a:extLst>
            </p:cNvPr>
            <p:cNvSpPr txBox="1"/>
            <p:nvPr/>
          </p:nvSpPr>
          <p:spPr>
            <a:xfrm>
              <a:off x="968383" y="1231062"/>
              <a:ext cx="38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rgbClr val="270050"/>
                  </a:solidFill>
                  <a:latin typeface="Segoe UI Semibold"/>
                </a:rPr>
                <a:t>Common pitfalls to avoid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F8458-7997-EED0-BC8A-F27FC2CD87E9}"/>
              </a:ext>
            </a:extLst>
          </p:cNvPr>
          <p:cNvGrpSpPr/>
          <p:nvPr/>
        </p:nvGrpSpPr>
        <p:grpSpPr>
          <a:xfrm>
            <a:off x="916395" y="1051466"/>
            <a:ext cx="4670709" cy="1211111"/>
            <a:chOff x="968383" y="1231062"/>
            <a:chExt cx="3877984" cy="12111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ACCB16-9B9D-3768-3D35-9222F2B952DE}"/>
                </a:ext>
              </a:extLst>
            </p:cNvPr>
            <p:cNvSpPr txBox="1"/>
            <p:nvPr/>
          </p:nvSpPr>
          <p:spPr>
            <a:xfrm>
              <a:off x="968383" y="1611176"/>
              <a:ext cx="3877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Clear, customer-focused messaging and CTAs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Business outcomes over features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Use of video, and social proof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C17E54-E593-D3A5-74BD-599AC2DF78FB}"/>
                </a:ext>
              </a:extLst>
            </p:cNvPr>
            <p:cNvSpPr txBox="1"/>
            <p:nvPr/>
          </p:nvSpPr>
          <p:spPr>
            <a:xfrm>
              <a:off x="968383" y="1231062"/>
              <a:ext cx="38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rgbClr val="270050"/>
                  </a:solidFill>
                  <a:latin typeface="Segoe UI Semibold"/>
                </a:rPr>
                <a:t>Things great listings have in common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66817E-646A-A5C3-E841-2A3A3B40CD31}"/>
              </a:ext>
            </a:extLst>
          </p:cNvPr>
          <p:cNvGrpSpPr/>
          <p:nvPr/>
        </p:nvGrpSpPr>
        <p:grpSpPr>
          <a:xfrm>
            <a:off x="916395" y="2714095"/>
            <a:ext cx="4670709" cy="1211111"/>
            <a:chOff x="968383" y="1231062"/>
            <a:chExt cx="3877984" cy="12111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2DEFDB-8726-031E-F7B8-11F936F6082A}"/>
                </a:ext>
              </a:extLst>
            </p:cNvPr>
            <p:cNvSpPr txBox="1"/>
            <p:nvPr/>
          </p:nvSpPr>
          <p:spPr>
            <a:xfrm>
              <a:off x="968383" y="1611176"/>
              <a:ext cx="38779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Identify sales plays that fit your solution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Consider the direction of the channel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Focus on industry and differentiation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8A0721-833F-F752-6FC2-F5BE84ACC314}"/>
                </a:ext>
              </a:extLst>
            </p:cNvPr>
            <p:cNvSpPr txBox="1"/>
            <p:nvPr/>
          </p:nvSpPr>
          <p:spPr>
            <a:xfrm>
              <a:off x="968383" y="1231062"/>
              <a:ext cx="38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70050"/>
                  </a:solidFill>
                  <a:latin typeface="Segoe UI Semibold"/>
                </a:rPr>
                <a:t>Aligning with Microsoft priorities</a:t>
              </a:r>
              <a:endParaRPr lang="en-CA" dirty="0">
                <a:solidFill>
                  <a:srgbClr val="270050"/>
                </a:solidFill>
                <a:latin typeface="Segoe UI Semibold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B564605-1AB6-FC41-776F-39578ADB3FEA}"/>
              </a:ext>
            </a:extLst>
          </p:cNvPr>
          <p:cNvGrpSpPr/>
          <p:nvPr/>
        </p:nvGrpSpPr>
        <p:grpSpPr>
          <a:xfrm>
            <a:off x="916395" y="4366564"/>
            <a:ext cx="4670709" cy="1457332"/>
            <a:chOff x="968383" y="1383462"/>
            <a:chExt cx="3877984" cy="14573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49DB54-1474-17CF-8BA9-E60AE4685AFC}"/>
                </a:ext>
              </a:extLst>
            </p:cNvPr>
            <p:cNvSpPr txBox="1"/>
            <p:nvPr/>
          </p:nvSpPr>
          <p:spPr>
            <a:xfrm>
              <a:off x="968383" y="1763576"/>
              <a:ext cx="3877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Updating messaging to match your ICP?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Refreshing CTAs and visuals?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Mapping listing to new Microsoft priorities?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270050"/>
                  </a:solidFill>
                  <a:latin typeface="Segoe UI"/>
                </a:rPr>
                <a:t>Tracking listing traffic or lead conversion?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AC8FBB-8BB6-16AE-C83A-61D91CDCB8A1}"/>
                </a:ext>
              </a:extLst>
            </p:cNvPr>
            <p:cNvSpPr txBox="1"/>
            <p:nvPr/>
          </p:nvSpPr>
          <p:spPr>
            <a:xfrm>
              <a:off x="968383" y="1383462"/>
              <a:ext cx="3877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70050"/>
                  </a:solidFill>
                  <a:latin typeface="Segoe UI Semibold"/>
                </a:rPr>
                <a:t>Quarterly internal health checks</a:t>
              </a:r>
              <a:endParaRPr lang="en-CA" dirty="0">
                <a:solidFill>
                  <a:srgbClr val="270050"/>
                </a:solidFill>
                <a:latin typeface="Segoe UI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7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C04C7-0CBA-E146-4135-EE377D1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3AFF36-3D33-5721-77A4-3CF9FBBCDA04}"/>
              </a:ext>
            </a:extLst>
          </p:cNvPr>
          <p:cNvSpPr txBox="1"/>
          <p:nvPr/>
        </p:nvSpPr>
        <p:spPr>
          <a:xfrm>
            <a:off x="792479" y="1246643"/>
            <a:ext cx="75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3200" dirty="0">
                <a:gradFill>
                  <a:gsLst>
                    <a:gs pos="0">
                      <a:srgbClr val="6600CC"/>
                    </a:gs>
                    <a:gs pos="100000">
                      <a:srgbClr val="4472C4">
                        <a:lumMod val="90000"/>
                      </a:srgbClr>
                    </a:gs>
                  </a:gsLst>
                  <a:lin ang="10800000" scaled="1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Download today’s slides</a:t>
            </a:r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1DAB5349-6BA0-F818-43C3-A36A80EE4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2693" y="2050141"/>
            <a:ext cx="3666614" cy="3666614"/>
          </a:xfrm>
          <a:custGeom>
            <a:avLst/>
            <a:gdLst>
              <a:gd name="connsiteX0" fmla="*/ 3715744 w 4762500"/>
              <a:gd name="connsiteY0" fmla="*/ 3987127 h 4762500"/>
              <a:gd name="connsiteX1" fmla="*/ 3715744 w 4762500"/>
              <a:gd name="connsiteY1" fmla="*/ 4428424 h 4762500"/>
              <a:gd name="connsiteX2" fmla="*/ 4530753 w 4762500"/>
              <a:gd name="connsiteY2" fmla="*/ 4428424 h 4762500"/>
              <a:gd name="connsiteX3" fmla="*/ 4530753 w 4762500"/>
              <a:gd name="connsiteY3" fmla="*/ 3987127 h 4762500"/>
              <a:gd name="connsiteX4" fmla="*/ 0 w 4762500"/>
              <a:gd name="connsiteY4" fmla="*/ 0 h 4762500"/>
              <a:gd name="connsiteX5" fmla="*/ 4762500 w 4762500"/>
              <a:gd name="connsiteY5" fmla="*/ 0 h 4762500"/>
              <a:gd name="connsiteX6" fmla="*/ 4762500 w 4762500"/>
              <a:gd name="connsiteY6" fmla="*/ 4762500 h 4762500"/>
              <a:gd name="connsiteX7" fmla="*/ 0 w 4762500"/>
              <a:gd name="connsiteY7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2500" h="4762500">
                <a:moveTo>
                  <a:pt x="3715744" y="3987127"/>
                </a:moveTo>
                <a:lnTo>
                  <a:pt x="3715744" y="4428424"/>
                </a:lnTo>
                <a:lnTo>
                  <a:pt x="4530753" y="4428424"/>
                </a:lnTo>
                <a:lnTo>
                  <a:pt x="4530753" y="3987127"/>
                </a:lnTo>
                <a:close/>
                <a:moveTo>
                  <a:pt x="0" y="0"/>
                </a:moveTo>
                <a:lnTo>
                  <a:pt x="4762500" y="0"/>
                </a:lnTo>
                <a:lnTo>
                  <a:pt x="4762500" y="4762500"/>
                </a:lnTo>
                <a:lnTo>
                  <a:pt x="0" y="47625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29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AFFEC-CED1-A1DC-F38D-61A40475B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DD75F36-BA68-D663-5F6D-467006D7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624840"/>
            <a:ext cx="560832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0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9CAD-3CA2-E5F2-6A11-8A47CAAB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858F-5A99-5477-2E8F-8872DCE7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D5F6FF-986E-6BC6-DAF3-F5CD08376A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1D281D-6250-C3F9-3A45-BB18B06397D0}"/>
              </a:ext>
            </a:extLst>
          </p:cNvPr>
          <p:cNvSpPr/>
          <p:nvPr/>
        </p:nvSpPr>
        <p:spPr>
          <a:xfrm>
            <a:off x="2307772" y="2514592"/>
            <a:ext cx="7576457" cy="658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CA" sz="2800" dirty="0">
                <a:solidFill>
                  <a:prstClr val="white"/>
                </a:solidFill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Thank you for joining this session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64B79-C0ED-D0E4-56DB-259FF3B6961E}"/>
              </a:ext>
            </a:extLst>
          </p:cNvPr>
          <p:cNvSpPr txBox="1"/>
          <p:nvPr/>
        </p:nvSpPr>
        <p:spPr>
          <a:xfrm>
            <a:off x="706216" y="5928494"/>
            <a:ext cx="7167874" cy="584775"/>
          </a:xfrm>
          <a:prstGeom prst="rect">
            <a:avLst/>
          </a:prstGeom>
          <a:noFill/>
        </p:spPr>
        <p:txBody>
          <a:bodyPr wrap="square" tIns="0" bIns="0" anchor="ctr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Connect with me: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Linkedin.com/in/KhaledNassra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Khaled@go4enki.com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0FA31A-9646-C5C1-3B23-B181C974F7EA}"/>
              </a:ext>
            </a:extLst>
          </p:cNvPr>
          <p:cNvGrpSpPr/>
          <p:nvPr/>
        </p:nvGrpSpPr>
        <p:grpSpPr>
          <a:xfrm>
            <a:off x="10748599" y="6075345"/>
            <a:ext cx="637271" cy="291074"/>
            <a:chOff x="6732000" y="671023"/>
            <a:chExt cx="4417880" cy="1831031"/>
          </a:xfrm>
        </p:grpSpPr>
        <p:sp>
          <p:nvSpPr>
            <p:cNvPr id="15" name="Chevron 24">
              <a:extLst>
                <a:ext uri="{FF2B5EF4-FFF2-40B4-BE49-F238E27FC236}">
                  <a16:creationId xmlns:a16="http://schemas.microsoft.com/office/drawing/2014/main" id="{60DE10B2-A2A9-607D-C7B3-8DEFA0F302F3}"/>
                </a:ext>
              </a:extLst>
            </p:cNvPr>
            <p:cNvSpPr/>
            <p:nvPr/>
          </p:nvSpPr>
          <p:spPr>
            <a:xfrm>
              <a:off x="6732000" y="671023"/>
              <a:ext cx="1395712" cy="1831031"/>
            </a:xfrm>
            <a:prstGeom prst="chevron">
              <a:avLst>
                <a:gd name="adj" fmla="val 45410"/>
              </a:avLst>
            </a:prstGeom>
            <a:solidFill>
              <a:srgbClr val="4472C4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D2D27E49-0E53-212D-E3A5-73771D691863}"/>
                </a:ext>
              </a:extLst>
            </p:cNvPr>
            <p:cNvSpPr/>
            <p:nvPr/>
          </p:nvSpPr>
          <p:spPr>
            <a:xfrm>
              <a:off x="9127042" y="671023"/>
              <a:ext cx="2022838" cy="1831031"/>
            </a:xfrm>
            <a:prstGeom prst="chevron">
              <a:avLst>
                <a:gd name="adj" fmla="val 34507"/>
              </a:avLst>
            </a:prstGeom>
            <a:solidFill>
              <a:srgbClr val="FFC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Chevron 26">
              <a:extLst>
                <a:ext uri="{FF2B5EF4-FFF2-40B4-BE49-F238E27FC236}">
                  <a16:creationId xmlns:a16="http://schemas.microsoft.com/office/drawing/2014/main" id="{110CC041-E0B3-08AF-5B39-45E9C705EE7B}"/>
                </a:ext>
              </a:extLst>
            </p:cNvPr>
            <p:cNvSpPr/>
            <p:nvPr/>
          </p:nvSpPr>
          <p:spPr>
            <a:xfrm>
              <a:off x="7764988" y="671023"/>
              <a:ext cx="1724778" cy="1831031"/>
            </a:xfrm>
            <a:prstGeom prst="chevron">
              <a:avLst>
                <a:gd name="adj" fmla="val 36864"/>
              </a:avLst>
            </a:prstGeom>
            <a:solidFill>
              <a:srgbClr val="FF006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CFBD794-3767-4BD3-D0C5-E37F79D08032}"/>
              </a:ext>
            </a:extLst>
          </p:cNvPr>
          <p:cNvSpPr/>
          <p:nvPr/>
        </p:nvSpPr>
        <p:spPr>
          <a:xfrm>
            <a:off x="4632960" y="3708143"/>
            <a:ext cx="2926080" cy="602364"/>
          </a:xfrm>
          <a:prstGeom prst="rect">
            <a:avLst/>
          </a:prstGeom>
          <a:noFill/>
          <a:ln w="28575" cap="flat" cmpd="sng" algn="ctr">
            <a:gradFill flip="none" rotWithShape="1">
              <a:gsLst>
                <a:gs pos="52300">
                  <a:srgbClr val="FF0066"/>
                </a:gs>
                <a:gs pos="0">
                  <a:srgbClr val="4472C4"/>
                </a:gs>
                <a:gs pos="100000">
                  <a:srgbClr val="FFC000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Please rate it in the app</a:t>
            </a: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2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0781-1808-C791-F1EC-440E03CE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FA704-BCA1-2F9A-91A4-A0884848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6827895" cy="5133281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Channel and partner development, product marketing, and strategy transformation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B1B1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Founder of Enki Consulting, specializing in advising Microsoft partners on strategy, operations, and growth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B1B1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Avid hiker and skier </a:t>
            </a:r>
            <a:r>
              <a:rPr lang="en-US" sz="2400" dirty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(i.e., from Vancouver), 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 passionate supporter of the Toronto Raptors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7DAA5-E276-0A3D-0320-BB2DB14C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1" y="5487079"/>
            <a:ext cx="846056" cy="838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E3B61-73FD-57D4-3465-06CC5ACAB07B}"/>
              </a:ext>
            </a:extLst>
          </p:cNvPr>
          <p:cNvSpPr txBox="1"/>
          <p:nvPr/>
        </p:nvSpPr>
        <p:spPr>
          <a:xfrm>
            <a:off x="1774555" y="5290875"/>
            <a:ext cx="649379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Connect with me:</a:t>
            </a:r>
          </a:p>
          <a:p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Linkedin.com/in/KhaledNassra</a:t>
            </a:r>
          </a:p>
          <a:p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Khaled@go4enki.com</a:t>
            </a:r>
          </a:p>
          <a:p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Go4enki.com</a:t>
            </a:r>
            <a:endParaRPr lang="en-CA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1076DD-F8D0-6B74-9D40-1AFEDEA60E38}"/>
              </a:ext>
            </a:extLst>
          </p:cNvPr>
          <p:cNvGrpSpPr/>
          <p:nvPr/>
        </p:nvGrpSpPr>
        <p:grpSpPr>
          <a:xfrm>
            <a:off x="9122270" y="2114002"/>
            <a:ext cx="2277250" cy="2277249"/>
            <a:chOff x="9122270" y="2114002"/>
            <a:chExt cx="2277250" cy="2277249"/>
          </a:xfrm>
        </p:grpSpPr>
        <p:pic>
          <p:nvPicPr>
            <p:cNvPr id="8" name="Picture 7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00D67571-DD41-5516-B6B6-734FD0309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2270" y="2114002"/>
              <a:ext cx="2277249" cy="2277249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2204A9-3FD2-4445-4A01-41578BF6183C}"/>
                </a:ext>
              </a:extLst>
            </p:cNvPr>
            <p:cNvSpPr/>
            <p:nvPr/>
          </p:nvSpPr>
          <p:spPr>
            <a:xfrm>
              <a:off x="9122272" y="2114002"/>
              <a:ext cx="2277248" cy="2277248"/>
            </a:xfrm>
            <a:prstGeom prst="ellipse">
              <a:avLst/>
            </a:prstGeom>
            <a:noFill/>
            <a:ln w="73025">
              <a:gradFill flip="none" rotWithShape="1">
                <a:gsLst>
                  <a:gs pos="0">
                    <a:srgbClr val="6600CC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32886">
                    <a:srgbClr val="9377DE">
                      <a:lumMod val="95000"/>
                      <a:lumOff val="5000"/>
                    </a:srgbClr>
                  </a:gs>
                  <a:gs pos="95000">
                    <a:srgbClr val="33CCCC">
                      <a:lumMod val="93000"/>
                    </a:srgbClr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Fall">
                <a:extLst>
                  <a:ext uri="{FF2B5EF4-FFF2-40B4-BE49-F238E27FC236}">
                    <a16:creationId xmlns:a16="http://schemas.microsoft.com/office/drawing/2014/main" id="{4F16CE39-EC22-EBC4-D411-7CB48CBBC7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3109556"/>
                  </p:ext>
                </p:extLst>
              </p:nvPr>
            </p:nvGraphicFramePr>
            <p:xfrm>
              <a:off x="3400320" y="582421"/>
              <a:ext cx="407942" cy="45366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07942" cy="453668"/>
                    </a:xfrm>
                    <a:prstGeom prst="rect">
                      <a:avLst/>
                    </a:prstGeom>
                  </am3d:spPr>
                  <am3d:camera>
                    <am3d:pos x="0" y="0" z="6350762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85800" d="1000000"/>
                    <am3d:preTrans dx="-6319" dy="-18180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6404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Fall">
                <a:extLst>
                  <a:ext uri="{FF2B5EF4-FFF2-40B4-BE49-F238E27FC236}">
                    <a16:creationId xmlns:a16="http://schemas.microsoft.com/office/drawing/2014/main" id="{4F16CE39-EC22-EBC4-D411-7CB48CBBC7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0320" y="582421"/>
                <a:ext cx="407942" cy="4536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8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CF9FDC41-935B-53F6-8133-94402461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397F1-26E1-1530-3A11-A1DE91FF28F3}"/>
              </a:ext>
            </a:extLst>
          </p:cNvPr>
          <p:cNvSpPr txBox="1">
            <a:spLocks/>
          </p:cNvSpPr>
          <p:nvPr/>
        </p:nvSpPr>
        <p:spPr>
          <a:xfrm>
            <a:off x="273911" y="22874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Does AppSource matter?</a:t>
            </a:r>
          </a:p>
        </p:txBody>
      </p:sp>
    </p:spTree>
    <p:extLst>
      <p:ext uri="{BB962C8B-B14F-4D97-AF65-F5344CB8AC3E}">
        <p14:creationId xmlns:p14="http://schemas.microsoft.com/office/powerpoint/2010/main" val="57065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C13A9-DE9F-298D-A73F-9F9A85ECB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9AB1881-D070-836E-3D20-A236AE535F6E}"/>
              </a:ext>
            </a:extLst>
          </p:cNvPr>
          <p:cNvGrpSpPr/>
          <p:nvPr/>
        </p:nvGrpSpPr>
        <p:grpSpPr>
          <a:xfrm>
            <a:off x="628927" y="2321005"/>
            <a:ext cx="10934146" cy="2215991"/>
            <a:chOff x="733806" y="2271359"/>
            <a:chExt cx="10934146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394AEB-633F-DD56-909D-E116F723EA09}"/>
                </a:ext>
              </a:extLst>
            </p:cNvPr>
            <p:cNvSpPr txBox="1"/>
            <p:nvPr/>
          </p:nvSpPr>
          <p:spPr>
            <a:xfrm>
              <a:off x="4492125" y="2632295"/>
              <a:ext cx="7175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of B2B buyers say they won’t talk to 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 salesperson until they’ve done their own research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47A61E-7B0D-BB21-B272-A83638EDDFAB}"/>
                </a:ext>
              </a:extLst>
            </p:cNvPr>
            <p:cNvSpPr txBox="1"/>
            <p:nvPr/>
          </p:nvSpPr>
          <p:spPr>
            <a:xfrm>
              <a:off x="733806" y="2271359"/>
              <a:ext cx="6094476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3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4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77% </a:t>
              </a:r>
              <a:endParaRPr lang="en-CA" sz="13800" dirty="0">
                <a:gradFill flip="none"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E61417-3A32-2DD6-4BC7-0227FFCE367A}"/>
              </a:ext>
            </a:extLst>
          </p:cNvPr>
          <p:cNvSpPr txBox="1"/>
          <p:nvPr/>
        </p:nvSpPr>
        <p:spPr>
          <a:xfrm>
            <a:off x="730304" y="6032066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Gartner, “Future of Sales” Report</a:t>
            </a:r>
            <a:endParaRPr lang="en-CA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4B5E2-5676-2032-BCB0-5165302BF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0176F4-BD1F-FF00-1420-9F97E4A96DFD}"/>
              </a:ext>
            </a:extLst>
          </p:cNvPr>
          <p:cNvGrpSpPr/>
          <p:nvPr/>
        </p:nvGrpSpPr>
        <p:grpSpPr>
          <a:xfrm>
            <a:off x="628927" y="2321005"/>
            <a:ext cx="11302281" cy="2215991"/>
            <a:chOff x="733806" y="2271359"/>
            <a:chExt cx="11302281" cy="22159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458CE0-00EB-F758-AE4B-4A74CD4BA513}"/>
                </a:ext>
              </a:extLst>
            </p:cNvPr>
            <p:cNvSpPr txBox="1"/>
            <p:nvPr/>
          </p:nvSpPr>
          <p:spPr>
            <a:xfrm>
              <a:off x="5092515" y="2849426"/>
              <a:ext cx="69435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total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 mobile and desktop visitors 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</a:b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to AppSource in February 2025</a:t>
              </a: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46C9F0-104B-D2EC-BB64-F2A732DBCB5D}"/>
                </a:ext>
              </a:extLst>
            </p:cNvPr>
            <p:cNvSpPr txBox="1"/>
            <p:nvPr/>
          </p:nvSpPr>
          <p:spPr>
            <a:xfrm>
              <a:off x="733806" y="2271359"/>
              <a:ext cx="4263707" cy="22159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38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4"/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2.2M</a:t>
              </a:r>
              <a:endParaRPr lang="en-CA" sz="13800" dirty="0">
                <a:gradFill flip="none" rotWithShape="1"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6C35FDB-E0F9-0AD1-DBF0-427212C682BD}"/>
              </a:ext>
            </a:extLst>
          </p:cNvPr>
          <p:cNvSpPr txBox="1"/>
          <p:nvPr/>
        </p:nvSpPr>
        <p:spPr>
          <a:xfrm>
            <a:off x="730304" y="6032066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SimilarWeb, 2025; SEMrush – average nonunique visitors based on both sites</a:t>
            </a:r>
            <a:endParaRPr lang="en-CA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5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8B90-37A4-F9F9-0DDA-BFB016D30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D6BB4BD7-3952-3D3C-0644-BB014628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C8CDC5-110D-D451-DC6F-E69232484B54}"/>
              </a:ext>
            </a:extLst>
          </p:cNvPr>
          <p:cNvSpPr txBox="1"/>
          <p:nvPr/>
        </p:nvSpPr>
        <p:spPr>
          <a:xfrm>
            <a:off x="3138812" y="2321005"/>
            <a:ext cx="591437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Really?</a:t>
            </a:r>
            <a:endParaRPr lang="en-CA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5EDB8-E2F4-44D2-82F7-2F9C5F1FEF03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2.xml><?xml version="1.0" encoding="utf-8"?>
<ds:datastoreItem xmlns:ds="http://schemas.openxmlformats.org/officeDocument/2006/customXml" ds:itemID="{3F19C3BB-0937-4806-9EBA-5951C72A5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F109A-D81A-4069-A07D-E21BEEBAD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882</Words>
  <Application>Microsoft Office PowerPoint</Application>
  <PresentationFormat>Widescreen</PresentationFormat>
  <Paragraphs>151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Open Sans ExtraBold</vt:lpstr>
      <vt:lpstr>Open Sans Light</vt:lpstr>
      <vt:lpstr>Open Sans SemiBold</vt:lpstr>
      <vt:lpstr>Segoe UI</vt:lpstr>
      <vt:lpstr>Segoe UI Semibold</vt:lpstr>
      <vt:lpstr>Office Theme</vt:lpstr>
      <vt:lpstr>PowerPoint Presentation</vt:lpstr>
      <vt:lpstr>AppSource Optimization  Field Guide &amp; Success Stories</vt:lpstr>
      <vt:lpstr>PowerPoint Presentation</vt:lpstr>
      <vt:lpstr>PowerPoint Presentation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Khaled Nassra</cp:lastModifiedBy>
  <cp:revision>16</cp:revision>
  <dcterms:created xsi:type="dcterms:W3CDTF">2025-01-23T18:40:19Z</dcterms:created>
  <dcterms:modified xsi:type="dcterms:W3CDTF">2025-05-14T01:08:48Z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0x01010040EFDC198DA1424AA2DE7340ED8C291E</vt:lpwstr>
  </property>
</Properties>
</file>