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92" r:id="rId5"/>
    <p:sldId id="302" r:id="rId6"/>
    <p:sldId id="287" r:id="rId7"/>
    <p:sldId id="286" r:id="rId8"/>
    <p:sldId id="285" r:id="rId9"/>
    <p:sldId id="288" r:id="rId10"/>
    <p:sldId id="283" r:id="rId11"/>
    <p:sldId id="289" r:id="rId12"/>
    <p:sldId id="290" r:id="rId13"/>
    <p:sldId id="291" r:id="rId14"/>
    <p:sldId id="259" r:id="rId15"/>
    <p:sldId id="279" r:id="rId16"/>
    <p:sldId id="27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7B535"/>
    <a:srgbClr val="F9ED4E"/>
    <a:srgbClr val="ED3F7B"/>
    <a:srgbClr val="3B4598"/>
    <a:srgbClr val="42ABE3"/>
    <a:srgbClr val="9C3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148"/>
    <p:restoredTop sz="94601"/>
  </p:normalViewPr>
  <p:slideViewPr>
    <p:cSldViewPr snapToGrid="0">
      <p:cViewPr varScale="1">
        <p:scale>
          <a:sx n="78" d="100"/>
          <a:sy n="78" d="100"/>
        </p:scale>
        <p:origin x="1147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9DBA28-4A88-8FEC-5975-51748A7C2B34}"/>
              </a:ext>
            </a:extLst>
          </p:cNvPr>
          <p:cNvSpPr/>
          <p:nvPr userDrawn="1"/>
        </p:nvSpPr>
        <p:spPr>
          <a:xfrm>
            <a:off x="0" y="1"/>
            <a:ext cx="12192000" cy="3840480"/>
          </a:xfrm>
          <a:prstGeom prst="rect">
            <a:avLst/>
          </a:prstGeom>
          <a:gradFill flip="none" rotWithShape="1">
            <a:gsLst>
              <a:gs pos="0">
                <a:srgbClr val="9C3C9A"/>
              </a:gs>
              <a:gs pos="40000">
                <a:srgbClr val="ED3F7B"/>
              </a:gs>
              <a:gs pos="80000">
                <a:srgbClr val="F9ED4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6A399047-29B9-4A00-1B29-747FCE260DC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1808" r="1663"/>
          <a:stretch/>
        </p:blipFill>
        <p:spPr>
          <a:xfrm>
            <a:off x="-1" y="586839"/>
            <a:ext cx="12191999" cy="4238039"/>
          </a:xfrm>
          <a:prstGeom prst="rect">
            <a:avLst/>
          </a:prstGeom>
        </p:spPr>
      </p:pic>
      <p:pic>
        <p:nvPicPr>
          <p:cNvPr id="15" name="Picture 14" descr="A purple and yellow city skyline&#10;&#10;AI-generated content may be incorrect.">
            <a:extLst>
              <a:ext uri="{FF2B5EF4-FFF2-40B4-BE49-F238E27FC236}">
                <a16:creationId xmlns:a16="http://schemas.microsoft.com/office/drawing/2014/main" id="{261BE470-0F59-AC23-6494-86C4E29710A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3124" r="5642"/>
          <a:stretch/>
        </p:blipFill>
        <p:spPr>
          <a:xfrm flipH="1">
            <a:off x="0" y="777698"/>
            <a:ext cx="12192000" cy="4484011"/>
          </a:xfrm>
          <a:prstGeom prst="rect">
            <a:avLst/>
          </a:prstGeom>
        </p:spPr>
      </p:pic>
      <p:pic>
        <p:nvPicPr>
          <p:cNvPr id="19" name="Picture 18" descr="A city skyline at night&#10;&#10;AI-generated content may be incorrect.">
            <a:extLst>
              <a:ext uri="{FF2B5EF4-FFF2-40B4-BE49-F238E27FC236}">
                <a16:creationId xmlns:a16="http://schemas.microsoft.com/office/drawing/2014/main" id="{00653E19-581D-5710-3AA1-6B3CF3917ED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 l="2867" t="22029" r="2494" b="5361"/>
          <a:stretch/>
        </p:blipFill>
        <p:spPr>
          <a:xfrm>
            <a:off x="0" y="1596290"/>
            <a:ext cx="12191998" cy="52617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2B1DF37-A950-0B8C-2DB0-35007DB17288}"/>
              </a:ext>
            </a:extLst>
          </p:cNvPr>
          <p:cNvSpPr txBox="1"/>
          <p:nvPr userDrawn="1"/>
        </p:nvSpPr>
        <p:spPr>
          <a:xfrm>
            <a:off x="94521" y="6369700"/>
            <a:ext cx="18389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i="0" u="sng" dirty="0" err="1">
                <a:solidFill>
                  <a:schemeClr val="bg1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rPr>
              <a:t>dynamicscon.com</a:t>
            </a:r>
            <a:endParaRPr lang="en-US" sz="1400" b="1" i="0" u="sng" dirty="0">
              <a:solidFill>
                <a:schemeClr val="bg1"/>
              </a:solidFill>
              <a:latin typeface="Open Sans ExtraBold" pitchFamily="2" charset="0"/>
              <a:ea typeface="Open Sans ExtraBold" pitchFamily="2" charset="0"/>
              <a:cs typeface="Open Sans ExtraBold" pitchFamily="2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418F232-04F8-4E2E-F9AF-7253BF82138A}"/>
              </a:ext>
            </a:extLst>
          </p:cNvPr>
          <p:cNvGrpSpPr/>
          <p:nvPr userDrawn="1"/>
        </p:nvGrpSpPr>
        <p:grpSpPr>
          <a:xfrm>
            <a:off x="1601913" y="958184"/>
            <a:ext cx="8988174" cy="5443417"/>
            <a:chOff x="1601913" y="958184"/>
            <a:chExt cx="8988174" cy="5443417"/>
          </a:xfrm>
        </p:grpSpPr>
        <p:pic>
          <p:nvPicPr>
            <p:cNvPr id="3" name="Picture 2" descr="A logo of a city&#10;&#10;AI-generated content may be incorrect.">
              <a:extLst>
                <a:ext uri="{FF2B5EF4-FFF2-40B4-BE49-F238E27FC236}">
                  <a16:creationId xmlns:a16="http://schemas.microsoft.com/office/drawing/2014/main" id="{4772473F-1BC2-B356-662E-EAFC4C164EA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2028007" y="3847837"/>
              <a:ext cx="4224746" cy="2553764"/>
            </a:xfrm>
            <a:prstGeom prst="rect">
              <a:avLst/>
            </a:prstGeom>
          </p:spPr>
        </p:pic>
        <p:pic>
          <p:nvPicPr>
            <p:cNvPr id="6" name="Picture 5" descr="A yellow text on a black background&#10;&#10;AI-generated content may be incorrect.">
              <a:extLst>
                <a:ext uri="{FF2B5EF4-FFF2-40B4-BE49-F238E27FC236}">
                  <a16:creationId xmlns:a16="http://schemas.microsoft.com/office/drawing/2014/main" id="{6DFF3C90-20D3-7E53-F389-45BBC1E09FA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1601913" y="958184"/>
              <a:ext cx="8988174" cy="4644391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8B9F7B16-B410-A365-F137-A120E7389A82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923279" y="616079"/>
            <a:ext cx="4433677" cy="342105"/>
          </a:xfrm>
          <a:prstGeom prst="rect">
            <a:avLst/>
          </a:prstGeom>
        </p:spPr>
      </p:pic>
      <p:pic>
        <p:nvPicPr>
          <p:cNvPr id="11" name="Picture 10" descr="A couple of superheroes sitting on a fountain&#10;&#10;AI-generated content may be incorrect.">
            <a:extLst>
              <a:ext uri="{FF2B5EF4-FFF2-40B4-BE49-F238E27FC236}">
                <a16:creationId xmlns:a16="http://schemas.microsoft.com/office/drawing/2014/main" id="{54F15541-A593-CDD9-2CC1-59DE0D0C70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9036293" y="3881406"/>
            <a:ext cx="2986058" cy="298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9434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2 Text, and 2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02E582-579C-EFF5-3EDC-EEA3CCCC26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038665-153F-0B31-B067-B0588C59361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561709AC-2F2B-8B78-0EED-55EC063F156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52E8B48-D665-6114-7498-7ACA53C41FB2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D974744-3FE8-1ECB-F688-A8D96292CB4B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516767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42ABE3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1956656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5D4767A-CB43-DDF1-3971-339148541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32706FC-B096-B52E-4615-7DC39DAD98F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16092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9A06A9C-FB58-4491-3974-B1E6EA3689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BC5458-4486-FE70-DBF3-3F5730396A0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01EA29B-6DEB-BEA0-914D-B70BED13D1F3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617522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2936479-8D30-0366-98A8-B1F99459F4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5F462C1-2CFF-D0A0-6B38-AB8AFBAE6F5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89B68249-C779-95E6-8347-096090E8A8B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5B8F2154-FAB8-6148-B867-71F96F37739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650237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D1443E7-83B6-9D9D-95B0-95C13945E4D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D53D06AF-E740-17F1-FABD-186A5F24F6C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9A4AA9F0-8950-9B11-B323-EB868A65E590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AA9AD557-FD79-25E6-091F-823A037D903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4873131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3C0A905-A4EE-CDDD-2A6B-C7475222E8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B915BCC-F1D1-C2EF-6928-13D7487A979E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4EDDDE5A-0B5C-DE40-DB11-7ECFC3CB0C0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986D1CA3-81B6-D575-9ADA-66E89436E03C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15E11FC8-53E7-5FFB-404E-CC2FB9E2EB1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1565505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58BFC4-4E31-2888-F812-62A2B962DF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1F95820-6C20-4F94-DDD8-E825B362F33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7187696-4112-ED8D-1C60-7ADC2672CE5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3">
            <a:extLst>
              <a:ext uri="{FF2B5EF4-FFF2-40B4-BE49-F238E27FC236}">
                <a16:creationId xmlns:a16="http://schemas.microsoft.com/office/drawing/2014/main" id="{233FA28F-BE9A-BE71-1D57-A205E28D420D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75704D-EFE8-1909-BFE1-CAC283341426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22650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Subtitle 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DF1874-DFE4-A1C9-9DBD-34D1F411A5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70F513F-4F4E-BFBF-DE4B-21F592BBC76A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B14CE42-4C50-3788-F472-3BF58358B155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D7433F95-E050-2FC7-892D-F468C8DB83D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40198F9-6632-99BA-A505-76ECD1470727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82610093-46F8-9D87-110A-7D7D72C3523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884329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Subtitle_Dus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42ABE3"/>
              </a:gs>
              <a:gs pos="11000">
                <a:srgbClr val="3B4598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black background with white light&#10;&#10;AI-generated content may be incorrect.">
            <a:extLst>
              <a:ext uri="{FF2B5EF4-FFF2-40B4-BE49-F238E27FC236}">
                <a16:creationId xmlns:a16="http://schemas.microsoft.com/office/drawing/2014/main" id="{1DE38943-B87E-3DDD-2457-EC40482D9E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ity skyline with many blue lights&#10;&#10;AI-generated content may be incorrect.">
            <a:extLst>
              <a:ext uri="{FF2B5EF4-FFF2-40B4-BE49-F238E27FC236}">
                <a16:creationId xmlns:a16="http://schemas.microsoft.com/office/drawing/2014/main" id="{7CFF8511-1BE4-4053-355D-247789DFBFD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 flipH="1">
            <a:off x="6590744" y="5575025"/>
            <a:ext cx="3772981" cy="12660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3067191C-B69B-B611-CAED-AE905CC1EAB1}"/>
              </a:ext>
            </a:extLst>
          </p:cNvPr>
          <p:cNvGrpSpPr/>
          <p:nvPr userDrawn="1"/>
        </p:nvGrpSpPr>
        <p:grpSpPr>
          <a:xfrm>
            <a:off x="-115456" y="5591999"/>
            <a:ext cx="12638560" cy="1274489"/>
            <a:chOff x="-115456" y="5591999"/>
            <a:chExt cx="12638560" cy="1274489"/>
          </a:xfrm>
        </p:grpSpPr>
        <p:pic>
          <p:nvPicPr>
            <p:cNvPr id="5" name="Picture 4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41598363-048E-6177-6064-D2391D64797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115456" y="5600488"/>
              <a:ext cx="3772981" cy="1266000"/>
            </a:xfrm>
            <a:prstGeom prst="rect">
              <a:avLst/>
            </a:prstGeom>
          </p:spPr>
        </p:pic>
        <p:pic>
          <p:nvPicPr>
            <p:cNvPr id="6" name="Picture 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325C84B0-6C3E-F97E-C662-C5BF151004C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83413" y="5599843"/>
              <a:ext cx="3772981" cy="1266000"/>
            </a:xfrm>
            <a:prstGeom prst="rect">
              <a:avLst/>
            </a:prstGeom>
          </p:spPr>
        </p:pic>
        <p:pic>
          <p:nvPicPr>
            <p:cNvPr id="7" name="Picture 6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BCF05869-0122-7A34-9782-8B8007770D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91875" y="5591999"/>
              <a:ext cx="3772981" cy="1266000"/>
            </a:xfrm>
            <a:prstGeom prst="rect">
              <a:avLst/>
            </a:prstGeom>
          </p:spPr>
        </p:pic>
        <p:pic>
          <p:nvPicPr>
            <p:cNvPr id="11" name="Picture 10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CC619E1F-348F-EFCF-F2BB-AA9BF708EA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590743" y="5592000"/>
              <a:ext cx="3772981" cy="1266000"/>
            </a:xfrm>
            <a:prstGeom prst="rect">
              <a:avLst/>
            </a:prstGeom>
          </p:spPr>
        </p:pic>
        <p:pic>
          <p:nvPicPr>
            <p:cNvPr id="16" name="Picture 15" descr="A city skyline with many blue lights&#10;&#10;AI-generated content may be incorrect.">
              <a:extLst>
                <a:ext uri="{FF2B5EF4-FFF2-40B4-BE49-F238E27FC236}">
                  <a16:creationId xmlns:a16="http://schemas.microsoft.com/office/drawing/2014/main" id="{25BEE0D5-2340-075E-6109-A3C3C1D8CC3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750123" y="5600488"/>
              <a:ext cx="377298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2943D-7B16-B6C5-5304-D5B0ED879C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3B4598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B2854EEB-977D-57C9-827F-0F27D4A454D3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94316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4A482B45-889F-5142-BC0F-D45E525DF049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4810926" y="1352141"/>
            <a:ext cx="2570148" cy="2176720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47CDB073-0680-7F55-1F46-B744F046286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810926" y="3633699"/>
            <a:ext cx="2570148" cy="212607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525C6F3-1234-EE7F-022F-A09807F53B31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7478697" y="1347708"/>
            <a:ext cx="4301971" cy="4449802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6614749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Subtitle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30">
            <a:extLst>
              <a:ext uri="{FF2B5EF4-FFF2-40B4-BE49-F238E27FC236}">
                <a16:creationId xmlns:a16="http://schemas.microsoft.com/office/drawing/2014/main" id="{34E64832-2A5E-1A03-F2D8-77A19644A5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1850" y="2024023"/>
            <a:ext cx="10515600" cy="1325563"/>
          </a:xfrm>
        </p:spPr>
        <p:txBody>
          <a:bodyPr>
            <a:noAutofit/>
          </a:bodyPr>
          <a:lstStyle>
            <a:lvl1pPr algn="ctr">
              <a:defRPr sz="72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D18C36EB-5529-72B2-87F7-9801C49E1409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1850" y="3508415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200" b="1" i="0">
                <a:solidFill>
                  <a:srgbClr val="ED3F7B"/>
                </a:solidFill>
                <a:latin typeface="Open Sans SemiBold" pitchFamily="2" charset="0"/>
                <a:ea typeface="Open Sans SemiBold" pitchFamily="2" charset="0"/>
                <a:cs typeface="Open Sans SemiBold" pitchFamily="2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7458625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82F4F6-A377-102F-21E4-65F71066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C45FDF-F36E-1E86-88D7-F805B5A83E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BB2589-A922-4544-404A-A5703F7B8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27BCE2-1626-CD37-772A-B152E26139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023B5B-D966-84C6-A3D9-951249CB4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3884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673C7F-EE87-485B-467F-06692F726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EE542E-DC40-CFC3-16BA-CADE736DCA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9B1641-5E9A-ADFA-3070-E42BCA5B88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CE8E95-6A05-5B6C-FFD0-0083B214A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18B8AE-4F5D-C434-057E-AAB644D00C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5FE0E1-414E-FFE8-C837-4DEE2CC0F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7891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7EFE54-3880-AA4C-F032-2D3D21FB7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58F92-0635-A403-EA30-92607F5B767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0930E7-EAFB-9465-9872-D7CF1AA56D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C67C39-2BDC-C99B-F4D7-7DFC3791F6D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26F93E6-2F44-E7A1-99A4-D82A692E7B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4BC3099-B0E4-3DC2-6B63-B9D964FC8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E86309-1628-B814-C2FD-76AF47DF5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6F44B4-C8B5-51DB-5307-0E7AE738A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4586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2C7A67-8478-A358-5499-248DAD0DBA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C39709-B1B9-B59F-1F65-AEA8F5E3C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526886E-3AEB-8E0B-421B-8F1888555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EEE027-F325-70E1-CE56-8D8EC1C9DD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693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D02B-FAC9-3918-9CB5-CE8CE9CC8F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DB6D17-0A99-46F0-7353-6CAB6A949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2C6C87-2EE8-E13D-5C78-88F5BD5AF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49052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C56B0B-A774-A488-FFE5-7C3FAB9F80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747E3-FCF2-B714-176D-EBE2372540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3505F0-740D-1966-EE8D-87BDD39322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2F6CEA-0F88-E037-7A45-5FAB3008F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B7324D-739C-A329-31D7-0754104E8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41A541-BD2E-AA13-06CB-49D937B55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9374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F8B69-B14E-E370-0B98-73FDEA1D28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9B4CDCD-2995-3354-FC2F-6FB3A96D2CD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8B48-1FF4-DDEB-CE3B-17A5B40556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C1679-7946-EB79-6C8B-47AB5F6CA6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E7FBDF-C98E-8C97-BA0B-14CD65830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60114F-7C56-A33F-2D7F-663B25BCA4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3106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24A0BE-E6E1-DDB5-576A-6E1389D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C5544BC-A011-19F6-5A94-37C13412D9F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0A6D42-E720-F2C2-0E6B-63D13F4E74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E91BEC-D288-76D0-6302-126DD605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67C70-3296-899F-EFA8-146733509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6949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E536A0-8893-DFB5-F3D9-BF93C292E7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DAB9BA-8C69-613C-DBE2-2A3A334950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C681C4-FC08-6253-721C-406630474D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5F6646-D7D1-5D3E-EFFE-D858528F46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241F9-6864-9CFD-8B75-C903A3827F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462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0D67A401-534F-83F4-D0F0-DF35AB8A0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315" y="1357460"/>
            <a:ext cx="11381889" cy="440231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6740080-3552-E965-5C4B-6B5AF93B8A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616011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2 Conten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7D6ECEB-EEAA-5121-61A6-4A2F068805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52C302F-939E-5E71-CBFC-43FD0274D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4316" y="1349603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3E95EFA-C277-0DB3-1F35-091DEE00B28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150721" y="1347708"/>
            <a:ext cx="5625484" cy="442149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1035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7ABDAF7-7D88-44D0-BC27-CB75499A2B9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044C0-65DE-877D-FE31-0C379C882ED9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7"/>
            <a:ext cx="11381889" cy="1796600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3B1E3C-48F2-9EDD-568B-3257F7F03F2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51106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7AE59C2F-82FD-FF57-D52C-2AEC5B9B7A47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406507" y="1347708"/>
            <a:ext cx="5628821" cy="2518929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3321852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5D37107-7096-0614-CEF7-0D912343D1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6992B-24BA-732D-725C-7E0BED47CBE5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112EFE-81F5-14F1-1C1D-2681575C210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7983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16A787EF-7FEA-D30D-A9B7-EEED79B97893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3384" y="3183603"/>
            <a:ext cx="5628821" cy="2595028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066574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3 Images, and Text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58F9B1B-D84E-1657-0E32-A18DC98AC94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C5BFDD-F131-538C-82BF-60AA8B957B28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3963176"/>
            <a:ext cx="11381889" cy="18060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D7C7B0-5AB2-66CE-356D-80AB0118272A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1358222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43DC631C-88B6-4BA4-B1AA-125C4ADE11AF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1347708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0019110-3022-F1D1-B092-9611490C83EE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1356863"/>
            <a:ext cx="3739363" cy="2518929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935096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3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649AB42-CA9D-5E2C-ED3F-55D46A6AB02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98D8-6201-A512-3F12-7ED26425DC73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394316" y="1347708"/>
            <a:ext cx="11381889" cy="1759156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8532DE5C-A3E2-9779-9A27-45FFC0E8B66E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2451" y="3209036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D6622280-39E4-F04A-3004-6BEB8C8CF1A1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8032426" y="3198522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94305A9A-0B32-C7E3-CE1A-0604730CC5AB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4212438" y="3207677"/>
            <a:ext cx="3739363" cy="2561527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2117043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, and 4 Images Sunr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849F99D-6480-91B0-099C-0C87A608C289}"/>
              </a:ext>
            </a:extLst>
          </p:cNvPr>
          <p:cNvSpPr/>
          <p:nvPr userDrawn="1"/>
        </p:nvSpPr>
        <p:spPr>
          <a:xfrm rot="10800000">
            <a:off x="0" y="0"/>
            <a:ext cx="12192000" cy="6858000"/>
          </a:xfrm>
          <a:prstGeom prst="rect">
            <a:avLst/>
          </a:prstGeom>
          <a:gradFill>
            <a:gsLst>
              <a:gs pos="100000">
                <a:srgbClr val="3B4598"/>
              </a:gs>
              <a:gs pos="50000">
                <a:srgbClr val="9C3C9A"/>
              </a:gs>
              <a:gs pos="0">
                <a:srgbClr val="ED3F7B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B8D8D9E-103B-EBBB-911B-4955F18A0C0C}"/>
              </a:ext>
            </a:extLst>
          </p:cNvPr>
          <p:cNvSpPr/>
          <p:nvPr userDrawn="1"/>
        </p:nvSpPr>
        <p:spPr>
          <a:xfrm>
            <a:off x="302581" y="266854"/>
            <a:ext cx="11586839" cy="65911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 descr="A bright light in the dark&#10;&#10;AI-generated content may be incorrect.">
            <a:extLst>
              <a:ext uri="{FF2B5EF4-FFF2-40B4-BE49-F238E27FC236}">
                <a16:creationId xmlns:a16="http://schemas.microsoft.com/office/drawing/2014/main" id="{3E5594DF-9208-4697-904A-8DA68C1D61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504020">
            <a:off x="10674513" y="4210539"/>
            <a:ext cx="2613910" cy="422004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E820849-0AD2-0DF9-7E1F-A655D04AF34D}"/>
              </a:ext>
            </a:extLst>
          </p:cNvPr>
          <p:cNvGrpSpPr/>
          <p:nvPr userDrawn="1"/>
        </p:nvGrpSpPr>
        <p:grpSpPr>
          <a:xfrm>
            <a:off x="-115456" y="5592000"/>
            <a:ext cx="12646026" cy="1266001"/>
            <a:chOff x="-200297" y="5592000"/>
            <a:chExt cx="12646026" cy="1266001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D911F777-5810-21AF-2DDB-4648DC2CE60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-200297" y="5592001"/>
              <a:ext cx="3787911" cy="1266000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C6BBEF0-ED0C-734C-C602-AA75B98BC68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1803781" y="5592001"/>
              <a:ext cx="3787911" cy="1266000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1974458A-5F50-8439-5525-3C9FD45534D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4510505" y="5592001"/>
              <a:ext cx="3787911" cy="1266000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5462E7BA-D1B1-A40D-DF99-06F394A68ED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 flipH="1">
              <a:off x="6600308" y="5592000"/>
              <a:ext cx="3787911" cy="1266000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ACA03C73-9CBF-581A-3DEB-C762B020C0A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8657818" y="5592000"/>
              <a:ext cx="3787911" cy="1266000"/>
            </a:xfrm>
            <a:prstGeom prst="rect">
              <a:avLst/>
            </a:prstGeom>
          </p:spPr>
        </p:pic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E193B843-36FD-CE4C-0AEA-163E7C9F3B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4402" y="5589492"/>
            <a:ext cx="1101947" cy="1179341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30958D4-94C7-5B2D-F38C-6DE49E0113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4316" y="367259"/>
            <a:ext cx="11381889" cy="880044"/>
          </a:xfrm>
        </p:spPr>
        <p:txBody>
          <a:bodyPr>
            <a:normAutofit/>
          </a:bodyPr>
          <a:lstStyle>
            <a:lvl1pPr>
              <a:defRPr sz="4400" b="1" i="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BBF2D8-7EFE-508F-4E6A-CD43C6C4D06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3056199" y="1347708"/>
            <a:ext cx="6036643" cy="4421495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edit text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3F1AFD-3513-7DE6-31AF-11380D97A5CA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394316" y="1347708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DE99042-B944-D3E3-48CE-0BA44DD378E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394316" y="3578624"/>
            <a:ext cx="2570148" cy="2162873"/>
          </a:xfrm>
        </p:spPr>
        <p:txBody>
          <a:bodyPr/>
          <a:lstStyle>
            <a:lvl1pPr>
              <a:defRPr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536DF96-D18C-05A4-89C3-BD28375FB943}"/>
              </a:ext>
            </a:extLst>
          </p:cNvPr>
          <p:cNvSpPr>
            <a:spLocks noGrp="1"/>
          </p:cNvSpPr>
          <p:nvPr>
            <p:ph sz="half" idx="12" hasCustomPrompt="1"/>
          </p:nvPr>
        </p:nvSpPr>
        <p:spPr>
          <a:xfrm>
            <a:off x="9206057" y="1347708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225803C7-0B27-D664-4217-93EA10297177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9206057" y="3578624"/>
            <a:ext cx="2570148" cy="2162873"/>
          </a:xfrm>
        </p:spPr>
        <p:txBody>
          <a:bodyPr/>
          <a:lstStyle>
            <a:lvl1pPr>
              <a:defRPr b="0" i="0"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</a:lstStyle>
          <a:p>
            <a:pPr lvl="0"/>
            <a:r>
              <a:rPr lang="en-US" dirty="0"/>
              <a:t>Click to add image</a:t>
            </a:r>
          </a:p>
        </p:txBody>
      </p:sp>
    </p:spTree>
    <p:extLst>
      <p:ext uri="{BB962C8B-B14F-4D97-AF65-F5344CB8AC3E}">
        <p14:creationId xmlns:p14="http://schemas.microsoft.com/office/powerpoint/2010/main" val="36735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5B7E9-8EA7-88AC-CDDC-5E81BBB8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3C6FC-51FE-80FC-BA42-121E4A2683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D28646-EEDB-4412-5DEC-0955445A65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6AF657A-ACF9-4E40-A2DA-3323CFDC064A}" type="datetimeFigureOut">
              <a:rPr lang="en-US" smtClean="0"/>
              <a:t>4/22/2025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04D493-2110-A893-929D-F273EB9DB5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08D4F-B5C1-966A-1FDE-A22812AF25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0DF7C2-04DF-C149-BAB4-89733FA27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178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  <p:sldLayoutId id="2147483677" r:id="rId19"/>
    <p:sldLayoutId id="2147483651" r:id="rId20"/>
    <p:sldLayoutId id="2147483652" r:id="rId21"/>
    <p:sldLayoutId id="2147483653" r:id="rId22"/>
    <p:sldLayoutId id="2147483654" r:id="rId23"/>
    <p:sldLayoutId id="2147483655" r:id="rId24"/>
    <p:sldLayoutId id="2147483656" r:id="rId25"/>
    <p:sldLayoutId id="2147483657" r:id="rId26"/>
    <p:sldLayoutId id="2147483658" r:id="rId27"/>
    <p:sldLayoutId id="2147483659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accenterp.com/" TargetMode="External"/><Relationship Id="rId5" Type="http://schemas.openxmlformats.org/officeDocument/2006/relationships/hyperlink" Target="mailto:ben@accenterp.com" TargetMode="External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1DD1AB-2497-CA5A-9617-0688E57B0B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151CA362-8A09-7FE1-82A1-A0D8DD888F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B48499E-BD19-ED08-72BE-96C0DF9B6973}"/>
              </a:ext>
            </a:extLst>
          </p:cNvPr>
          <p:cNvSpPr txBox="1"/>
          <p:nvPr/>
        </p:nvSpPr>
        <p:spPr>
          <a:xfrm>
            <a:off x="235974" y="-19662"/>
            <a:ext cx="1172005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b="1" dirty="0">
                <a:solidFill>
                  <a:srgbClr val="FFFF00"/>
                </a:solidFill>
              </a:rPr>
              <a:t>BC Manufacturing Duel:</a:t>
            </a:r>
          </a:p>
          <a:p>
            <a:pPr algn="ctr"/>
            <a:r>
              <a:rPr lang="en-US" sz="6600" b="1" dirty="0">
                <a:solidFill>
                  <a:srgbClr val="FFFF00"/>
                </a:solidFill>
              </a:rPr>
              <a:t>Assembly vs. Manufacturing</a:t>
            </a:r>
          </a:p>
        </p:txBody>
      </p:sp>
    </p:spTree>
    <p:extLst>
      <p:ext uri="{BB962C8B-B14F-4D97-AF65-F5344CB8AC3E}">
        <p14:creationId xmlns:p14="http://schemas.microsoft.com/office/powerpoint/2010/main" val="3091171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0F0FDC-52CC-3C08-9516-1C09CC745E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52F71A-637F-03CF-C1F3-B6FBC4914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BFC18C6D-34CE-E83D-4AF5-6143BA2A8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8456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01756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A6D414-E068-62B7-77C5-69FB67E4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Which is right for you?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6CC3-47DC-2359-2773-C5BE072B345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 sz="2400" dirty="0">
              <a:latin typeface="Source Sans Pro Light"/>
              <a:ea typeface="Source Sans Pro Light"/>
              <a:cs typeface="Open Sans Light"/>
            </a:endParaRP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4740CB-694F-AC9A-F262-6CADA9607196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394316" y="1349603"/>
            <a:ext cx="5625484" cy="2298165"/>
          </a:xfrm>
        </p:spPr>
        <p:txBody>
          <a:bodyPr/>
          <a:lstStyle/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Assembly Management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Short Duration Builds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One Step Process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Kitting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 version history required</a:t>
            </a:r>
          </a:p>
        </p:txBody>
      </p:sp>
      <p:sp>
        <p:nvSpPr>
          <p:cNvPr id="5" name="Content Placeholder 3">
            <a:extLst>
              <a:ext uri="{FF2B5EF4-FFF2-40B4-BE49-F238E27FC236}">
                <a16:creationId xmlns:a16="http://schemas.microsoft.com/office/drawing/2014/main" id="{C7EEE803-C9F5-1F82-0767-51B954517D98}"/>
              </a:ext>
            </a:extLst>
          </p:cNvPr>
          <p:cNvSpPr txBox="1">
            <a:spLocks/>
          </p:cNvSpPr>
          <p:nvPr/>
        </p:nvSpPr>
        <p:spPr>
          <a:xfrm>
            <a:off x="6172202" y="1349603"/>
            <a:ext cx="5625484" cy="22981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Manufacturing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Operation based Costing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Version History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Subcontracting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Actual Time Tracking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3D57766F-88DA-62A9-9657-9948049FA6A1}"/>
              </a:ext>
            </a:extLst>
          </p:cNvPr>
          <p:cNvSpPr txBox="1">
            <a:spLocks/>
          </p:cNvSpPr>
          <p:nvPr/>
        </p:nvSpPr>
        <p:spPr>
          <a:xfrm>
            <a:off x="394315" y="3893574"/>
            <a:ext cx="10981607" cy="1514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Do you have to choose only one?</a:t>
            </a:r>
          </a:p>
          <a:p>
            <a:pPr lvl="1"/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No!  You can use both if it makes sense for your business (different Locations, different business units, etc.)!</a:t>
            </a:r>
          </a:p>
        </p:txBody>
      </p:sp>
    </p:spTree>
    <p:extLst>
      <p:ext uri="{BB962C8B-B14F-4D97-AF65-F5344CB8AC3E}">
        <p14:creationId xmlns:p14="http://schemas.microsoft.com/office/powerpoint/2010/main" val="2409549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city skyline with clouds&#10;&#10;AI-generated content may be incorrect.">
            <a:extLst>
              <a:ext uri="{FF2B5EF4-FFF2-40B4-BE49-F238E27FC236}">
                <a16:creationId xmlns:a16="http://schemas.microsoft.com/office/drawing/2014/main" id="{23E9776D-7019-E00D-EA84-84FF19D91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947" y="-19985"/>
            <a:ext cx="12265895" cy="689797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E0D578-312E-E547-994D-DC46EFA0F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6948" y="526920"/>
            <a:ext cx="10887199" cy="840061"/>
          </a:xfrm>
          <a:prstGeom prst="rect">
            <a:avLst/>
          </a:prstGeom>
        </p:spPr>
      </p:pic>
      <p:pic>
        <p:nvPicPr>
          <p:cNvPr id="2" name="Picture 1" descr="A white billboard with blue trim&#10;&#10;AI-generated content may be incorrect.">
            <a:extLst>
              <a:ext uri="{FF2B5EF4-FFF2-40B4-BE49-F238E27FC236}">
                <a16:creationId xmlns:a16="http://schemas.microsoft.com/office/drawing/2014/main" id="{75B56A3B-A039-182C-3D73-71565FAC01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6070" y="1366982"/>
            <a:ext cx="5958002" cy="59580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F52147-80BA-44F9-2B4C-78E219791F1E}"/>
              </a:ext>
            </a:extLst>
          </p:cNvPr>
          <p:cNvSpPr txBox="1"/>
          <p:nvPr/>
        </p:nvSpPr>
        <p:spPr>
          <a:xfrm>
            <a:off x="707923" y="2585884"/>
            <a:ext cx="42770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Ben Baxter</a:t>
            </a:r>
          </a:p>
          <a:p>
            <a:r>
              <a:rPr lang="en-US" sz="2400" b="1" dirty="0"/>
              <a:t>Accent Software, Inc.</a:t>
            </a:r>
          </a:p>
          <a:p>
            <a:r>
              <a:rPr lang="en-US" sz="2400" dirty="0">
                <a:hlinkClick r:id="rId5"/>
              </a:rPr>
              <a:t>ben@accenterp.com</a:t>
            </a:r>
            <a:endParaRPr lang="en-US" sz="2400" dirty="0"/>
          </a:p>
          <a:p>
            <a:r>
              <a:rPr lang="en-US" sz="2400" dirty="0">
                <a:hlinkClick r:id="rId6"/>
              </a:rPr>
              <a:t>https://www.AccentERP.com/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565E03B-AF9A-CB9C-3ED0-C3DCE95D0843}"/>
              </a:ext>
            </a:extLst>
          </p:cNvPr>
          <p:cNvSpPr/>
          <p:nvPr/>
        </p:nvSpPr>
        <p:spPr>
          <a:xfrm>
            <a:off x="6376575" y="2105561"/>
            <a:ext cx="4473676" cy="2646878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6600" b="1" cap="none" spc="0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FFFF00"/>
                </a:solidFill>
                <a:effectLst/>
              </a:rPr>
              <a:t>Q&amp;A</a:t>
            </a:r>
          </a:p>
        </p:txBody>
      </p:sp>
    </p:spTree>
    <p:extLst>
      <p:ext uri="{BB962C8B-B14F-4D97-AF65-F5344CB8AC3E}">
        <p14:creationId xmlns:p14="http://schemas.microsoft.com/office/powerpoint/2010/main" val="15387600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logo of a comic book character&#10;&#10;AI-generated content may be incorrect.">
            <a:extLst>
              <a:ext uri="{FF2B5EF4-FFF2-40B4-BE49-F238E27FC236}">
                <a16:creationId xmlns:a16="http://schemas.microsoft.com/office/drawing/2014/main" id="{FD4D2E3D-79F7-A44D-0E0C-4CE8426B67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7" y="0"/>
            <a:ext cx="12187066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C69A69E-880B-8CD2-228E-20008B8BFDEF}"/>
              </a:ext>
            </a:extLst>
          </p:cNvPr>
          <p:cNvSpPr txBox="1"/>
          <p:nvPr/>
        </p:nvSpPr>
        <p:spPr>
          <a:xfrm>
            <a:off x="806245" y="462116"/>
            <a:ext cx="1055001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FFFF0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4087289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907EC1-6D5D-10F4-01F1-5A38A0E4FD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450D31-967A-D0F8-BC90-C3D3907C7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>
                    <a:lumMod val="90000"/>
                    <a:lumOff val="10000"/>
                  </a:schemeClr>
                </a:solidFill>
              </a:rPr>
              <a:t>Session Agenda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5CB7EBB2-AEAB-A347-EAA3-90C4C1E7FD9A}"/>
              </a:ext>
            </a:extLst>
          </p:cNvPr>
          <p:cNvSpPr txBox="1">
            <a:spLocks/>
          </p:cNvSpPr>
          <p:nvPr/>
        </p:nvSpPr>
        <p:spPr>
          <a:xfrm>
            <a:off x="619432" y="1438090"/>
            <a:ext cx="5594555" cy="38418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Open Sans Light" pitchFamily="2" charset="0"/>
                <a:ea typeface="Open Sans Light" pitchFamily="2" charset="0"/>
                <a:cs typeface="Open Sans Light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Review Assembly Mgmt.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E2841">
                    <a:lumMod val="90000"/>
                    <a:lumOff val="10000"/>
                  </a:srgbClr>
                </a:solidFill>
              </a:rPr>
              <a:t>Demo Assembly Mgmt.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Review Manufacturing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="1" dirty="0">
                <a:solidFill>
                  <a:srgbClr val="0E2841">
                    <a:lumMod val="90000"/>
                    <a:lumOff val="10000"/>
                  </a:srgbClr>
                </a:solidFill>
              </a:rPr>
              <a:t>Demo Manufacturing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E2841">
                  <a:lumMod val="90000"/>
                  <a:lumOff val="10000"/>
                </a:srgbClr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Closing Thoughts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E2841">
                    <a:lumMod val="90000"/>
                    <a:lumOff val="10000"/>
                  </a:srgbClr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</a:rPr>
              <a:t>Q&amp;A Time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B4598"/>
              </a:solidFill>
              <a:effectLst/>
              <a:uLnTx/>
              <a:uFillTx/>
              <a:latin typeface="Open Sans Light" pitchFamily="2" charset="0"/>
              <a:ea typeface="Open Sans Light" pitchFamily="2" charset="0"/>
              <a:cs typeface="Open Sans Light" pitchFamily="2" charset="0"/>
            </a:endParaRPr>
          </a:p>
        </p:txBody>
      </p:sp>
      <p:pic>
        <p:nvPicPr>
          <p:cNvPr id="4" name="Picture 3" descr="A person smiling at the camera&#10;&#10;AI-generated content may be incorrect.">
            <a:extLst>
              <a:ext uri="{FF2B5EF4-FFF2-40B4-BE49-F238E27FC236}">
                <a16:creationId xmlns:a16="http://schemas.microsoft.com/office/drawing/2014/main" id="{139F05A0-75AD-6F3D-6E9B-FCDA6200A6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42294" y="1171072"/>
            <a:ext cx="2857722" cy="28577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4886E07-A6C6-2148-55D6-F29292CD602B}"/>
              </a:ext>
            </a:extLst>
          </p:cNvPr>
          <p:cNvSpPr txBox="1"/>
          <p:nvPr/>
        </p:nvSpPr>
        <p:spPr>
          <a:xfrm>
            <a:off x="6116279" y="4028794"/>
            <a:ext cx="55097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Ben Baxter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President of Accent Software, Inc.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20-Years implementing Business Central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Specialize in Manufacturing and Projects</a:t>
            </a:r>
          </a:p>
        </p:txBody>
      </p:sp>
    </p:spTree>
    <p:extLst>
      <p:ext uri="{BB962C8B-B14F-4D97-AF65-F5344CB8AC3E}">
        <p14:creationId xmlns:p14="http://schemas.microsoft.com/office/powerpoint/2010/main" val="3102306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588F7D-992B-BF97-DF12-7A65E118DD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B5FCE0-DFD2-9D01-DE65-9D3C456682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3DB897C-FB91-6CB6-9A18-A3DF7A1B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Assembly Mgmt.</a:t>
            </a:r>
          </a:p>
        </p:txBody>
      </p:sp>
    </p:spTree>
    <p:extLst>
      <p:ext uri="{BB962C8B-B14F-4D97-AF65-F5344CB8AC3E}">
        <p14:creationId xmlns:p14="http://schemas.microsoft.com/office/powerpoint/2010/main" val="3066946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3261F56-04D3-F417-EC65-ACF1B0C51B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34A762-AEA2-F436-D145-FE75A13505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15729"/>
            <a:ext cx="3932237" cy="90948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Capabilities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01CE108-C941-21CE-A5F3-A4151CE350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500005" y="1720644"/>
            <a:ext cx="6168436" cy="1799127"/>
          </a:xfr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AB5E8B5-E728-5EF7-D6D9-A6EFC5FDDA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876"/>
            <a:ext cx="3932237" cy="327327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Bill of Material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Labor Allocation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Assemble-to-Stock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Automation – Assemble-to-Order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Single Entry (Qty)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A3575EC-83E9-B8F5-9A4E-7DC8323B37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5435" y="3910780"/>
            <a:ext cx="7157576" cy="1634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570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E9E1E1C-E80A-A4FF-9A36-DA2857624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10E475-21B0-A496-193E-44E5B0B52D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0B28DD-96B2-9460-791D-B811108BB7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5561" y="3825163"/>
            <a:ext cx="2584176" cy="1292089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3D31CBDD-798B-C611-63F2-9A56B5002028}"/>
              </a:ext>
            </a:extLst>
          </p:cNvPr>
          <p:cNvSpPr txBox="1">
            <a:spLocks/>
          </p:cNvSpPr>
          <p:nvPr/>
        </p:nvSpPr>
        <p:spPr>
          <a:xfrm>
            <a:off x="836612" y="1715729"/>
            <a:ext cx="3932237" cy="90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sz="5400" dirty="0">
                <a:solidFill>
                  <a:srgbClr val="FFFF00"/>
                </a:solidFill>
              </a:rPr>
              <a:t>Where?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719BD53-9686-7CD6-B45D-4C02208B5A39}"/>
              </a:ext>
            </a:extLst>
          </p:cNvPr>
          <p:cNvSpPr txBox="1">
            <a:spLocks/>
          </p:cNvSpPr>
          <p:nvPr/>
        </p:nvSpPr>
        <p:spPr>
          <a:xfrm>
            <a:off x="839788" y="2644876"/>
            <a:ext cx="3932237" cy="384441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Assembly Order List (Manual ATS)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Planning Worksheet (ATS)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Sales Order Line (ATO)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Project Planning Lines (ATO)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87B308-DB26-67A0-63B8-E5B980F576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66668" y="3120738"/>
            <a:ext cx="3502545" cy="113777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EECA25A-716A-4AA5-551B-80D792C3AD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3531" y="2291230"/>
            <a:ext cx="2989671" cy="113777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E9B544-CF88-DD8E-077B-056F7A299E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6668" y="5008041"/>
            <a:ext cx="3355061" cy="121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5421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87E3E09-4CA5-AA5E-9079-71A5B4EB4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BB444D7-76E2-9900-3857-76241CA0F0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EF88AC33-4372-D12D-80E6-6204CD337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845633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Demo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4684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FA2E10E-BC7B-CDA0-6CED-E462951EC3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2A447-0CB8-C211-5310-DE7EEBA4C6B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>
              <a:spcBef>
                <a:spcPct val="0"/>
              </a:spcBef>
            </a:pPr>
            <a:endParaRPr lang="en-US" sz="25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  <a:p>
            <a:pPr>
              <a:spcBef>
                <a:spcPct val="0"/>
              </a:spcBef>
            </a:pPr>
            <a:endParaRPr lang="en-US" sz="7200" dirty="0">
              <a:solidFill>
                <a:srgbClr val="9C3C9A"/>
              </a:solidFill>
              <a:latin typeface="Open Sans ExtraBold"/>
              <a:ea typeface="Open Sans ExtraBold"/>
              <a:cs typeface="Open Sans ExtraBold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4BFD3B29-19C7-F58F-E92E-9BE9D3647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550" y="2766218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Manufacturing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9710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5A8542-B8FD-76C2-E165-3EE7480C6C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31180-9C8B-AEA5-9412-1AA3993A3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6612" y="1715729"/>
            <a:ext cx="3932237" cy="909484"/>
          </a:xfrm>
        </p:spPr>
        <p:txBody>
          <a:bodyPr>
            <a:normAutofit/>
          </a:bodyPr>
          <a:lstStyle/>
          <a:p>
            <a:r>
              <a:rPr lang="en-US" sz="5400" b="1" dirty="0">
                <a:solidFill>
                  <a:srgbClr val="FFFF00"/>
                </a:solidFill>
              </a:rPr>
              <a:t>Capabilities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C2F57E0-A1B3-8B62-C2A6-C12DFAF27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644876"/>
            <a:ext cx="3932237" cy="3952569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Bill of Material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w/ 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Routing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w/ Versions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Subcontracting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MTS and MTO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Integration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Automation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9A91087-12C1-3B3C-9863-1D5A6C55E3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4490" y="1141774"/>
            <a:ext cx="5376657" cy="205739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A4D073F-EAFC-5801-7F84-E6149B6ABA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1272" y="3325385"/>
            <a:ext cx="7643095" cy="127611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E938E6A-EA09-D192-9764-BE576B0E9B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3538" y="4685057"/>
            <a:ext cx="1346586" cy="206233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39DAFA67-8DD2-760D-8521-851BD261D02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5009" y="4727714"/>
            <a:ext cx="1572275" cy="186973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682EC7E-ACE7-10F9-A9F7-F0FD28DAD36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40346" y="4847511"/>
            <a:ext cx="3018307" cy="1737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011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5E4C2D7-46DA-14C4-6DA9-2BD1C6F4F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9CBEDBAB-373B-F7A9-D6EF-E97F55624EE6}"/>
              </a:ext>
            </a:extLst>
          </p:cNvPr>
          <p:cNvSpPr txBox="1">
            <a:spLocks/>
          </p:cNvSpPr>
          <p:nvPr/>
        </p:nvSpPr>
        <p:spPr>
          <a:xfrm>
            <a:off x="836612" y="1715729"/>
            <a:ext cx="3932237" cy="9094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7200" b="1" i="0" kern="1200">
                <a:solidFill>
                  <a:srgbClr val="9C3C9A"/>
                </a:solidFill>
                <a:latin typeface="Open Sans ExtraBold" pitchFamily="2" charset="0"/>
                <a:ea typeface="Open Sans ExtraBold" pitchFamily="2" charset="0"/>
                <a:cs typeface="Open Sans ExtraBold" pitchFamily="2" charset="0"/>
              </a:defRPr>
            </a:lvl1pPr>
          </a:lstStyle>
          <a:p>
            <a:r>
              <a:rPr lang="en-US" sz="5400" dirty="0">
                <a:solidFill>
                  <a:srgbClr val="FFFF00"/>
                </a:solidFill>
              </a:rPr>
              <a:t>Where?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0D8BF00-8C71-859B-FDEF-2163C205A8F3}"/>
              </a:ext>
            </a:extLst>
          </p:cNvPr>
          <p:cNvSpPr txBox="1">
            <a:spLocks/>
          </p:cNvSpPr>
          <p:nvPr/>
        </p:nvSpPr>
        <p:spPr>
          <a:xfrm>
            <a:off x="839788" y="2644876"/>
            <a:ext cx="3932237" cy="3273271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Planning Worksheet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Sales Order Planning</a:t>
            </a:r>
          </a:p>
          <a:p>
            <a:pPr marL="457200" indent="-457200"/>
            <a:r>
              <a:rPr lang="en-US" sz="3200" dirty="0">
                <a:solidFill>
                  <a:schemeClr val="bg1"/>
                </a:solidFill>
              </a:rPr>
              <a:t>Role Center / Prod. Order List</a:t>
            </a:r>
          </a:p>
          <a:p>
            <a:pPr marL="457200" indent="-457200"/>
            <a:r>
              <a:rPr lang="en-US" sz="1600" dirty="0">
                <a:solidFill>
                  <a:srgbClr val="FF0000"/>
                </a:solidFill>
              </a:rPr>
              <a:t>Order Planning (Do Not Use)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4C49F-54E1-90C0-397A-E30EC2E93A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9002" y="3690793"/>
            <a:ext cx="3704249" cy="14445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3042863-A830-20C6-AF84-C7AE1A572E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2018" y="5283966"/>
            <a:ext cx="7158219" cy="126836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36B16AC-5292-0154-890A-A6A0D18E1D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02632" y="1747618"/>
            <a:ext cx="5656995" cy="1794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9585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18ec24c-f428-4057-9a36-4cb948a7b407">
      <Terms xmlns="http://schemas.microsoft.com/office/infopath/2007/PartnerControls"/>
    </lcf76f155ced4ddcb4097134ff3c332f>
    <TaxCatchAll xmlns="6fe25bdf-ae0e-48a7-b6e5-bc8a1849b9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EFDC198DA1424AA2DE7340ED8C291E" ma:contentTypeVersion="20" ma:contentTypeDescription="Create a new document." ma:contentTypeScope="" ma:versionID="e17e278717a8b3a9d1b0341905e9f118">
  <xsd:schema xmlns:xsd="http://www.w3.org/2001/XMLSchema" xmlns:xs="http://www.w3.org/2001/XMLSchema" xmlns:p="http://schemas.microsoft.com/office/2006/metadata/properties" xmlns:ns2="6fe25bdf-ae0e-48a7-b6e5-bc8a1849b98e" xmlns:ns3="518ec24c-f428-4057-9a36-4cb948a7b407" targetNamespace="http://schemas.microsoft.com/office/2006/metadata/properties" ma:root="true" ma:fieldsID="64d06730524467017972f768cafcd2f5" ns2:_="" ns3:_="">
    <xsd:import namespace="6fe25bdf-ae0e-48a7-b6e5-bc8a1849b98e"/>
    <xsd:import namespace="518ec24c-f428-4057-9a36-4cb948a7b40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e25bdf-ae0e-48a7-b6e5-bc8a1849b98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4419aa8-21d6-4bea-8eac-28a8efdd9d04}" ma:internalName="TaxCatchAll" ma:showField="CatchAllData" ma:web="6fe25bdf-ae0e-48a7-b6e5-bc8a1849b98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8ec24c-f428-4057-9a36-4cb948a7b4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d37c3b37-2320-48ce-b319-ec387555f39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7B75BE-6E85-4BC9-B65E-BA5D0420B3C8}">
  <ds:schemaRefs>
    <ds:schemaRef ds:uri="http://schemas.microsoft.com/office/2006/metadata/properties"/>
    <ds:schemaRef ds:uri="http://schemas.microsoft.com/office/infopath/2007/PartnerControls"/>
    <ds:schemaRef ds:uri="518ec24c-f428-4057-9a36-4cb948a7b407"/>
    <ds:schemaRef ds:uri="6fe25bdf-ae0e-48a7-b6e5-bc8a1849b98e"/>
  </ds:schemaRefs>
</ds:datastoreItem>
</file>

<file path=customXml/itemProps2.xml><?xml version="1.0" encoding="utf-8"?>
<ds:datastoreItem xmlns:ds="http://schemas.openxmlformats.org/officeDocument/2006/customXml" ds:itemID="{CCCC9168-1AF7-4F22-A7E1-AA5CA9871E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D04DCF2-D9D4-4703-8D0D-9BA35C49A0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e25bdf-ae0e-48a7-b6e5-bc8a1849b98e"/>
    <ds:schemaRef ds:uri="518ec24c-f428-4057-9a36-4cb948a7b40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656</TotalTime>
  <Words>216</Words>
  <Application>Microsoft Office PowerPoint</Application>
  <PresentationFormat>Widescreen</PresentationFormat>
  <Paragraphs>61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Aptos</vt:lpstr>
      <vt:lpstr>Aptos Display</vt:lpstr>
      <vt:lpstr>Arial</vt:lpstr>
      <vt:lpstr>Open Sans ExtraBold</vt:lpstr>
      <vt:lpstr>Open Sans Light</vt:lpstr>
      <vt:lpstr>Open Sans SemiBold</vt:lpstr>
      <vt:lpstr>Source Sans Pro Light</vt:lpstr>
      <vt:lpstr>Office Theme</vt:lpstr>
      <vt:lpstr>PowerPoint Presentation</vt:lpstr>
      <vt:lpstr>Session Agenda</vt:lpstr>
      <vt:lpstr>Assembly Mgmt.</vt:lpstr>
      <vt:lpstr>Capabilities</vt:lpstr>
      <vt:lpstr>PowerPoint Presentation</vt:lpstr>
      <vt:lpstr>Demo</vt:lpstr>
      <vt:lpstr>Manufacturing</vt:lpstr>
      <vt:lpstr>Capabilities</vt:lpstr>
      <vt:lpstr>PowerPoint Presentation</vt:lpstr>
      <vt:lpstr>Demo</vt:lpstr>
      <vt:lpstr>Which is right for you?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Lauren Bishop</dc:creator>
  <cp:lastModifiedBy>Ben Baxter</cp:lastModifiedBy>
  <cp:revision>134</cp:revision>
  <dcterms:created xsi:type="dcterms:W3CDTF">2025-01-23T18:40:19Z</dcterms:created>
  <dcterms:modified xsi:type="dcterms:W3CDTF">2025-04-22T13:08:39Z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0x01010040EFDC198DA1424AA2DE7340ED8C291E</vt:lpwstr>
  </property>
  <property fmtid="{D5CDD505-2E9C-101B-9397-08002B2CF9AE}" pid="3" name="MediaServiceImageTags">
    <vt:lpwstr/>
  </property>
</Properties>
</file>