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2" r:id="rId5"/>
    <p:sldId id="302" r:id="rId6"/>
    <p:sldId id="298" r:id="rId7"/>
    <p:sldId id="287" r:id="rId8"/>
    <p:sldId id="286" r:id="rId9"/>
    <p:sldId id="293" r:id="rId10"/>
    <p:sldId id="294" r:id="rId11"/>
    <p:sldId id="295" r:id="rId12"/>
    <p:sldId id="296" r:id="rId13"/>
    <p:sldId id="297" r:id="rId14"/>
    <p:sldId id="300" r:id="rId15"/>
    <p:sldId id="301" r:id="rId16"/>
    <p:sldId id="299" r:id="rId17"/>
    <p:sldId id="288" r:id="rId18"/>
    <p:sldId id="259" r:id="rId19"/>
    <p:sldId id="27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D4E"/>
    <a:srgbClr val="3B4598"/>
    <a:srgbClr val="57B535"/>
    <a:srgbClr val="ED3F7B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8"/>
    <p:restoredTop sz="94601"/>
  </p:normalViewPr>
  <p:slideViewPr>
    <p:cSldViewPr snapToGrid="0">
      <p:cViewPr varScale="1">
        <p:scale>
          <a:sx n="78" d="100"/>
          <a:sy n="78" d="100"/>
        </p:scale>
        <p:origin x="11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accenterp.com/" TargetMode="External"/><Relationship Id="rId5" Type="http://schemas.openxmlformats.org/officeDocument/2006/relationships/hyperlink" Target="mailto:ben@accenterp.com" TargetMode="Externa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D1AB-2497-CA5A-9617-0688E57B0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151CA362-8A09-7FE1-82A1-A0D8DD88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8499E-BD19-ED08-72BE-96C0DF9B6973}"/>
              </a:ext>
            </a:extLst>
          </p:cNvPr>
          <p:cNvSpPr txBox="1"/>
          <p:nvPr/>
        </p:nvSpPr>
        <p:spPr>
          <a:xfrm>
            <a:off x="235974" y="196642"/>
            <a:ext cx="1172005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</a:rPr>
              <a:t>BC Mastering Inventory: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</a:rPr>
              <a:t>Deep Dive into Reordering Policies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7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D97583-5BB7-E788-98F0-782620D4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8CD5-687C-FB30-7521-C3DE5A67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1261994"/>
            <a:ext cx="11381889" cy="88004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Manufacturing Setup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7DFF76-F4E8-64D9-5E19-70E014769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2251588"/>
            <a:ext cx="5625484" cy="407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9ED4E"/>
                </a:solidFill>
              </a:rPr>
              <a:t>Non-Manufacturing: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 forecast on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Use forecast on Variants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Default Safety Lead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Default Dampener Period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AB3A-AB3C-5910-FC03-6BDC63DA1F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2251589"/>
            <a:ext cx="5625484" cy="40682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9ED4E"/>
                </a:solidFill>
              </a:rPr>
              <a:t>Manufacturing Specific: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Dynamic Low-Level 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Combined MPS/MRP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Components at Location</a:t>
            </a:r>
          </a:p>
          <a:p>
            <a:pPr marL="914400" lvl="1" indent="-457200"/>
            <a:r>
              <a:rPr lang="en-US" dirty="0">
                <a:solidFill>
                  <a:schemeClr val="bg1"/>
                </a:solidFill>
              </a:rPr>
              <a:t>Only use w/ single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3B1AD3-33DF-C614-EE4E-46FDC7508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478" y="5596006"/>
            <a:ext cx="3464184" cy="1042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5AF86-1B5C-D7D1-7E56-A59CC0BBA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478" y="4875207"/>
            <a:ext cx="3255400" cy="552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27868C-4FA1-F141-53E5-53731E4EA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024" y="5069648"/>
            <a:ext cx="3602448" cy="16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E3AED4-6E3E-049E-D2B7-0A0ABF997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8B92-F2BF-06C1-759C-08D5D71D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715729"/>
            <a:ext cx="5751002" cy="90948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Quiet Down Planning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F98BE-8D05-0E52-629D-B23E9FC89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4876"/>
            <a:ext cx="3932237" cy="363793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Dampener Period</a:t>
            </a:r>
          </a:p>
          <a:p>
            <a:r>
              <a:rPr lang="en-US" sz="2400" dirty="0">
                <a:solidFill>
                  <a:schemeClr val="bg1"/>
                </a:solidFill>
              </a:rPr>
              <a:t>If the Demand Date changes into the FUTURE, within the time value, the system can ignore the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Dampener Quantity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If the Demand Quantity DECREASES, within the value, the system can ignore the change.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ampener period, lot accumulation period, and change quantity.">
            <a:extLst>
              <a:ext uri="{FF2B5EF4-FFF2-40B4-BE49-F238E27FC236}">
                <a16:creationId xmlns:a16="http://schemas.microsoft.com/office/drawing/2014/main" id="{A9726311-A7F0-9A31-262B-AD436386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61" y="2556385"/>
            <a:ext cx="6792707" cy="40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E41660-C744-B7E3-86F2-4DB725BB9FE5}"/>
              </a:ext>
            </a:extLst>
          </p:cNvPr>
          <p:cNvCxnSpPr>
            <a:cxnSpLocks/>
          </p:cNvCxnSpPr>
          <p:nvPr/>
        </p:nvCxnSpPr>
        <p:spPr>
          <a:xfrm>
            <a:off x="6027174" y="4689987"/>
            <a:ext cx="0" cy="835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191A85-5F31-6772-6071-99B38B7485BA}"/>
              </a:ext>
            </a:extLst>
          </p:cNvPr>
          <p:cNvCxnSpPr/>
          <p:nvPr/>
        </p:nvCxnSpPr>
        <p:spPr>
          <a:xfrm>
            <a:off x="6184491" y="5240593"/>
            <a:ext cx="11208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0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020CEF-3486-6CB4-718E-36D50C5FB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9BA8-9C94-5DF6-F953-706B28A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0" y="1715729"/>
            <a:ext cx="6468753" cy="90948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Block Planning Changes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451819-8FAC-E980-FAD0-E8B3CC655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4876"/>
            <a:ext cx="3932237" cy="36379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</a:rPr>
              <a:t>Planning Flexibility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When set to “None” the Planning engine will not suggest making changes to that line.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This used to cause duplicate supplies, but through minimal testing has been improved to see the supply.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E72EE0-545C-83BC-10EE-44421E7A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43" y="3048251"/>
            <a:ext cx="2049172" cy="263177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D58A067-08A3-B97E-D9ED-DD112E817D0B}"/>
              </a:ext>
            </a:extLst>
          </p:cNvPr>
          <p:cNvSpPr txBox="1">
            <a:spLocks/>
          </p:cNvSpPr>
          <p:nvPr/>
        </p:nvSpPr>
        <p:spPr>
          <a:xfrm>
            <a:off x="7894433" y="2625213"/>
            <a:ext cx="3932237" cy="3637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FFFF00"/>
                </a:solidFill>
              </a:rPr>
              <a:t>Where is it available?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Purchase Order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Transfer Order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Planning Worksheet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Production Order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Assembly Order Header</a:t>
            </a:r>
          </a:p>
        </p:txBody>
      </p:sp>
    </p:spTree>
    <p:extLst>
      <p:ext uri="{BB962C8B-B14F-4D97-AF65-F5344CB8AC3E}">
        <p14:creationId xmlns:p14="http://schemas.microsoft.com/office/powerpoint/2010/main" val="36265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7199F-DD24-E408-F859-D1BB90D39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9C2A6-E751-6168-D4F3-D87BBE36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1261994"/>
            <a:ext cx="11381889" cy="88004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Red Herring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069DA5-9025-4D1B-CCC6-DFEDC4991B0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246373" y="2143431"/>
            <a:ext cx="4529831" cy="394688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Replenishment System</a:t>
            </a:r>
          </a:p>
          <a:p>
            <a:r>
              <a:rPr lang="en-US" dirty="0">
                <a:solidFill>
                  <a:schemeClr val="bg1"/>
                </a:solidFill>
              </a:rPr>
              <a:t>Assembly Policy</a:t>
            </a:r>
          </a:p>
          <a:p>
            <a:r>
              <a:rPr lang="en-US" dirty="0">
                <a:solidFill>
                  <a:schemeClr val="bg1"/>
                </a:solidFill>
              </a:rPr>
              <a:t>Open vs. Released</a:t>
            </a:r>
          </a:p>
          <a:p>
            <a:r>
              <a:rPr lang="en-US" dirty="0">
                <a:solidFill>
                  <a:schemeClr val="bg1"/>
                </a:solidFill>
              </a:rPr>
              <a:t>Costing Method</a:t>
            </a:r>
          </a:p>
          <a:p>
            <a:r>
              <a:rPr lang="en-US" dirty="0">
                <a:solidFill>
                  <a:schemeClr val="bg1"/>
                </a:solidFill>
              </a:rPr>
              <a:t>BOM</a:t>
            </a:r>
          </a:p>
          <a:p>
            <a:r>
              <a:rPr lang="en-US" dirty="0">
                <a:solidFill>
                  <a:schemeClr val="bg1"/>
                </a:solidFill>
              </a:rPr>
              <a:t>Route</a:t>
            </a:r>
          </a:p>
          <a:p>
            <a:r>
              <a:rPr lang="en-US" dirty="0">
                <a:solidFill>
                  <a:schemeClr val="bg1"/>
                </a:solidFill>
              </a:rPr>
              <a:t>Item Category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onsumer fault is a red herring; Salmonella should be an adulterant in ...">
            <a:extLst>
              <a:ext uri="{FF2B5EF4-FFF2-40B4-BE49-F238E27FC236}">
                <a16:creationId xmlns:a16="http://schemas.microsoft.com/office/drawing/2014/main" id="{78662C96-E340-6E7C-3914-1AFB3D8FE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5" y="2310581"/>
            <a:ext cx="6689798" cy="37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9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E3E09-4CA5-AA5E-9079-71A5B4EB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444D7-76E2-9900-3857-76241CA0F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88AC33-4372-D12D-80E6-6204CD33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42" y="280630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Demo -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8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D414-E068-62B7-77C5-69FB67E4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Which is right for you?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D57766F-88DA-62A9-9657-9948049FA6A1}"/>
              </a:ext>
            </a:extLst>
          </p:cNvPr>
          <p:cNvSpPr txBox="1">
            <a:spLocks/>
          </p:cNvSpPr>
          <p:nvPr/>
        </p:nvSpPr>
        <p:spPr>
          <a:xfrm>
            <a:off x="619432" y="1438090"/>
            <a:ext cx="10156723" cy="384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You don’t have to pick just one!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Items have different values, re-stock times, demand, etc.  </a:t>
            </a:r>
            <a:r>
              <a:rPr lang="en-US" b="1" dirty="0">
                <a:solidFill>
                  <a:srgbClr val="FF0000"/>
                </a:solidFill>
              </a:rPr>
              <a:t>Pick what makes sense for each Item at each Location!</a:t>
            </a:r>
          </a:p>
          <a:p>
            <a:r>
              <a:rPr lang="en-US" b="1" dirty="0">
                <a:solidFill>
                  <a:srgbClr val="3B4598"/>
                </a:solidFill>
              </a:rPr>
              <a:t>It can change over time!</a:t>
            </a:r>
          </a:p>
          <a:p>
            <a:pPr lvl="1"/>
            <a:r>
              <a:rPr lang="en-US" dirty="0">
                <a:solidFill>
                  <a:srgbClr val="3B4598"/>
                </a:solidFill>
              </a:rPr>
              <a:t>Maybe you started with Lean and need to move to Stock, or vice versa.  That’s okay!</a:t>
            </a:r>
          </a:p>
          <a:p>
            <a:r>
              <a:rPr lang="en-US" b="1" dirty="0">
                <a:solidFill>
                  <a:srgbClr val="3B4598"/>
                </a:solidFill>
              </a:rPr>
              <a:t>Talk to your planners!</a:t>
            </a:r>
          </a:p>
          <a:p>
            <a:pPr lvl="1"/>
            <a:r>
              <a:rPr lang="en-US" dirty="0">
                <a:solidFill>
                  <a:srgbClr val="3B4598"/>
                </a:solidFill>
              </a:rPr>
              <a:t>They have a hard job, and their input to get the system making the right suggestions is important.</a:t>
            </a:r>
          </a:p>
        </p:txBody>
      </p:sp>
    </p:spTree>
    <p:extLst>
      <p:ext uri="{BB962C8B-B14F-4D97-AF65-F5344CB8AC3E}">
        <p14:creationId xmlns:p14="http://schemas.microsoft.com/office/powerpoint/2010/main" val="240954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ty skyline with clouds&#10;&#10;AI-generated content may be incorrect.">
            <a:extLst>
              <a:ext uri="{FF2B5EF4-FFF2-40B4-BE49-F238E27FC236}">
                <a16:creationId xmlns:a16="http://schemas.microsoft.com/office/drawing/2014/main" id="{23E9776D-7019-E00D-EA84-84FF19D91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7" y="-19985"/>
            <a:ext cx="12265895" cy="689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0D578-312E-E547-994D-DC46EFA0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8" y="526920"/>
            <a:ext cx="10887199" cy="840061"/>
          </a:xfrm>
          <a:prstGeom prst="rect">
            <a:avLst/>
          </a:prstGeom>
        </p:spPr>
      </p:pic>
      <p:pic>
        <p:nvPicPr>
          <p:cNvPr id="2" name="Picture 1" descr="A white billboard with blue trim&#10;&#10;AI-generated content may be incorrect.">
            <a:extLst>
              <a:ext uri="{FF2B5EF4-FFF2-40B4-BE49-F238E27FC236}">
                <a16:creationId xmlns:a16="http://schemas.microsoft.com/office/drawing/2014/main" id="{75B56A3B-A039-182C-3D73-71565FAC0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070" y="1366982"/>
            <a:ext cx="5958002" cy="5958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52147-80BA-44F9-2B4C-78E219791F1E}"/>
              </a:ext>
            </a:extLst>
          </p:cNvPr>
          <p:cNvSpPr txBox="1"/>
          <p:nvPr/>
        </p:nvSpPr>
        <p:spPr>
          <a:xfrm>
            <a:off x="707923" y="2585884"/>
            <a:ext cx="427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Ben Baxter</a:t>
            </a:r>
          </a:p>
          <a:p>
            <a:r>
              <a:rPr lang="en-US" sz="2400" b="1" dirty="0"/>
              <a:t>Accent Software, Inc.</a:t>
            </a:r>
          </a:p>
          <a:p>
            <a:r>
              <a:rPr lang="en-US" sz="2400" dirty="0">
                <a:hlinkClick r:id="rId5"/>
              </a:rPr>
              <a:t>ben@accenterp.com</a:t>
            </a:r>
            <a:endParaRPr lang="en-US" sz="2400" dirty="0"/>
          </a:p>
          <a:p>
            <a:r>
              <a:rPr lang="en-US" sz="2400" dirty="0">
                <a:hlinkClick r:id="rId6"/>
              </a:rPr>
              <a:t>https://www.AccentERP.com/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65E03B-AF9A-CB9C-3ED0-C3DCE95D0843}"/>
              </a:ext>
            </a:extLst>
          </p:cNvPr>
          <p:cNvSpPr/>
          <p:nvPr/>
        </p:nvSpPr>
        <p:spPr>
          <a:xfrm>
            <a:off x="6376575" y="2105561"/>
            <a:ext cx="4473676" cy="26468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38760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FD4D2E3D-79F7-A44D-0E0C-4CE8426B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9A69E-880B-8CD2-228E-20008B8BFDEF}"/>
              </a:ext>
            </a:extLst>
          </p:cNvPr>
          <p:cNvSpPr txBox="1"/>
          <p:nvPr/>
        </p:nvSpPr>
        <p:spPr>
          <a:xfrm>
            <a:off x="806245" y="462116"/>
            <a:ext cx="10550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8728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07EC1-6D5D-10F4-01F1-5A38A0E4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0D31-967A-D0F8-BC90-C3D3907C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Session Agenda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CB7EBB2-AEAB-A347-EAA3-90C4C1E7FD9A}"/>
              </a:ext>
            </a:extLst>
          </p:cNvPr>
          <p:cNvSpPr txBox="1">
            <a:spLocks/>
          </p:cNvSpPr>
          <p:nvPr/>
        </p:nvSpPr>
        <p:spPr>
          <a:xfrm>
            <a:off x="619432" y="1438090"/>
            <a:ext cx="5594555" cy="384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Demo of Planning in Action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PowerPoint Review of Settings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Demo of Settings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Closing Thoughts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Q&amp;A Time</a:t>
            </a:r>
            <a:endParaRPr lang="en-US" dirty="0">
              <a:solidFill>
                <a:srgbClr val="3B4598"/>
              </a:solidFill>
            </a:endParaRPr>
          </a:p>
        </p:txBody>
      </p: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139F05A0-75AD-6F3D-6E9B-FCDA6200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94" y="1171072"/>
            <a:ext cx="2857722" cy="2857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86E07-A6C6-2148-55D6-F29292CD602B}"/>
              </a:ext>
            </a:extLst>
          </p:cNvPr>
          <p:cNvSpPr txBox="1"/>
          <p:nvPr/>
        </p:nvSpPr>
        <p:spPr>
          <a:xfrm>
            <a:off x="6073877" y="4028794"/>
            <a:ext cx="55945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Ben Baxter</a:t>
            </a:r>
          </a:p>
          <a:p>
            <a:r>
              <a:rPr lang="en-US" sz="2400" dirty="0"/>
              <a:t>President of Accent Software, Inc.</a:t>
            </a:r>
          </a:p>
          <a:p>
            <a:r>
              <a:rPr lang="en-US" sz="2400" dirty="0"/>
              <a:t>20-Years implementing Business Central</a:t>
            </a:r>
          </a:p>
          <a:p>
            <a:r>
              <a:rPr lang="en-US" sz="2400" dirty="0"/>
              <a:t>Specialize in Manufacturing and Projects</a:t>
            </a:r>
          </a:p>
        </p:txBody>
      </p:sp>
    </p:spTree>
    <p:extLst>
      <p:ext uri="{BB962C8B-B14F-4D97-AF65-F5344CB8AC3E}">
        <p14:creationId xmlns:p14="http://schemas.microsoft.com/office/powerpoint/2010/main" val="310230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C45D09-FBCD-26C6-F157-B82F0678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86B48E-6461-C19B-E8D6-651F74AFB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31CA81-526C-B3AE-C60D-CAB2D31E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18" y="2737475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Demo -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8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88F7D-992B-BF97-DF12-7A65E118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FCE0-DFD2-9D01-DE65-9D3C45668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DB897C-FB91-6CB6-9A18-A3DF7A1B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465415"/>
            <a:ext cx="10515600" cy="2086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Item/SKU Card: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Planning Tab</a:t>
            </a:r>
          </a:p>
        </p:txBody>
      </p:sp>
    </p:spTree>
    <p:extLst>
      <p:ext uri="{BB962C8B-B14F-4D97-AF65-F5344CB8AC3E}">
        <p14:creationId xmlns:p14="http://schemas.microsoft.com/office/powerpoint/2010/main" val="306694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61F56-04D3-F417-EC65-ACF1B0C51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762-AEA2-F436-D145-FE75A135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715729"/>
            <a:ext cx="5092241" cy="90948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Fixed Reorder Qty.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B5E8B5-E728-5EF7-D6D9-A6EFC5FDD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32" y="2644876"/>
            <a:ext cx="4227871" cy="32732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Stock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Simplest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Only Two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Tip: Don’t use Safety Stock Quantity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39E517-532A-6B1D-A446-8E9C7C935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55" y="2792361"/>
            <a:ext cx="6743468" cy="18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D0351E-FCD3-B8FA-7A17-2086076DB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CA29-E86D-A45B-E6A3-9733FDBF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715729"/>
            <a:ext cx="5092241" cy="90948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Maximum Qty.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0848AC-709E-D2D3-8B05-51317BD7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168" y="2644876"/>
            <a:ext cx="4325632" cy="327327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Stock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Space Constraint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Variable Suggestion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Modifiers to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Tip: Don’t use Safety Stock Quantity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2BF2C-92CE-C0CD-4030-071C511D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13" y="1633338"/>
            <a:ext cx="6507120" cy="49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10C6A-D817-587D-4126-CBAF962F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5E710-3AF5-B8FC-0223-52A23245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715729"/>
            <a:ext cx="5092241" cy="90948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Order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8A09EF-F0D8-3AE7-569F-03E6E040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4876"/>
            <a:ext cx="3932237" cy="36379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Leanest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Ignores Inventory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No Controls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1:1 Ratio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Auto-Reserves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Can’t</a:t>
            </a:r>
            <a:r>
              <a:rPr lang="en-US" sz="3000" dirty="0">
                <a:solidFill>
                  <a:srgbClr val="FF0000"/>
                </a:solidFill>
              </a:rPr>
              <a:t> use Safety Stock Quantity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F09D7-8FF3-7191-C30E-0A0F5BE4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118" y="2625213"/>
            <a:ext cx="6563270" cy="25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7B362-1E2F-0114-D0CA-CBA6FFBDD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F11B-8CA4-47B3-13EF-645480F1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1935"/>
            <a:ext cx="5092241" cy="90948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Lot-for-Lot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CF59F5-D483-E8CA-C91B-113349109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1419"/>
            <a:ext cx="3932237" cy="444418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Lean Policy?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Groups Demand by Time Buckets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Most 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Full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Okay to use Safety Stock Quantity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Doesn’t work with “Make-to-Order”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171CA9-EB06-E274-9617-CFAE4468F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96" y="1147181"/>
            <a:ext cx="5424027" cy="3085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1A7C9B-1B77-78D9-F6D2-ECC1F6BA6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63844"/>
            <a:ext cx="5801032" cy="2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7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29E61-ADBE-81C9-D9A6-8DB29140E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22B5F-1423-8CE8-1B63-EE7DF1316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AE6E49-7B4E-C36C-FB7F-6D4A2E26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268769"/>
            <a:ext cx="10515600" cy="2086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Manufacturing Setup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Not just for Manufacturing!</a:t>
            </a:r>
          </a:p>
        </p:txBody>
      </p:sp>
    </p:spTree>
    <p:extLst>
      <p:ext uri="{BB962C8B-B14F-4D97-AF65-F5344CB8AC3E}">
        <p14:creationId xmlns:p14="http://schemas.microsoft.com/office/powerpoint/2010/main" val="352300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7B75BE-6E85-4BC9-B65E-BA5D0420B3C8}">
  <ds:schemaRefs>
    <ds:schemaRef ds:uri="http://schemas.microsoft.com/office/2006/metadata/properties"/>
    <ds:schemaRef ds:uri="http://schemas.microsoft.com/office/infopath/2007/PartnerControls"/>
    <ds:schemaRef ds:uri="518ec24c-f428-4057-9a36-4cb948a7b407"/>
    <ds:schemaRef ds:uri="6fe25bdf-ae0e-48a7-b6e5-bc8a1849b98e"/>
  </ds:schemaRefs>
</ds:datastoreItem>
</file>

<file path=customXml/itemProps3.xml><?xml version="1.0" encoding="utf-8"?>
<ds:datastoreItem xmlns:ds="http://schemas.openxmlformats.org/officeDocument/2006/customXml" ds:itemID="{ED04DCF2-D9D4-4703-8D0D-9BA35C49A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25bdf-ae0e-48a7-b6e5-bc8a1849b98e"/>
    <ds:schemaRef ds:uri="518ec24c-f428-4057-9a36-4cb948a7b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419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Open Sans ExtraBold</vt:lpstr>
      <vt:lpstr>Open Sans Light</vt:lpstr>
      <vt:lpstr>Open Sans SemiBold</vt:lpstr>
      <vt:lpstr>Office Theme</vt:lpstr>
      <vt:lpstr>PowerPoint Presentation</vt:lpstr>
      <vt:lpstr>Session Agenda</vt:lpstr>
      <vt:lpstr>Demo - Planning</vt:lpstr>
      <vt:lpstr>Item/SKU Card: Planning Tab</vt:lpstr>
      <vt:lpstr>Fixed Reorder Qty.</vt:lpstr>
      <vt:lpstr>Maximum Qty.</vt:lpstr>
      <vt:lpstr>Order</vt:lpstr>
      <vt:lpstr>Lot-for-Lot</vt:lpstr>
      <vt:lpstr>Manufacturing Setup Not just for Manufacturing!</vt:lpstr>
      <vt:lpstr>Manufacturing Setup</vt:lpstr>
      <vt:lpstr>Quiet Down Planning</vt:lpstr>
      <vt:lpstr>Block Planning Changes</vt:lpstr>
      <vt:lpstr>Red Herring</vt:lpstr>
      <vt:lpstr>Demo - Settings</vt:lpstr>
      <vt:lpstr>Which is right for you?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Ben Baxter</cp:lastModifiedBy>
  <cp:revision>147</cp:revision>
  <dcterms:created xsi:type="dcterms:W3CDTF">2025-01-23T18:40:19Z</dcterms:created>
  <dcterms:modified xsi:type="dcterms:W3CDTF">2025-04-22T13:11:13Z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